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omments/comment1.xml" ContentType="application/vnd.openxmlformats-officedocument.presentationml.comments+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Override PartName="/ppt/charts/chart8.xml" ContentType="application/vnd.openxmlformats-officedocument.drawingml.chart+xml"/>
  <Override PartName="/ppt/notesSlides/notesSlide8.xml" ContentType="application/vnd.openxmlformats-officedocument.presentationml.notesSl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257" r:id="rId2"/>
    <p:sldId id="258" r:id="rId3"/>
    <p:sldId id="259" r:id="rId4"/>
    <p:sldId id="260" r:id="rId5"/>
    <p:sldId id="261" r:id="rId6"/>
    <p:sldId id="262" r:id="rId7"/>
    <p:sldId id="263" r:id="rId8"/>
    <p:sldId id="315" r:id="rId9"/>
    <p:sldId id="341" r:id="rId10"/>
    <p:sldId id="340" r:id="rId11"/>
    <p:sldId id="264" r:id="rId12"/>
    <p:sldId id="342" r:id="rId13"/>
    <p:sldId id="332" r:id="rId14"/>
    <p:sldId id="265" r:id="rId15"/>
    <p:sldId id="344"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333" r:id="rId38"/>
    <p:sldId id="287" r:id="rId39"/>
    <p:sldId id="288" r:id="rId40"/>
    <p:sldId id="289" r:id="rId41"/>
    <p:sldId id="290" r:id="rId42"/>
    <p:sldId id="345" r:id="rId43"/>
    <p:sldId id="291" r:id="rId44"/>
    <p:sldId id="292" r:id="rId45"/>
    <p:sldId id="293" r:id="rId46"/>
    <p:sldId id="346" r:id="rId47"/>
    <p:sldId id="294" r:id="rId48"/>
    <p:sldId id="295" r:id="rId49"/>
    <p:sldId id="296" r:id="rId50"/>
    <p:sldId id="297" r:id="rId51"/>
    <p:sldId id="298" r:id="rId52"/>
    <p:sldId id="334" r:id="rId53"/>
    <p:sldId id="299" r:id="rId54"/>
    <p:sldId id="300" r:id="rId55"/>
    <p:sldId id="301" r:id="rId56"/>
    <p:sldId id="302" r:id="rId57"/>
    <p:sldId id="303" r:id="rId58"/>
    <p:sldId id="304" r:id="rId59"/>
    <p:sldId id="305" r:id="rId60"/>
    <p:sldId id="339" r:id="rId61"/>
    <p:sldId id="306" r:id="rId62"/>
    <p:sldId id="307" r:id="rId63"/>
    <p:sldId id="347" r:id="rId64"/>
    <p:sldId id="309" r:id="rId65"/>
    <p:sldId id="310" r:id="rId66"/>
    <p:sldId id="335" r:id="rId67"/>
    <p:sldId id="337" r:id="rId68"/>
    <p:sldId id="311" r:id="rId69"/>
    <p:sldId id="312" r:id="rId70"/>
    <p:sldId id="313" r:id="rId71"/>
    <p:sldId id="314"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ster"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0431"/>
    <a:srgbClr val="151F53"/>
    <a:srgbClr val="070225"/>
    <a:srgbClr val="0B102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1" d="100"/>
          <a:sy n="71" d="100"/>
        </p:scale>
        <p:origin x="-163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1.xml.rels><?xml version="1.0" encoding="UTF-8" standalone="yes"?>
<Relationships xmlns="http://schemas.openxmlformats.org/package/2006/relationships"><Relationship Id="rId1" Type="http://schemas.openxmlformats.org/officeDocument/2006/relationships/oleObject" Target="file:///C:\Users\Andrew%20Barron\Desktop\final%20graphs\Interview_Blue_1%20-%20withtrend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Andrew%20Barron\Desktop\final%20graphs\Interview_Blue_1%20-%20withtrend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ndrew%20Barron\Desktop\final%20graphs\Interview_Blue_1%20-%20withtrend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Andrew%20Barron\Desktop\final%20graphs\Interview_Blue_1%20-%20withtrend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72669388548652"/>
          <c:y val="1.3506687021348569E-3"/>
          <c:w val="0.86092762710216775"/>
          <c:h val="0.96082187058679625"/>
        </c:manualLayout>
      </c:layout>
      <c:barChart>
        <c:barDir val="bar"/>
        <c:grouping val="clustered"/>
        <c:varyColors val="0"/>
        <c:ser>
          <c:idx val="0"/>
          <c:order val="0"/>
          <c:tx>
            <c:strRef>
              <c:f>Sheet1!$A$8</c:f>
              <c:strCache>
                <c:ptCount val="1"/>
                <c:pt idx="0">
                  <c:v>18-29</c:v>
                </c:pt>
              </c:strCache>
            </c:strRef>
          </c:tx>
          <c:spPr>
            <a:gradFill flip="none" rotWithShape="1">
              <a:gsLst>
                <a:gs pos="0">
                  <a:srgbClr val="4B8FCC">
                    <a:shade val="30000"/>
                    <a:satMod val="115000"/>
                  </a:srgbClr>
                </a:gs>
                <a:gs pos="50000">
                  <a:srgbClr val="4B8FCC">
                    <a:shade val="67500"/>
                    <a:satMod val="115000"/>
                  </a:srgbClr>
                </a:gs>
                <a:gs pos="100000">
                  <a:srgbClr val="4B8FCC">
                    <a:shade val="100000"/>
                    <a:satMod val="115000"/>
                  </a:srgbClr>
                </a:gs>
              </a:gsLst>
              <a:lin ang="0" scaled="1"/>
              <a:tileRect/>
            </a:gradFill>
            <a:ln>
              <a:noFill/>
            </a:ln>
            <a:effectLst/>
          </c:spPr>
          <c:invertIfNegative val="0"/>
          <c:dLbls>
            <c:numFmt formatCode="0%" sourceLinked="0"/>
            <c:dLblPos val="inBase"/>
            <c:showLegendKey val="0"/>
            <c:showVal val="1"/>
            <c:showCatName val="0"/>
            <c:showSerName val="1"/>
            <c:showPercent val="0"/>
            <c:showBubbleSize val="0"/>
            <c:separator>; </c:separator>
            <c:showLeaderLines val="0"/>
          </c:dLbls>
          <c:cat>
            <c:strRef>
              <c:f>Sheet1!$B$7:$D$7</c:f>
              <c:strCache>
                <c:ptCount val="3"/>
                <c:pt idx="0">
                  <c:v>Pew</c:v>
                </c:pt>
                <c:pt idx="1">
                  <c:v>JB1983</c:v>
                </c:pt>
                <c:pt idx="2">
                  <c:v>JB2013</c:v>
                </c:pt>
              </c:strCache>
            </c:strRef>
          </c:cat>
          <c:val>
            <c:numRef>
              <c:f>Sheet1!$B$8:$D$8</c:f>
              <c:numCache>
                <c:formatCode>0.00%</c:formatCode>
                <c:ptCount val="3"/>
                <c:pt idx="0">
                  <c:v>0.2</c:v>
                </c:pt>
                <c:pt idx="1">
                  <c:v>0.27</c:v>
                </c:pt>
                <c:pt idx="2">
                  <c:v>0.15</c:v>
                </c:pt>
              </c:numCache>
            </c:numRef>
          </c:val>
        </c:ser>
        <c:ser>
          <c:idx val="1"/>
          <c:order val="1"/>
          <c:tx>
            <c:strRef>
              <c:f>Sheet1!$A$9</c:f>
              <c:strCache>
                <c:ptCount val="1"/>
                <c:pt idx="0">
                  <c:v>30-49</c:v>
                </c:pt>
              </c:strCache>
            </c:strRef>
          </c:tx>
          <c:spPr>
            <a:gradFill flip="none" rotWithShape="1">
              <a:gsLst>
                <a:gs pos="0">
                  <a:srgbClr val="22537F">
                    <a:shade val="30000"/>
                    <a:satMod val="115000"/>
                  </a:srgbClr>
                </a:gs>
                <a:gs pos="50000">
                  <a:srgbClr val="22537F">
                    <a:shade val="67500"/>
                    <a:satMod val="115000"/>
                  </a:srgbClr>
                </a:gs>
                <a:gs pos="100000">
                  <a:srgbClr val="22537F">
                    <a:shade val="100000"/>
                    <a:satMod val="115000"/>
                  </a:srgbClr>
                </a:gs>
              </a:gsLst>
              <a:lin ang="0" scaled="1"/>
              <a:tileRect/>
            </a:gradFill>
            <a:ln>
              <a:noFill/>
            </a:ln>
            <a:effectLst/>
          </c:spPr>
          <c:invertIfNegative val="0"/>
          <c:dLbls>
            <c:dLbl>
              <c:idx val="1"/>
              <c:layout/>
              <c:tx>
                <c:rich>
                  <a:bodyPr/>
                  <a:lstStyle/>
                  <a:p>
                    <a:r>
                      <a:rPr lang="en-US"/>
                      <a:t>30-49; 55%</a:t>
                    </a:r>
                  </a:p>
                </c:rich>
              </c:tx>
              <c:dLblPos val="inBase"/>
              <c:showLegendKey val="0"/>
              <c:showVal val="1"/>
              <c:showCatName val="0"/>
              <c:showSerName val="1"/>
              <c:showPercent val="0"/>
              <c:showBubbleSize val="0"/>
            </c:dLbl>
            <c:numFmt formatCode="0%" sourceLinked="0"/>
            <c:dLblPos val="inBase"/>
            <c:showLegendKey val="0"/>
            <c:showVal val="1"/>
            <c:showCatName val="0"/>
            <c:showSerName val="1"/>
            <c:showPercent val="0"/>
            <c:showBubbleSize val="0"/>
            <c:separator>; </c:separator>
            <c:showLeaderLines val="0"/>
          </c:dLbls>
          <c:cat>
            <c:strRef>
              <c:f>Sheet1!$B$7:$D$7</c:f>
              <c:strCache>
                <c:ptCount val="3"/>
                <c:pt idx="0">
                  <c:v>Pew</c:v>
                </c:pt>
                <c:pt idx="1">
                  <c:v>JB1983</c:v>
                </c:pt>
                <c:pt idx="2">
                  <c:v>JB2013</c:v>
                </c:pt>
              </c:strCache>
            </c:strRef>
          </c:cat>
          <c:val>
            <c:numRef>
              <c:f>Sheet1!$B$9:$D$9</c:f>
              <c:numCache>
                <c:formatCode>0.00%</c:formatCode>
                <c:ptCount val="3"/>
                <c:pt idx="0">
                  <c:v>0.28000000000000003</c:v>
                </c:pt>
                <c:pt idx="1">
                  <c:v>0.55000000000000004</c:v>
                </c:pt>
                <c:pt idx="2">
                  <c:v>0.22</c:v>
                </c:pt>
              </c:numCache>
            </c:numRef>
          </c:val>
        </c:ser>
        <c:ser>
          <c:idx val="2"/>
          <c:order val="2"/>
          <c:tx>
            <c:strRef>
              <c:f>Sheet1!$A$10</c:f>
              <c:strCache>
                <c:ptCount val="1"/>
                <c:pt idx="0">
                  <c:v>50-64</c:v>
                </c:pt>
              </c:strCache>
            </c:strRef>
          </c:tx>
          <c:spPr>
            <a:gradFill flip="none" rotWithShape="1">
              <a:gsLst>
                <a:gs pos="0">
                  <a:srgbClr val="77BFFF">
                    <a:shade val="30000"/>
                    <a:satMod val="115000"/>
                  </a:srgbClr>
                </a:gs>
                <a:gs pos="50000">
                  <a:srgbClr val="77BFFF">
                    <a:shade val="67500"/>
                    <a:satMod val="115000"/>
                  </a:srgbClr>
                </a:gs>
                <a:gs pos="100000">
                  <a:srgbClr val="77BFFF">
                    <a:shade val="100000"/>
                    <a:satMod val="115000"/>
                  </a:srgbClr>
                </a:gs>
              </a:gsLst>
              <a:lin ang="10800000" scaled="1"/>
              <a:tileRect/>
            </a:gradFill>
            <a:ln>
              <a:noFill/>
            </a:ln>
            <a:effectLst/>
          </c:spPr>
          <c:invertIfNegative val="0"/>
          <c:dLbls>
            <c:dLbl>
              <c:idx val="2"/>
              <c:layout/>
              <c:tx>
                <c:rich>
                  <a:bodyPr/>
                  <a:lstStyle/>
                  <a:p>
                    <a:r>
                      <a:rPr lang="en-US"/>
                      <a:t>50-64; 40%</a:t>
                    </a:r>
                  </a:p>
                </c:rich>
              </c:tx>
              <c:dLblPos val="inBase"/>
              <c:showLegendKey val="0"/>
              <c:showVal val="1"/>
              <c:showCatName val="0"/>
              <c:showSerName val="1"/>
              <c:showPercent val="0"/>
              <c:showBubbleSize val="0"/>
            </c:dLbl>
            <c:numFmt formatCode="0%" sourceLinked="0"/>
            <c:dLblPos val="inBase"/>
            <c:showLegendKey val="0"/>
            <c:showVal val="1"/>
            <c:showCatName val="0"/>
            <c:showSerName val="1"/>
            <c:showPercent val="0"/>
            <c:showBubbleSize val="0"/>
            <c:separator>; </c:separator>
            <c:showLeaderLines val="0"/>
          </c:dLbls>
          <c:cat>
            <c:strRef>
              <c:f>Sheet1!$B$7:$D$7</c:f>
              <c:strCache>
                <c:ptCount val="3"/>
                <c:pt idx="0">
                  <c:v>Pew</c:v>
                </c:pt>
                <c:pt idx="1">
                  <c:v>JB1983</c:v>
                </c:pt>
                <c:pt idx="2">
                  <c:v>JB2013</c:v>
                </c:pt>
              </c:strCache>
            </c:strRef>
          </c:cat>
          <c:val>
            <c:numRef>
              <c:f>Sheet1!$B$10:$D$10</c:f>
              <c:numCache>
                <c:formatCode>0.00%</c:formatCode>
                <c:ptCount val="3"/>
                <c:pt idx="0">
                  <c:v>0.27</c:v>
                </c:pt>
                <c:pt idx="1">
                  <c:v>0.14000000000000001</c:v>
                </c:pt>
                <c:pt idx="2">
                  <c:v>0.4</c:v>
                </c:pt>
              </c:numCache>
            </c:numRef>
          </c:val>
        </c:ser>
        <c:ser>
          <c:idx val="3"/>
          <c:order val="3"/>
          <c:tx>
            <c:strRef>
              <c:f>Sheet1!$A$11</c:f>
              <c:strCache>
                <c:ptCount val="1"/>
                <c:pt idx="0">
                  <c:v>65+</c:v>
                </c:pt>
              </c:strCache>
            </c:strRef>
          </c:tx>
          <c:spPr>
            <a:gradFill flip="none" rotWithShape="1">
              <a:gsLst>
                <a:gs pos="0">
                  <a:srgbClr val="8EB3D4">
                    <a:shade val="30000"/>
                    <a:satMod val="115000"/>
                  </a:srgbClr>
                </a:gs>
                <a:gs pos="50000">
                  <a:srgbClr val="8EB3D4">
                    <a:shade val="67500"/>
                    <a:satMod val="115000"/>
                  </a:srgbClr>
                </a:gs>
                <a:gs pos="100000">
                  <a:srgbClr val="8EB3D4">
                    <a:shade val="100000"/>
                    <a:satMod val="115000"/>
                  </a:srgbClr>
                </a:gs>
              </a:gsLst>
              <a:lin ang="10800000" scaled="1"/>
              <a:tileRect/>
            </a:gradFill>
            <a:ln>
              <a:noFill/>
            </a:ln>
            <a:effectLst/>
          </c:spPr>
          <c:invertIfNegative val="0"/>
          <c:dLbls>
            <c:dLbl>
              <c:idx val="1"/>
              <c:layout/>
              <c:tx>
                <c:rich>
                  <a:bodyPr/>
                  <a:lstStyle/>
                  <a:p>
                    <a:pPr>
                      <a:defRPr/>
                    </a:pPr>
                    <a:r>
                      <a:rPr lang="en-US"/>
                      <a:t>65+; 4%</a:t>
                    </a:r>
                  </a:p>
                </c:rich>
              </c:tx>
              <c:numFmt formatCode="0%" sourceLinked="0"/>
              <c:spPr>
                <a:gradFill>
                  <a:gsLst>
                    <a:gs pos="10000">
                      <a:srgbClr val="4F81BD">
                        <a:lumMod val="60000"/>
                        <a:lumOff val="40000"/>
                      </a:srgbClr>
                    </a:gs>
                    <a:gs pos="100000">
                      <a:srgbClr val="22537F">
                        <a:shade val="67500"/>
                        <a:satMod val="115000"/>
                      </a:srgbClr>
                    </a:gs>
                    <a:gs pos="100000">
                      <a:srgbClr val="22537F">
                        <a:shade val="100000"/>
                        <a:satMod val="115000"/>
                      </a:srgbClr>
                    </a:gs>
                  </a:gsLst>
                  <a:lin ang="0" scaled="1"/>
                </a:gradFill>
              </c:spPr>
              <c:dLblPos val="inBase"/>
              <c:showLegendKey val="0"/>
              <c:showVal val="1"/>
              <c:showCatName val="0"/>
              <c:showSerName val="1"/>
              <c:showPercent val="0"/>
              <c:showBubbleSize val="0"/>
            </c:dLbl>
            <c:numFmt formatCode="0%" sourceLinked="0"/>
            <c:dLblPos val="inBase"/>
            <c:showLegendKey val="0"/>
            <c:showVal val="1"/>
            <c:showCatName val="0"/>
            <c:showSerName val="1"/>
            <c:showPercent val="0"/>
            <c:showBubbleSize val="0"/>
            <c:separator>; </c:separator>
            <c:showLeaderLines val="0"/>
          </c:dLbls>
          <c:cat>
            <c:strRef>
              <c:f>Sheet1!$B$7:$D$7</c:f>
              <c:strCache>
                <c:ptCount val="3"/>
                <c:pt idx="0">
                  <c:v>Pew</c:v>
                </c:pt>
                <c:pt idx="1">
                  <c:v>JB1983</c:v>
                </c:pt>
                <c:pt idx="2">
                  <c:v>JB2013</c:v>
                </c:pt>
              </c:strCache>
            </c:strRef>
          </c:cat>
          <c:val>
            <c:numRef>
              <c:f>Sheet1!$B$11:$D$11</c:f>
              <c:numCache>
                <c:formatCode>0.00%</c:formatCode>
                <c:ptCount val="3"/>
                <c:pt idx="0">
                  <c:v>0.24</c:v>
                </c:pt>
                <c:pt idx="1">
                  <c:v>0.04</c:v>
                </c:pt>
                <c:pt idx="2">
                  <c:v>0.23</c:v>
                </c:pt>
              </c:numCache>
            </c:numRef>
          </c:val>
        </c:ser>
        <c:dLbls>
          <c:showLegendKey val="0"/>
          <c:showVal val="1"/>
          <c:showCatName val="0"/>
          <c:showSerName val="0"/>
          <c:showPercent val="0"/>
          <c:showBubbleSize val="0"/>
        </c:dLbls>
        <c:gapWidth val="100"/>
        <c:axId val="50411008"/>
        <c:axId val="40483584"/>
      </c:barChart>
      <c:catAx>
        <c:axId val="50411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nchor="ctr" anchorCtr="1"/>
          <a:lstStyle/>
          <a:p>
            <a:pPr>
              <a:defRPr/>
            </a:pPr>
            <a:endParaRPr lang="en-US"/>
          </a:p>
        </c:txPr>
        <c:crossAx val="40483584"/>
        <c:crosses val="autoZero"/>
        <c:auto val="1"/>
        <c:lblAlgn val="ctr"/>
        <c:lblOffset val="100"/>
        <c:noMultiLvlLbl val="0"/>
      </c:catAx>
      <c:valAx>
        <c:axId val="40483584"/>
        <c:scaling>
          <c:orientation val="minMax"/>
        </c:scaling>
        <c:delete val="1"/>
        <c:axPos val="b"/>
        <c:numFmt formatCode="0%" sourceLinked="0"/>
        <c:majorTickMark val="none"/>
        <c:minorTickMark val="none"/>
        <c:tickLblPos val="none"/>
        <c:crossAx val="5041100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800">
          <a:solidFill>
            <a:srgbClr val="D9D9D9"/>
          </a:solidFil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970484728734798"/>
          <c:y val="2.986077633153E-2"/>
          <c:w val="0.65068525809273903"/>
          <c:h val="0.97013912134204205"/>
        </c:manualLayout>
      </c:layout>
      <c:barChart>
        <c:barDir val="bar"/>
        <c:grouping val="clustered"/>
        <c:varyColors val="0"/>
        <c:ser>
          <c:idx val="0"/>
          <c:order val="0"/>
          <c:spPr>
            <a:solidFill>
              <a:srgbClr val="4190D6"/>
            </a:solidFill>
            <a:ln>
              <a:noFill/>
            </a:ln>
            <a:effectLst/>
          </c:spPr>
          <c:invertIfNegative val="0"/>
          <c:dPt>
            <c:idx val="0"/>
            <c:invertIfNegative val="0"/>
            <c:bubble3D val="0"/>
            <c:spPr>
              <a:gradFill flip="none" rotWithShape="1">
                <a:gsLst>
                  <a:gs pos="0">
                    <a:srgbClr val="4190D6">
                      <a:shade val="30000"/>
                      <a:satMod val="115000"/>
                    </a:srgbClr>
                  </a:gs>
                  <a:gs pos="50000">
                    <a:srgbClr val="4190D6">
                      <a:shade val="67500"/>
                      <a:satMod val="115000"/>
                    </a:srgbClr>
                  </a:gs>
                  <a:gs pos="100000">
                    <a:srgbClr val="4190D6">
                      <a:shade val="100000"/>
                      <a:satMod val="115000"/>
                    </a:srgbClr>
                  </a:gs>
                </a:gsLst>
                <a:lin ang="10800000" scaled="1"/>
                <a:tileRect/>
              </a:gradFill>
              <a:ln>
                <a:noFill/>
              </a:ln>
              <a:effectLst/>
            </c:spPr>
          </c:dPt>
          <c:dLbls>
            <c:dLbl>
              <c:idx val="0"/>
              <c:layout/>
              <c:tx>
                <c:rich>
                  <a:bodyPr/>
                  <a:lstStyle/>
                  <a:p>
                    <a:pPr>
                      <a:defRPr sz="2000" b="1">
                        <a:solidFill>
                          <a:schemeClr val="bg1"/>
                        </a:solidFill>
                      </a:defRPr>
                    </a:pPr>
                    <a:r>
                      <a:rPr lang="en-US" dirty="0">
                        <a:solidFill>
                          <a:schemeClr val="bg1"/>
                        </a:solidFill>
                        <a:latin typeface="Seravek ExtraLight"/>
                      </a:rPr>
                      <a:t>49%</a:t>
                    </a:r>
                    <a:endParaRPr lang="en-US" dirty="0">
                      <a:latin typeface="Seravek ExtraLight"/>
                    </a:endParaRPr>
                  </a:p>
                </c:rich>
              </c:tx>
              <c:spPr/>
              <c:showLegendKey val="0"/>
              <c:showVal val="1"/>
              <c:showCatName val="0"/>
              <c:showSerName val="0"/>
              <c:showPercent val="0"/>
              <c:showBubbleSize val="0"/>
            </c:dLbl>
            <c:txPr>
              <a:bodyPr/>
              <a:lstStyle/>
              <a:p>
                <a:pPr>
                  <a:defRPr sz="1600" b="0">
                    <a:solidFill>
                      <a:schemeClr val="bg1"/>
                    </a:solidFill>
                  </a:defRPr>
                </a:pPr>
                <a:endParaRPr lang="en-US"/>
              </a:p>
            </c:txPr>
            <c:showLegendKey val="0"/>
            <c:showVal val="1"/>
            <c:showCatName val="0"/>
            <c:showSerName val="0"/>
            <c:showPercent val="0"/>
            <c:showBubbleSize val="0"/>
            <c:showLeaderLines val="0"/>
          </c:dLbls>
          <c:cat>
            <c:strRef>
              <c:f>Sheet1!$A$89:$A$100</c:f>
              <c:strCache>
                <c:ptCount val="12"/>
                <c:pt idx="0">
                  <c:v>Persons</c:v>
                </c:pt>
                <c:pt idx="1">
                  <c:v>Search/Quest/Truth</c:v>
                </c:pt>
                <c:pt idx="2">
                  <c:v>Bible</c:v>
                </c:pt>
                <c:pt idx="3">
                  <c:v>Book/Lit.</c:v>
                </c:pt>
                <c:pt idx="4">
                  <c:v>Supernatural Intervention</c:v>
                </c:pt>
                <c:pt idx="5">
                  <c:v>Group</c:v>
                </c:pt>
                <c:pt idx="6">
                  <c:v>Conviction/Holy Spirit</c:v>
                </c:pt>
                <c:pt idx="7">
                  <c:v>Life Crisis</c:v>
                </c:pt>
                <c:pt idx="8">
                  <c:v>Radio/TV/Movies</c:v>
                </c:pt>
                <c:pt idx="9">
                  <c:v>Curiosity</c:v>
                </c:pt>
                <c:pt idx="10">
                  <c:v>Afterlife/Fear</c:v>
                </c:pt>
                <c:pt idx="11">
                  <c:v>Ideals/Condition of world</c:v>
                </c:pt>
              </c:strCache>
            </c:strRef>
          </c:cat>
          <c:val>
            <c:numRef>
              <c:f>Sheet1!$B$89:$B$100</c:f>
              <c:numCache>
                <c:formatCode>0%</c:formatCode>
                <c:ptCount val="12"/>
                <c:pt idx="0">
                  <c:v>0.49</c:v>
                </c:pt>
                <c:pt idx="1">
                  <c:v>0.12</c:v>
                </c:pt>
                <c:pt idx="2">
                  <c:v>0.08</c:v>
                </c:pt>
                <c:pt idx="3">
                  <c:v>0.06</c:v>
                </c:pt>
                <c:pt idx="4">
                  <c:v>0.06</c:v>
                </c:pt>
                <c:pt idx="5">
                  <c:v>0.05</c:v>
                </c:pt>
                <c:pt idx="6">
                  <c:v>0.04</c:v>
                </c:pt>
                <c:pt idx="7">
                  <c:v>0.03</c:v>
                </c:pt>
                <c:pt idx="8">
                  <c:v>0.02</c:v>
                </c:pt>
                <c:pt idx="9">
                  <c:v>0.02</c:v>
                </c:pt>
                <c:pt idx="10">
                  <c:v>0.01</c:v>
                </c:pt>
                <c:pt idx="11">
                  <c:v>0.01</c:v>
                </c:pt>
              </c:numCache>
            </c:numRef>
          </c:val>
        </c:ser>
        <c:dLbls>
          <c:showLegendKey val="0"/>
          <c:showVal val="1"/>
          <c:showCatName val="0"/>
          <c:showSerName val="0"/>
          <c:showPercent val="0"/>
          <c:showBubbleSize val="0"/>
        </c:dLbls>
        <c:gapWidth val="150"/>
        <c:overlap val="-25"/>
        <c:axId val="155383296"/>
        <c:axId val="150895936"/>
      </c:barChart>
      <c:catAx>
        <c:axId val="1553832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400" b="0">
                <a:solidFill>
                  <a:srgbClr val="D9D9D9"/>
                </a:solidFill>
              </a:defRPr>
            </a:pPr>
            <a:endParaRPr lang="en-US"/>
          </a:p>
        </c:txPr>
        <c:crossAx val="150895936"/>
        <c:crosses val="autoZero"/>
        <c:auto val="1"/>
        <c:lblAlgn val="ctr"/>
        <c:lblOffset val="100"/>
        <c:noMultiLvlLbl val="0"/>
      </c:catAx>
      <c:valAx>
        <c:axId val="150895936"/>
        <c:scaling>
          <c:orientation val="minMax"/>
        </c:scaling>
        <c:delete val="1"/>
        <c:axPos val="t"/>
        <c:numFmt formatCode="0%" sourceLinked="1"/>
        <c:majorTickMark val="none"/>
        <c:minorTickMark val="none"/>
        <c:tickLblPos val="none"/>
        <c:crossAx val="15538329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Seravek ExtraLight"/>
              </a:rPr>
              <a:t>Social Control</a:t>
            </a:r>
          </a:p>
        </c:rich>
      </c:tx>
      <c:layout/>
      <c:overlay val="0"/>
      <c:spPr>
        <a:noFill/>
        <a:ln>
          <a:noFill/>
        </a:ln>
        <a:effectLst/>
      </c:spPr>
    </c:title>
    <c:autoTitleDeleted val="0"/>
    <c:plotArea>
      <c:layout/>
      <c:scatterChart>
        <c:scatterStyle val="lineMarker"/>
        <c:varyColors val="0"/>
        <c:ser>
          <c:idx val="0"/>
          <c:order val="0"/>
          <c:tx>
            <c:strRef>
              <c:f>'Social Control'!$B$2</c:f>
              <c:strCache>
                <c:ptCount val="1"/>
                <c:pt idx="0">
                  <c:v>Family</c:v>
                </c:pt>
              </c:strCache>
            </c:strRef>
          </c:tx>
          <c:spPr>
            <a:ln w="28575" cap="rnd">
              <a:noFill/>
              <a:round/>
            </a:ln>
            <a:effectLst/>
          </c:spPr>
          <c:marker>
            <c:symbol val="circle"/>
            <c:size val="5"/>
            <c:spPr>
              <a:solidFill>
                <a:schemeClr val="accent1"/>
              </a:solidFill>
              <a:ln w="9525">
                <a:solidFill>
                  <a:schemeClr val="accent1"/>
                </a:solidFill>
              </a:ln>
              <a:effectLst/>
            </c:spPr>
          </c:marker>
          <c:trendline>
            <c:spPr>
              <a:ln>
                <a:solidFill>
                  <a:srgbClr val="002060"/>
                </a:solidFill>
              </a:ln>
            </c:spPr>
            <c:trendlineType val="linear"/>
            <c:dispRSqr val="0"/>
            <c:dispEq val="0"/>
          </c:trendline>
          <c:xVal>
            <c:numRef>
              <c:f>'Social Control'!$A$3:$A$26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'Social Control'!$B$3:$B$26</c:f>
              <c:numCache>
                <c:formatCode>General</c:formatCode>
                <c:ptCount val="24"/>
                <c:pt idx="0">
                  <c:v>3</c:v>
                </c:pt>
                <c:pt idx="1">
                  <c:v>7</c:v>
                </c:pt>
                <c:pt idx="2">
                  <c:v>2</c:v>
                </c:pt>
                <c:pt idx="3">
                  <c:v>4</c:v>
                </c:pt>
                <c:pt idx="4">
                  <c:v>2</c:v>
                </c:pt>
                <c:pt idx="5">
                  <c:v>5</c:v>
                </c:pt>
                <c:pt idx="6">
                  <c:v>4</c:v>
                </c:pt>
                <c:pt idx="7">
                  <c:v>4</c:v>
                </c:pt>
                <c:pt idx="8">
                  <c:v>5</c:v>
                </c:pt>
                <c:pt idx="9">
                  <c:v>1</c:v>
                </c:pt>
                <c:pt idx="10">
                  <c:v>5</c:v>
                </c:pt>
                <c:pt idx="11">
                  <c:v>3</c:v>
                </c:pt>
                <c:pt idx="12">
                  <c:v>3</c:v>
                </c:pt>
                <c:pt idx="13">
                  <c:v>1</c:v>
                </c:pt>
                <c:pt idx="14">
                  <c:v>1</c:v>
                </c:pt>
                <c:pt idx="15">
                  <c:v>7</c:v>
                </c:pt>
                <c:pt idx="16">
                  <c:v>3</c:v>
                </c:pt>
                <c:pt idx="17">
                  <c:v>9</c:v>
                </c:pt>
                <c:pt idx="18">
                  <c:v>2</c:v>
                </c:pt>
                <c:pt idx="19">
                  <c:v>1</c:v>
                </c:pt>
                <c:pt idx="20">
                  <c:v>7</c:v>
                </c:pt>
                <c:pt idx="21">
                  <c:v>7</c:v>
                </c:pt>
                <c:pt idx="22">
                  <c:v>1</c:v>
                </c:pt>
                <c:pt idx="23">
                  <c:v>6</c:v>
                </c:pt>
              </c:numCache>
            </c:numRef>
          </c:yVal>
          <c:smooth val="0"/>
        </c:ser>
        <c:ser>
          <c:idx val="1"/>
          <c:order val="1"/>
          <c:tx>
            <c:strRef>
              <c:f>'Social Control'!$C$2</c:f>
              <c:strCache>
                <c:ptCount val="1"/>
                <c:pt idx="0">
                  <c:v>Friends </c:v>
                </c:pt>
              </c:strCache>
            </c:strRef>
          </c:tx>
          <c:spPr>
            <a:ln w="28575" cap="rnd">
              <a:noFill/>
              <a:round/>
            </a:ln>
            <a:effectLst/>
          </c:spPr>
          <c:marker>
            <c:symbol val="circle"/>
            <c:size val="5"/>
            <c:spPr>
              <a:solidFill>
                <a:schemeClr val="accent2"/>
              </a:solidFill>
              <a:ln w="9525">
                <a:solidFill>
                  <a:schemeClr val="accent2"/>
                </a:solidFill>
              </a:ln>
              <a:effectLst/>
            </c:spPr>
          </c:marker>
          <c:trendline>
            <c:spPr>
              <a:ln>
                <a:solidFill>
                  <a:srgbClr val="FF0000"/>
                </a:solidFill>
              </a:ln>
            </c:spPr>
            <c:trendlineType val="linear"/>
            <c:dispRSqr val="0"/>
            <c:dispEq val="0"/>
          </c:trendline>
          <c:xVal>
            <c:numRef>
              <c:f>'Social Control'!$A$3:$A$26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'Social Control'!$C$3:$C$26</c:f>
              <c:numCache>
                <c:formatCode>General</c:formatCode>
                <c:ptCount val="24"/>
                <c:pt idx="0">
                  <c:v>6</c:v>
                </c:pt>
                <c:pt idx="1">
                  <c:v>7</c:v>
                </c:pt>
                <c:pt idx="2">
                  <c:v>4</c:v>
                </c:pt>
                <c:pt idx="3">
                  <c:v>1</c:v>
                </c:pt>
                <c:pt idx="4">
                  <c:v>2</c:v>
                </c:pt>
                <c:pt idx="5">
                  <c:v>3</c:v>
                </c:pt>
                <c:pt idx="6">
                  <c:v>4</c:v>
                </c:pt>
                <c:pt idx="7">
                  <c:v>2</c:v>
                </c:pt>
                <c:pt idx="8">
                  <c:v>2</c:v>
                </c:pt>
                <c:pt idx="9">
                  <c:v>1</c:v>
                </c:pt>
                <c:pt idx="10">
                  <c:v>2</c:v>
                </c:pt>
                <c:pt idx="11">
                  <c:v>3</c:v>
                </c:pt>
                <c:pt idx="12">
                  <c:v>3</c:v>
                </c:pt>
                <c:pt idx="13">
                  <c:v>1</c:v>
                </c:pt>
                <c:pt idx="14">
                  <c:v>1</c:v>
                </c:pt>
                <c:pt idx="15">
                  <c:v>7</c:v>
                </c:pt>
                <c:pt idx="16">
                  <c:v>3</c:v>
                </c:pt>
                <c:pt idx="17">
                  <c:v>9</c:v>
                </c:pt>
                <c:pt idx="18">
                  <c:v>1</c:v>
                </c:pt>
                <c:pt idx="19">
                  <c:v>1</c:v>
                </c:pt>
                <c:pt idx="20">
                  <c:v>5</c:v>
                </c:pt>
                <c:pt idx="21">
                  <c:v>2</c:v>
                </c:pt>
                <c:pt idx="22">
                  <c:v>1</c:v>
                </c:pt>
                <c:pt idx="23">
                  <c:v>5</c:v>
                </c:pt>
              </c:numCache>
            </c:numRef>
          </c:yVal>
          <c:smooth val="0"/>
        </c:ser>
        <c:ser>
          <c:idx val="2"/>
          <c:order val="2"/>
          <c:tx>
            <c:strRef>
              <c:f>'Social Control'!$D$2</c:f>
              <c:strCache>
                <c:ptCount val="1"/>
                <c:pt idx="0">
                  <c:v>Community</c:v>
                </c:pt>
              </c:strCache>
            </c:strRef>
          </c:tx>
          <c:spPr>
            <a:ln w="28575" cap="rnd">
              <a:noFill/>
              <a:round/>
            </a:ln>
            <a:effectLst/>
          </c:spPr>
          <c:marker>
            <c:symbol val="circle"/>
            <c:size val="5"/>
            <c:spPr>
              <a:solidFill>
                <a:schemeClr val="accent3"/>
              </a:solidFill>
              <a:ln w="9525">
                <a:solidFill>
                  <a:schemeClr val="accent3"/>
                </a:solidFill>
              </a:ln>
              <a:effectLst/>
            </c:spPr>
          </c:marker>
          <c:trendline>
            <c:spPr>
              <a:ln>
                <a:solidFill>
                  <a:srgbClr val="00B050"/>
                </a:solidFill>
              </a:ln>
            </c:spPr>
            <c:trendlineType val="linear"/>
            <c:dispRSqr val="0"/>
            <c:dispEq val="0"/>
          </c:trendline>
          <c:xVal>
            <c:numRef>
              <c:f>'Social Control'!$A$3:$A$26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'Social Control'!$D$3:$D$26</c:f>
              <c:numCache>
                <c:formatCode>General</c:formatCode>
                <c:ptCount val="24"/>
                <c:pt idx="0">
                  <c:v>4</c:v>
                </c:pt>
                <c:pt idx="1">
                  <c:v>7</c:v>
                </c:pt>
                <c:pt idx="2">
                  <c:v>2</c:v>
                </c:pt>
                <c:pt idx="3">
                  <c:v>1</c:v>
                </c:pt>
                <c:pt idx="4">
                  <c:v>8</c:v>
                </c:pt>
                <c:pt idx="5">
                  <c:v>3</c:v>
                </c:pt>
                <c:pt idx="6">
                  <c:v>6</c:v>
                </c:pt>
                <c:pt idx="7">
                  <c:v>2</c:v>
                </c:pt>
                <c:pt idx="8">
                  <c:v>2</c:v>
                </c:pt>
                <c:pt idx="9">
                  <c:v>1</c:v>
                </c:pt>
                <c:pt idx="10">
                  <c:v>2</c:v>
                </c:pt>
                <c:pt idx="11">
                  <c:v>10</c:v>
                </c:pt>
                <c:pt idx="12">
                  <c:v>9</c:v>
                </c:pt>
                <c:pt idx="13">
                  <c:v>1</c:v>
                </c:pt>
                <c:pt idx="14">
                  <c:v>1</c:v>
                </c:pt>
                <c:pt idx="15">
                  <c:v>7</c:v>
                </c:pt>
                <c:pt idx="16">
                  <c:v>9</c:v>
                </c:pt>
                <c:pt idx="17">
                  <c:v>1</c:v>
                </c:pt>
                <c:pt idx="18">
                  <c:v>2</c:v>
                </c:pt>
                <c:pt idx="19">
                  <c:v>1</c:v>
                </c:pt>
                <c:pt idx="20">
                  <c:v>9</c:v>
                </c:pt>
                <c:pt idx="21">
                  <c:v>2</c:v>
                </c:pt>
                <c:pt idx="22">
                  <c:v>1</c:v>
                </c:pt>
                <c:pt idx="23">
                  <c:v>5</c:v>
                </c:pt>
              </c:numCache>
            </c:numRef>
          </c:yVal>
          <c:smooth val="0"/>
        </c:ser>
        <c:dLbls>
          <c:showLegendKey val="0"/>
          <c:showVal val="0"/>
          <c:showCatName val="0"/>
          <c:showSerName val="0"/>
          <c:showPercent val="0"/>
          <c:showBubbleSize val="0"/>
        </c:dLbls>
        <c:axId val="50952960"/>
        <c:axId val="50953536"/>
      </c:scatterChart>
      <c:valAx>
        <c:axId val="509529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53536"/>
        <c:crosses val="autoZero"/>
        <c:crossBetween val="midCat"/>
      </c:valAx>
      <c:valAx>
        <c:axId val="50953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9529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Seravek ExtraLight"/>
              </a:rPr>
              <a:t>Shame/Guilt</a:t>
            </a:r>
          </a:p>
        </c:rich>
      </c:tx>
      <c:layout/>
      <c:overlay val="0"/>
      <c:spPr>
        <a:noFill/>
        <a:ln>
          <a:noFill/>
        </a:ln>
        <a:effectLst/>
      </c:spPr>
    </c:title>
    <c:autoTitleDeleted val="0"/>
    <c:plotArea>
      <c:layout/>
      <c:scatterChart>
        <c:scatterStyle val="lineMarker"/>
        <c:varyColors val="0"/>
        <c:ser>
          <c:idx val="0"/>
          <c:order val="0"/>
          <c:tx>
            <c:strRef>
              <c:f>ShameGuilt!$B$2</c:f>
              <c:strCache>
                <c:ptCount val="1"/>
                <c:pt idx="0">
                  <c:v>Family</c:v>
                </c:pt>
              </c:strCache>
            </c:strRef>
          </c:tx>
          <c:spPr>
            <a:ln w="28575" cap="rnd">
              <a:noFill/>
              <a:round/>
            </a:ln>
            <a:effectLst/>
          </c:spPr>
          <c:marker>
            <c:symbol val="circle"/>
            <c:size val="5"/>
            <c:spPr>
              <a:solidFill>
                <a:schemeClr val="accent1"/>
              </a:solidFill>
              <a:ln w="9525">
                <a:solidFill>
                  <a:schemeClr val="accent1"/>
                </a:solidFill>
              </a:ln>
              <a:effectLst/>
            </c:spPr>
          </c:marker>
          <c:trendline>
            <c:spPr>
              <a:ln>
                <a:solidFill>
                  <a:srgbClr val="002060"/>
                </a:solidFill>
              </a:ln>
            </c:spPr>
            <c:trendlineType val="linear"/>
            <c:dispRSqr val="0"/>
            <c:dispEq val="0"/>
          </c:trendline>
          <c:xVal>
            <c:numRef>
              <c:f>ShameGuilt!$A$3:$A$26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ShameGuilt!$B$3:$B$26</c:f>
              <c:numCache>
                <c:formatCode>General</c:formatCode>
                <c:ptCount val="24"/>
                <c:pt idx="0">
                  <c:v>6</c:v>
                </c:pt>
                <c:pt idx="1">
                  <c:v>8</c:v>
                </c:pt>
                <c:pt idx="2">
                  <c:v>1</c:v>
                </c:pt>
                <c:pt idx="3">
                  <c:v>2</c:v>
                </c:pt>
                <c:pt idx="4">
                  <c:v>1</c:v>
                </c:pt>
                <c:pt idx="5">
                  <c:v>6</c:v>
                </c:pt>
                <c:pt idx="6">
                  <c:v>2</c:v>
                </c:pt>
                <c:pt idx="7">
                  <c:v>2</c:v>
                </c:pt>
                <c:pt idx="8">
                  <c:v>3</c:v>
                </c:pt>
                <c:pt idx="9">
                  <c:v>1</c:v>
                </c:pt>
                <c:pt idx="10">
                  <c:v>5</c:v>
                </c:pt>
                <c:pt idx="11">
                  <c:v>2</c:v>
                </c:pt>
                <c:pt idx="12">
                  <c:v>2</c:v>
                </c:pt>
                <c:pt idx="13">
                  <c:v>5</c:v>
                </c:pt>
                <c:pt idx="14">
                  <c:v>5</c:v>
                </c:pt>
                <c:pt idx="15">
                  <c:v>8</c:v>
                </c:pt>
                <c:pt idx="16">
                  <c:v>3</c:v>
                </c:pt>
                <c:pt idx="17">
                  <c:v>3</c:v>
                </c:pt>
                <c:pt idx="18">
                  <c:v>8</c:v>
                </c:pt>
                <c:pt idx="19">
                  <c:v>7</c:v>
                </c:pt>
                <c:pt idx="20">
                  <c:v>9</c:v>
                </c:pt>
                <c:pt idx="21">
                  <c:v>8</c:v>
                </c:pt>
                <c:pt idx="22">
                  <c:v>8</c:v>
                </c:pt>
                <c:pt idx="23">
                  <c:v>6</c:v>
                </c:pt>
              </c:numCache>
            </c:numRef>
          </c:yVal>
          <c:smooth val="0"/>
        </c:ser>
        <c:ser>
          <c:idx val="1"/>
          <c:order val="1"/>
          <c:tx>
            <c:strRef>
              <c:f>ShameGuilt!$C$2</c:f>
              <c:strCache>
                <c:ptCount val="1"/>
                <c:pt idx="0">
                  <c:v>Friends </c:v>
                </c:pt>
              </c:strCache>
            </c:strRef>
          </c:tx>
          <c:spPr>
            <a:ln w="28575" cap="rnd">
              <a:noFill/>
              <a:round/>
            </a:ln>
            <a:effectLst/>
          </c:spPr>
          <c:marker>
            <c:symbol val="circle"/>
            <c:size val="5"/>
            <c:spPr>
              <a:solidFill>
                <a:schemeClr val="accent2"/>
              </a:solidFill>
              <a:ln w="9525">
                <a:solidFill>
                  <a:schemeClr val="accent2"/>
                </a:solidFill>
              </a:ln>
              <a:effectLst/>
            </c:spPr>
          </c:marker>
          <c:trendline>
            <c:spPr>
              <a:ln>
                <a:solidFill>
                  <a:srgbClr val="FF0000"/>
                </a:solidFill>
              </a:ln>
            </c:spPr>
            <c:trendlineType val="linear"/>
            <c:dispRSqr val="0"/>
            <c:dispEq val="0"/>
          </c:trendline>
          <c:xVal>
            <c:numRef>
              <c:f>ShameGuilt!$A$3:$A$26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ShameGuilt!$C$3:$C$26</c:f>
              <c:numCache>
                <c:formatCode>General</c:formatCode>
                <c:ptCount val="24"/>
                <c:pt idx="0">
                  <c:v>8</c:v>
                </c:pt>
                <c:pt idx="1">
                  <c:v>8</c:v>
                </c:pt>
                <c:pt idx="2">
                  <c:v>1</c:v>
                </c:pt>
                <c:pt idx="3">
                  <c:v>1</c:v>
                </c:pt>
                <c:pt idx="4">
                  <c:v>1</c:v>
                </c:pt>
                <c:pt idx="5">
                  <c:v>3</c:v>
                </c:pt>
                <c:pt idx="6">
                  <c:v>3</c:v>
                </c:pt>
                <c:pt idx="7">
                  <c:v>2</c:v>
                </c:pt>
                <c:pt idx="8">
                  <c:v>4</c:v>
                </c:pt>
                <c:pt idx="9">
                  <c:v>1</c:v>
                </c:pt>
                <c:pt idx="10">
                  <c:v>3</c:v>
                </c:pt>
                <c:pt idx="11">
                  <c:v>2</c:v>
                </c:pt>
                <c:pt idx="12">
                  <c:v>2</c:v>
                </c:pt>
                <c:pt idx="13">
                  <c:v>2</c:v>
                </c:pt>
                <c:pt idx="14">
                  <c:v>6</c:v>
                </c:pt>
                <c:pt idx="15">
                  <c:v>8</c:v>
                </c:pt>
                <c:pt idx="16">
                  <c:v>3</c:v>
                </c:pt>
                <c:pt idx="17">
                  <c:v>3</c:v>
                </c:pt>
                <c:pt idx="18">
                  <c:v>6</c:v>
                </c:pt>
                <c:pt idx="19">
                  <c:v>7</c:v>
                </c:pt>
                <c:pt idx="20">
                  <c:v>7</c:v>
                </c:pt>
                <c:pt idx="21">
                  <c:v>2</c:v>
                </c:pt>
                <c:pt idx="22">
                  <c:v>2</c:v>
                </c:pt>
                <c:pt idx="23">
                  <c:v>6</c:v>
                </c:pt>
              </c:numCache>
            </c:numRef>
          </c:yVal>
          <c:smooth val="0"/>
        </c:ser>
        <c:ser>
          <c:idx val="2"/>
          <c:order val="2"/>
          <c:tx>
            <c:strRef>
              <c:f>ShameGuilt!$D$2</c:f>
              <c:strCache>
                <c:ptCount val="1"/>
                <c:pt idx="0">
                  <c:v>Community</c:v>
                </c:pt>
              </c:strCache>
            </c:strRef>
          </c:tx>
          <c:spPr>
            <a:ln w="28575" cap="rnd">
              <a:noFill/>
              <a:round/>
            </a:ln>
            <a:effectLst/>
          </c:spPr>
          <c:marker>
            <c:symbol val="circle"/>
            <c:size val="5"/>
            <c:spPr>
              <a:solidFill>
                <a:schemeClr val="accent3"/>
              </a:solidFill>
              <a:ln w="9525">
                <a:solidFill>
                  <a:schemeClr val="accent3"/>
                </a:solidFill>
              </a:ln>
              <a:effectLst/>
            </c:spPr>
          </c:marker>
          <c:trendline>
            <c:spPr>
              <a:ln>
                <a:solidFill>
                  <a:srgbClr val="00B050"/>
                </a:solidFill>
              </a:ln>
            </c:spPr>
            <c:trendlineType val="linear"/>
            <c:dispRSqr val="0"/>
            <c:dispEq val="0"/>
          </c:trendline>
          <c:xVal>
            <c:numRef>
              <c:f>ShameGuilt!$A$3:$A$26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ShameGuilt!$D$3:$D$26</c:f>
              <c:numCache>
                <c:formatCode>General</c:formatCode>
                <c:ptCount val="24"/>
                <c:pt idx="0">
                  <c:v>4</c:v>
                </c:pt>
                <c:pt idx="1">
                  <c:v>8</c:v>
                </c:pt>
                <c:pt idx="2">
                  <c:v>1</c:v>
                </c:pt>
                <c:pt idx="3">
                  <c:v>1</c:v>
                </c:pt>
                <c:pt idx="4">
                  <c:v>5</c:v>
                </c:pt>
                <c:pt idx="5">
                  <c:v>3</c:v>
                </c:pt>
                <c:pt idx="6">
                  <c:v>4</c:v>
                </c:pt>
                <c:pt idx="7">
                  <c:v>2</c:v>
                </c:pt>
                <c:pt idx="8">
                  <c:v>4</c:v>
                </c:pt>
                <c:pt idx="9">
                  <c:v>1</c:v>
                </c:pt>
                <c:pt idx="10">
                  <c:v>3</c:v>
                </c:pt>
                <c:pt idx="11">
                  <c:v>9</c:v>
                </c:pt>
                <c:pt idx="12">
                  <c:v>2</c:v>
                </c:pt>
                <c:pt idx="13">
                  <c:v>2</c:v>
                </c:pt>
                <c:pt idx="14">
                  <c:v>6</c:v>
                </c:pt>
                <c:pt idx="15">
                  <c:v>8</c:v>
                </c:pt>
                <c:pt idx="16">
                  <c:v>8</c:v>
                </c:pt>
                <c:pt idx="17">
                  <c:v>3</c:v>
                </c:pt>
                <c:pt idx="18">
                  <c:v>7</c:v>
                </c:pt>
                <c:pt idx="19">
                  <c:v>8</c:v>
                </c:pt>
                <c:pt idx="20">
                  <c:v>3</c:v>
                </c:pt>
                <c:pt idx="21">
                  <c:v>7</c:v>
                </c:pt>
                <c:pt idx="22">
                  <c:v>2</c:v>
                </c:pt>
                <c:pt idx="23">
                  <c:v>6</c:v>
                </c:pt>
              </c:numCache>
            </c:numRef>
          </c:yVal>
          <c:smooth val="0"/>
        </c:ser>
        <c:dLbls>
          <c:showLegendKey val="0"/>
          <c:showVal val="0"/>
          <c:showCatName val="0"/>
          <c:showSerName val="0"/>
          <c:showPercent val="0"/>
          <c:showBubbleSize val="0"/>
        </c:dLbls>
        <c:axId val="86755008"/>
        <c:axId val="86755584"/>
      </c:scatterChart>
      <c:valAx>
        <c:axId val="867550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55584"/>
        <c:crosses val="autoZero"/>
        <c:crossBetween val="midCat"/>
      </c:valAx>
      <c:valAx>
        <c:axId val="86755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5500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Seravek ExtraLight"/>
              </a:rPr>
              <a:t>Identity</a:t>
            </a:r>
          </a:p>
        </c:rich>
      </c:tx>
      <c:layout/>
      <c:overlay val="0"/>
      <c:spPr>
        <a:noFill/>
        <a:ln>
          <a:noFill/>
        </a:ln>
        <a:effectLst/>
      </c:spPr>
    </c:title>
    <c:autoTitleDeleted val="0"/>
    <c:plotArea>
      <c:layout/>
      <c:scatterChart>
        <c:scatterStyle val="lineMarker"/>
        <c:varyColors val="0"/>
        <c:ser>
          <c:idx val="0"/>
          <c:order val="0"/>
          <c:tx>
            <c:strRef>
              <c:f>Identity!$B$2</c:f>
              <c:strCache>
                <c:ptCount val="1"/>
                <c:pt idx="0">
                  <c:v>Family</c:v>
                </c:pt>
              </c:strCache>
            </c:strRef>
          </c:tx>
          <c:spPr>
            <a:ln w="28575" cap="rnd">
              <a:noFill/>
              <a:round/>
            </a:ln>
            <a:effectLst/>
          </c:spPr>
          <c:marker>
            <c:symbol val="circle"/>
            <c:size val="5"/>
            <c:spPr>
              <a:solidFill>
                <a:schemeClr val="accent1"/>
              </a:solidFill>
              <a:ln w="9525">
                <a:solidFill>
                  <a:schemeClr val="accent1"/>
                </a:solidFill>
              </a:ln>
              <a:effectLst/>
            </c:spPr>
          </c:marker>
          <c:trendline>
            <c:spPr>
              <a:ln>
                <a:solidFill>
                  <a:srgbClr val="002060"/>
                </a:solidFill>
              </a:ln>
            </c:spPr>
            <c:trendlineType val="linear"/>
            <c:dispRSqr val="0"/>
            <c:dispEq val="0"/>
          </c:trendline>
          <c:xVal>
            <c:numRef>
              <c:f>Identity!$A$3:$A$26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Identity!$B$3:$B$26</c:f>
              <c:numCache>
                <c:formatCode>General</c:formatCode>
                <c:ptCount val="24"/>
                <c:pt idx="0">
                  <c:v>6</c:v>
                </c:pt>
                <c:pt idx="1">
                  <c:v>6</c:v>
                </c:pt>
                <c:pt idx="2">
                  <c:v>6</c:v>
                </c:pt>
                <c:pt idx="3">
                  <c:v>1</c:v>
                </c:pt>
                <c:pt idx="4">
                  <c:v>2</c:v>
                </c:pt>
                <c:pt idx="5">
                  <c:v>2</c:v>
                </c:pt>
                <c:pt idx="6">
                  <c:v>2</c:v>
                </c:pt>
                <c:pt idx="7">
                  <c:v>2</c:v>
                </c:pt>
                <c:pt idx="8">
                  <c:v>5</c:v>
                </c:pt>
                <c:pt idx="9">
                  <c:v>1</c:v>
                </c:pt>
                <c:pt idx="10">
                  <c:v>2</c:v>
                </c:pt>
                <c:pt idx="11">
                  <c:v>3</c:v>
                </c:pt>
                <c:pt idx="12">
                  <c:v>9</c:v>
                </c:pt>
                <c:pt idx="13">
                  <c:v>7</c:v>
                </c:pt>
                <c:pt idx="14">
                  <c:v>5</c:v>
                </c:pt>
                <c:pt idx="15">
                  <c:v>8</c:v>
                </c:pt>
                <c:pt idx="16">
                  <c:v>3</c:v>
                </c:pt>
                <c:pt idx="17">
                  <c:v>4</c:v>
                </c:pt>
                <c:pt idx="18">
                  <c:v>1</c:v>
                </c:pt>
                <c:pt idx="19">
                  <c:v>8</c:v>
                </c:pt>
                <c:pt idx="20">
                  <c:v>7</c:v>
                </c:pt>
                <c:pt idx="21">
                  <c:v>8</c:v>
                </c:pt>
                <c:pt idx="22">
                  <c:v>8</c:v>
                </c:pt>
                <c:pt idx="23">
                  <c:v>4</c:v>
                </c:pt>
              </c:numCache>
            </c:numRef>
          </c:yVal>
          <c:smooth val="0"/>
        </c:ser>
        <c:ser>
          <c:idx val="1"/>
          <c:order val="1"/>
          <c:tx>
            <c:strRef>
              <c:f>Identity!$C$2</c:f>
              <c:strCache>
                <c:ptCount val="1"/>
                <c:pt idx="0">
                  <c:v>Friends </c:v>
                </c:pt>
              </c:strCache>
            </c:strRef>
          </c:tx>
          <c:spPr>
            <a:ln w="28575" cap="rnd">
              <a:noFill/>
              <a:round/>
            </a:ln>
            <a:effectLst/>
          </c:spPr>
          <c:marker>
            <c:symbol val="circle"/>
            <c:size val="5"/>
            <c:spPr>
              <a:solidFill>
                <a:schemeClr val="accent2"/>
              </a:solidFill>
              <a:ln w="9525">
                <a:solidFill>
                  <a:schemeClr val="accent2"/>
                </a:solidFill>
              </a:ln>
              <a:effectLst/>
            </c:spPr>
          </c:marker>
          <c:trendline>
            <c:spPr>
              <a:ln>
                <a:solidFill>
                  <a:srgbClr val="FF0000"/>
                </a:solidFill>
              </a:ln>
            </c:spPr>
            <c:trendlineType val="linear"/>
            <c:dispRSqr val="0"/>
            <c:dispEq val="0"/>
          </c:trendline>
          <c:xVal>
            <c:numRef>
              <c:f>Identity!$A$3:$A$26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Identity!$C$3:$C$26</c:f>
              <c:numCache>
                <c:formatCode>General</c:formatCode>
                <c:ptCount val="24"/>
                <c:pt idx="0">
                  <c:v>2</c:v>
                </c:pt>
                <c:pt idx="1">
                  <c:v>4</c:v>
                </c:pt>
                <c:pt idx="2">
                  <c:v>3</c:v>
                </c:pt>
                <c:pt idx="3">
                  <c:v>1</c:v>
                </c:pt>
                <c:pt idx="4">
                  <c:v>2</c:v>
                </c:pt>
                <c:pt idx="5">
                  <c:v>2</c:v>
                </c:pt>
                <c:pt idx="6">
                  <c:v>2</c:v>
                </c:pt>
                <c:pt idx="7">
                  <c:v>2</c:v>
                </c:pt>
                <c:pt idx="8">
                  <c:v>5</c:v>
                </c:pt>
                <c:pt idx="9">
                  <c:v>4</c:v>
                </c:pt>
                <c:pt idx="10">
                  <c:v>2</c:v>
                </c:pt>
                <c:pt idx="11">
                  <c:v>3</c:v>
                </c:pt>
                <c:pt idx="12">
                  <c:v>9</c:v>
                </c:pt>
                <c:pt idx="13">
                  <c:v>7</c:v>
                </c:pt>
                <c:pt idx="14">
                  <c:v>5</c:v>
                </c:pt>
                <c:pt idx="15">
                  <c:v>8</c:v>
                </c:pt>
                <c:pt idx="16">
                  <c:v>3</c:v>
                </c:pt>
                <c:pt idx="17">
                  <c:v>4</c:v>
                </c:pt>
                <c:pt idx="18">
                  <c:v>1</c:v>
                </c:pt>
                <c:pt idx="19">
                  <c:v>7</c:v>
                </c:pt>
                <c:pt idx="20">
                  <c:v>5</c:v>
                </c:pt>
                <c:pt idx="21">
                  <c:v>2</c:v>
                </c:pt>
                <c:pt idx="22">
                  <c:v>2</c:v>
                </c:pt>
                <c:pt idx="23">
                  <c:v>4</c:v>
                </c:pt>
              </c:numCache>
            </c:numRef>
          </c:yVal>
          <c:smooth val="0"/>
        </c:ser>
        <c:ser>
          <c:idx val="2"/>
          <c:order val="2"/>
          <c:tx>
            <c:strRef>
              <c:f>Identity!$D$2</c:f>
              <c:strCache>
                <c:ptCount val="1"/>
                <c:pt idx="0">
                  <c:v>Community</c:v>
                </c:pt>
              </c:strCache>
            </c:strRef>
          </c:tx>
          <c:spPr>
            <a:ln w="28575" cap="rnd">
              <a:noFill/>
              <a:round/>
            </a:ln>
            <a:effectLst/>
          </c:spPr>
          <c:marker>
            <c:symbol val="circle"/>
            <c:size val="5"/>
            <c:spPr>
              <a:solidFill>
                <a:schemeClr val="accent3"/>
              </a:solidFill>
              <a:ln w="9525">
                <a:solidFill>
                  <a:schemeClr val="accent3"/>
                </a:solidFill>
              </a:ln>
              <a:effectLst/>
            </c:spPr>
          </c:marker>
          <c:trendline>
            <c:spPr>
              <a:ln>
                <a:solidFill>
                  <a:srgbClr val="00B050"/>
                </a:solidFill>
              </a:ln>
            </c:spPr>
            <c:trendlineType val="linear"/>
            <c:dispRSqr val="0"/>
            <c:dispEq val="0"/>
          </c:trendline>
          <c:xVal>
            <c:numRef>
              <c:f>Identity!$A$3:$A$26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Identity!$D$3:$D$26</c:f>
              <c:numCache>
                <c:formatCode>General</c:formatCode>
                <c:ptCount val="24"/>
                <c:pt idx="0">
                  <c:v>2</c:v>
                </c:pt>
                <c:pt idx="1">
                  <c:v>5</c:v>
                </c:pt>
                <c:pt idx="2">
                  <c:v>3</c:v>
                </c:pt>
                <c:pt idx="3">
                  <c:v>1</c:v>
                </c:pt>
                <c:pt idx="4">
                  <c:v>9</c:v>
                </c:pt>
                <c:pt idx="5">
                  <c:v>2</c:v>
                </c:pt>
                <c:pt idx="6">
                  <c:v>3</c:v>
                </c:pt>
                <c:pt idx="7">
                  <c:v>2</c:v>
                </c:pt>
                <c:pt idx="8">
                  <c:v>5</c:v>
                </c:pt>
                <c:pt idx="9">
                  <c:v>4</c:v>
                </c:pt>
                <c:pt idx="10">
                  <c:v>2</c:v>
                </c:pt>
                <c:pt idx="11">
                  <c:v>9</c:v>
                </c:pt>
                <c:pt idx="12">
                  <c:v>9</c:v>
                </c:pt>
                <c:pt idx="13">
                  <c:v>7</c:v>
                </c:pt>
                <c:pt idx="14">
                  <c:v>5</c:v>
                </c:pt>
                <c:pt idx="15">
                  <c:v>8</c:v>
                </c:pt>
                <c:pt idx="16">
                  <c:v>8</c:v>
                </c:pt>
                <c:pt idx="17">
                  <c:v>9</c:v>
                </c:pt>
                <c:pt idx="18">
                  <c:v>1</c:v>
                </c:pt>
                <c:pt idx="19">
                  <c:v>7</c:v>
                </c:pt>
                <c:pt idx="20">
                  <c:v>9</c:v>
                </c:pt>
                <c:pt idx="21">
                  <c:v>2</c:v>
                </c:pt>
                <c:pt idx="22">
                  <c:v>2</c:v>
                </c:pt>
                <c:pt idx="23">
                  <c:v>4</c:v>
                </c:pt>
              </c:numCache>
            </c:numRef>
          </c:yVal>
          <c:smooth val="0"/>
        </c:ser>
        <c:dLbls>
          <c:showLegendKey val="0"/>
          <c:showVal val="0"/>
          <c:showCatName val="0"/>
          <c:showSerName val="0"/>
          <c:showPercent val="0"/>
          <c:showBubbleSize val="0"/>
        </c:dLbls>
        <c:axId val="86757888"/>
        <c:axId val="86758464"/>
      </c:scatterChart>
      <c:valAx>
        <c:axId val="86757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58464"/>
        <c:crosses val="autoZero"/>
        <c:crossBetween val="midCat"/>
      </c:valAx>
      <c:valAx>
        <c:axId val="86758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57888"/>
        <c:crosses val="autoZero"/>
        <c:crossBetween val="midCat"/>
      </c:valAx>
      <c:spPr>
        <a:noFill/>
        <a:ln>
          <a:noFill/>
        </a:ln>
        <a:effectLst/>
      </c:spPr>
    </c:plotArea>
    <c:legend>
      <c:legendPos val="b"/>
      <c:layout>
        <c:manualLayout>
          <c:xMode val="edge"/>
          <c:yMode val="edge"/>
          <c:x val="7.2771702148342596E-2"/>
          <c:y val="0.90823720830240995"/>
          <c:w val="0.83439486730825296"/>
          <c:h val="7.492659573222319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latin typeface="Seravek ExtraLight"/>
              </a:rPr>
              <a:t>Prestige</a:t>
            </a:r>
          </a:p>
        </c:rich>
      </c:tx>
      <c:layout/>
      <c:overlay val="0"/>
      <c:spPr>
        <a:noFill/>
        <a:ln>
          <a:noFill/>
        </a:ln>
        <a:effectLst/>
      </c:spPr>
    </c:title>
    <c:autoTitleDeleted val="0"/>
    <c:plotArea>
      <c:layout/>
      <c:scatterChart>
        <c:scatterStyle val="lineMarker"/>
        <c:varyColors val="0"/>
        <c:ser>
          <c:idx val="0"/>
          <c:order val="0"/>
          <c:tx>
            <c:strRef>
              <c:f>Prestige!$B$2</c:f>
              <c:strCache>
                <c:ptCount val="1"/>
                <c:pt idx="0">
                  <c:v>Family</c:v>
                </c:pt>
              </c:strCache>
            </c:strRef>
          </c:tx>
          <c:spPr>
            <a:ln w="28575" cap="rnd">
              <a:noFill/>
              <a:round/>
            </a:ln>
            <a:effectLst/>
          </c:spPr>
          <c:marker>
            <c:symbol val="circle"/>
            <c:size val="5"/>
            <c:spPr>
              <a:solidFill>
                <a:schemeClr val="accent1"/>
              </a:solidFill>
              <a:ln w="9525">
                <a:solidFill>
                  <a:schemeClr val="accent1"/>
                </a:solidFill>
              </a:ln>
              <a:effectLst/>
            </c:spPr>
          </c:marker>
          <c:trendline>
            <c:spPr>
              <a:ln>
                <a:solidFill>
                  <a:srgbClr val="002060"/>
                </a:solidFill>
              </a:ln>
            </c:spPr>
            <c:trendlineType val="linear"/>
            <c:dispRSqr val="0"/>
            <c:dispEq val="0"/>
          </c:trendline>
          <c:xVal>
            <c:numRef>
              <c:f>Prestige!$A$3:$A$26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Prestige!$B$3:$B$26</c:f>
              <c:numCache>
                <c:formatCode>General</c:formatCode>
                <c:ptCount val="24"/>
                <c:pt idx="0">
                  <c:v>4</c:v>
                </c:pt>
                <c:pt idx="1">
                  <c:v>5</c:v>
                </c:pt>
                <c:pt idx="2">
                  <c:v>1</c:v>
                </c:pt>
                <c:pt idx="3">
                  <c:v>4</c:v>
                </c:pt>
                <c:pt idx="4">
                  <c:v>2</c:v>
                </c:pt>
                <c:pt idx="5">
                  <c:v>5</c:v>
                </c:pt>
                <c:pt idx="6">
                  <c:v>5</c:v>
                </c:pt>
                <c:pt idx="7">
                  <c:v>2</c:v>
                </c:pt>
                <c:pt idx="8">
                  <c:v>1</c:v>
                </c:pt>
                <c:pt idx="9">
                  <c:v>1</c:v>
                </c:pt>
                <c:pt idx="10">
                  <c:v>4</c:v>
                </c:pt>
                <c:pt idx="11">
                  <c:v>2</c:v>
                </c:pt>
                <c:pt idx="12">
                  <c:v>6</c:v>
                </c:pt>
                <c:pt idx="13">
                  <c:v>8</c:v>
                </c:pt>
                <c:pt idx="14">
                  <c:v>8</c:v>
                </c:pt>
                <c:pt idx="15">
                  <c:v>8</c:v>
                </c:pt>
                <c:pt idx="16">
                  <c:v>2</c:v>
                </c:pt>
                <c:pt idx="17">
                  <c:v>6</c:v>
                </c:pt>
                <c:pt idx="18">
                  <c:v>2</c:v>
                </c:pt>
                <c:pt idx="19">
                  <c:v>7</c:v>
                </c:pt>
                <c:pt idx="20">
                  <c:v>8</c:v>
                </c:pt>
                <c:pt idx="21">
                  <c:v>6</c:v>
                </c:pt>
                <c:pt idx="22">
                  <c:v>2</c:v>
                </c:pt>
                <c:pt idx="23">
                  <c:v>4</c:v>
                </c:pt>
              </c:numCache>
            </c:numRef>
          </c:yVal>
          <c:smooth val="0"/>
        </c:ser>
        <c:ser>
          <c:idx val="1"/>
          <c:order val="1"/>
          <c:tx>
            <c:strRef>
              <c:f>Prestige!$C$2</c:f>
              <c:strCache>
                <c:ptCount val="1"/>
                <c:pt idx="0">
                  <c:v>Friends </c:v>
                </c:pt>
              </c:strCache>
            </c:strRef>
          </c:tx>
          <c:spPr>
            <a:ln w="28575" cap="rnd">
              <a:noFill/>
              <a:round/>
            </a:ln>
            <a:effectLst/>
          </c:spPr>
          <c:marker>
            <c:symbol val="circle"/>
            <c:size val="5"/>
            <c:spPr>
              <a:solidFill>
                <a:schemeClr val="accent2"/>
              </a:solidFill>
              <a:ln w="9525">
                <a:solidFill>
                  <a:schemeClr val="accent2"/>
                </a:solidFill>
              </a:ln>
              <a:effectLst/>
            </c:spPr>
          </c:marker>
          <c:trendline>
            <c:spPr>
              <a:ln>
                <a:solidFill>
                  <a:srgbClr val="FF0000"/>
                </a:solidFill>
              </a:ln>
            </c:spPr>
            <c:trendlineType val="linear"/>
            <c:dispRSqr val="0"/>
            <c:dispEq val="0"/>
          </c:trendline>
          <c:xVal>
            <c:numRef>
              <c:f>Prestige!$A$3:$A$26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Prestige!$C$3:$C$26</c:f>
              <c:numCache>
                <c:formatCode>General</c:formatCode>
                <c:ptCount val="24"/>
                <c:pt idx="0">
                  <c:v>4</c:v>
                </c:pt>
                <c:pt idx="1">
                  <c:v>4</c:v>
                </c:pt>
                <c:pt idx="2">
                  <c:v>1</c:v>
                </c:pt>
                <c:pt idx="3">
                  <c:v>1</c:v>
                </c:pt>
                <c:pt idx="4">
                  <c:v>2</c:v>
                </c:pt>
                <c:pt idx="5">
                  <c:v>4</c:v>
                </c:pt>
                <c:pt idx="6">
                  <c:v>2</c:v>
                </c:pt>
                <c:pt idx="7">
                  <c:v>2</c:v>
                </c:pt>
                <c:pt idx="8">
                  <c:v>1</c:v>
                </c:pt>
                <c:pt idx="9">
                  <c:v>1</c:v>
                </c:pt>
                <c:pt idx="10">
                  <c:v>3</c:v>
                </c:pt>
                <c:pt idx="11">
                  <c:v>2</c:v>
                </c:pt>
                <c:pt idx="12">
                  <c:v>5</c:v>
                </c:pt>
                <c:pt idx="13">
                  <c:v>1</c:v>
                </c:pt>
                <c:pt idx="14">
                  <c:v>8</c:v>
                </c:pt>
                <c:pt idx="15">
                  <c:v>8</c:v>
                </c:pt>
                <c:pt idx="16">
                  <c:v>2</c:v>
                </c:pt>
                <c:pt idx="17">
                  <c:v>3</c:v>
                </c:pt>
                <c:pt idx="18">
                  <c:v>2</c:v>
                </c:pt>
                <c:pt idx="19">
                  <c:v>7</c:v>
                </c:pt>
                <c:pt idx="20">
                  <c:v>4</c:v>
                </c:pt>
                <c:pt idx="21">
                  <c:v>6</c:v>
                </c:pt>
                <c:pt idx="22">
                  <c:v>2</c:v>
                </c:pt>
                <c:pt idx="23">
                  <c:v>6</c:v>
                </c:pt>
              </c:numCache>
            </c:numRef>
          </c:yVal>
          <c:smooth val="0"/>
        </c:ser>
        <c:ser>
          <c:idx val="2"/>
          <c:order val="2"/>
          <c:tx>
            <c:strRef>
              <c:f>Prestige!$D$2</c:f>
              <c:strCache>
                <c:ptCount val="1"/>
                <c:pt idx="0">
                  <c:v>Community</c:v>
                </c:pt>
              </c:strCache>
            </c:strRef>
          </c:tx>
          <c:spPr>
            <a:ln w="28575" cap="rnd">
              <a:noFill/>
              <a:round/>
            </a:ln>
            <a:effectLst/>
          </c:spPr>
          <c:marker>
            <c:symbol val="circle"/>
            <c:size val="5"/>
            <c:spPr>
              <a:solidFill>
                <a:schemeClr val="accent3"/>
              </a:solidFill>
              <a:ln w="9525">
                <a:solidFill>
                  <a:schemeClr val="accent3"/>
                </a:solidFill>
              </a:ln>
              <a:effectLst/>
            </c:spPr>
          </c:marker>
          <c:trendline>
            <c:spPr>
              <a:ln>
                <a:solidFill>
                  <a:srgbClr val="00B050"/>
                </a:solidFill>
              </a:ln>
            </c:spPr>
            <c:trendlineType val="linear"/>
            <c:dispRSqr val="0"/>
            <c:dispEq val="0"/>
          </c:trendline>
          <c:xVal>
            <c:numRef>
              <c:f>Prestige!$A$3:$A$26</c:f>
              <c:numCache>
                <c:formatCode>General</c:formatCode>
                <c:ptCount val="24"/>
                <c:pt idx="0">
                  <c:v>20</c:v>
                </c:pt>
                <c:pt idx="1">
                  <c:v>22</c:v>
                </c:pt>
                <c:pt idx="2">
                  <c:v>26</c:v>
                </c:pt>
                <c:pt idx="3">
                  <c:v>28</c:v>
                </c:pt>
                <c:pt idx="4">
                  <c:v>29</c:v>
                </c:pt>
                <c:pt idx="5">
                  <c:v>29</c:v>
                </c:pt>
                <c:pt idx="6">
                  <c:v>29</c:v>
                </c:pt>
                <c:pt idx="7">
                  <c:v>29</c:v>
                </c:pt>
                <c:pt idx="8">
                  <c:v>29</c:v>
                </c:pt>
                <c:pt idx="9">
                  <c:v>30</c:v>
                </c:pt>
                <c:pt idx="10">
                  <c:v>30</c:v>
                </c:pt>
                <c:pt idx="11">
                  <c:v>33</c:v>
                </c:pt>
                <c:pt idx="12">
                  <c:v>45</c:v>
                </c:pt>
                <c:pt idx="13">
                  <c:v>47</c:v>
                </c:pt>
                <c:pt idx="14">
                  <c:v>50</c:v>
                </c:pt>
                <c:pt idx="15">
                  <c:v>54</c:v>
                </c:pt>
                <c:pt idx="16">
                  <c:v>57</c:v>
                </c:pt>
                <c:pt idx="17">
                  <c:v>57</c:v>
                </c:pt>
                <c:pt idx="18">
                  <c:v>57</c:v>
                </c:pt>
                <c:pt idx="19">
                  <c:v>58</c:v>
                </c:pt>
                <c:pt idx="20">
                  <c:v>59</c:v>
                </c:pt>
                <c:pt idx="21">
                  <c:v>61</c:v>
                </c:pt>
                <c:pt idx="22">
                  <c:v>63</c:v>
                </c:pt>
                <c:pt idx="23">
                  <c:v>74</c:v>
                </c:pt>
              </c:numCache>
            </c:numRef>
          </c:xVal>
          <c:yVal>
            <c:numRef>
              <c:f>Prestige!$D$3:$D$26</c:f>
              <c:numCache>
                <c:formatCode>General</c:formatCode>
                <c:ptCount val="24"/>
                <c:pt idx="0">
                  <c:v>8</c:v>
                </c:pt>
                <c:pt idx="1">
                  <c:v>2</c:v>
                </c:pt>
                <c:pt idx="2">
                  <c:v>1</c:v>
                </c:pt>
                <c:pt idx="3">
                  <c:v>1</c:v>
                </c:pt>
                <c:pt idx="4">
                  <c:v>8</c:v>
                </c:pt>
                <c:pt idx="5">
                  <c:v>5</c:v>
                </c:pt>
                <c:pt idx="6">
                  <c:v>2</c:v>
                </c:pt>
                <c:pt idx="7">
                  <c:v>2</c:v>
                </c:pt>
                <c:pt idx="8">
                  <c:v>1</c:v>
                </c:pt>
                <c:pt idx="9">
                  <c:v>1</c:v>
                </c:pt>
                <c:pt idx="10">
                  <c:v>3</c:v>
                </c:pt>
                <c:pt idx="11">
                  <c:v>9</c:v>
                </c:pt>
                <c:pt idx="12">
                  <c:v>9</c:v>
                </c:pt>
                <c:pt idx="13">
                  <c:v>1</c:v>
                </c:pt>
                <c:pt idx="14">
                  <c:v>8</c:v>
                </c:pt>
                <c:pt idx="15">
                  <c:v>8</c:v>
                </c:pt>
                <c:pt idx="16">
                  <c:v>9</c:v>
                </c:pt>
                <c:pt idx="17">
                  <c:v>4</c:v>
                </c:pt>
                <c:pt idx="18">
                  <c:v>2</c:v>
                </c:pt>
                <c:pt idx="19">
                  <c:v>7</c:v>
                </c:pt>
                <c:pt idx="20">
                  <c:v>7</c:v>
                </c:pt>
                <c:pt idx="21">
                  <c:v>5</c:v>
                </c:pt>
                <c:pt idx="22">
                  <c:v>2</c:v>
                </c:pt>
                <c:pt idx="23">
                  <c:v>2</c:v>
                </c:pt>
              </c:numCache>
            </c:numRef>
          </c:yVal>
          <c:smooth val="0"/>
        </c:ser>
        <c:dLbls>
          <c:showLegendKey val="0"/>
          <c:showVal val="0"/>
          <c:showCatName val="0"/>
          <c:showSerName val="0"/>
          <c:showPercent val="0"/>
          <c:showBubbleSize val="0"/>
        </c:dLbls>
        <c:axId val="86760768"/>
        <c:axId val="116826112"/>
      </c:scatterChart>
      <c:valAx>
        <c:axId val="867607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826112"/>
        <c:crosses val="autoZero"/>
        <c:crossBetween val="midCat"/>
      </c:valAx>
      <c:valAx>
        <c:axId val="116826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76076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57398124564801"/>
          <c:y val="5.6000383543182479E-2"/>
          <c:w val="0.72332678728752675"/>
          <c:h val="0.90210456126090699"/>
        </c:manualLayout>
      </c:layout>
      <c:barChart>
        <c:barDir val="bar"/>
        <c:grouping val="clustered"/>
        <c:varyColors val="0"/>
        <c:ser>
          <c:idx val="0"/>
          <c:order val="0"/>
          <c:tx>
            <c:strRef>
              <c:f>Sheet1!$B$67</c:f>
              <c:strCache>
                <c:ptCount val="1"/>
                <c:pt idx="0">
                  <c:v>1983</c:v>
                </c:pt>
              </c:strCache>
            </c:strRef>
          </c:tx>
          <c:spPr>
            <a:gradFill flip="none" rotWithShape="1">
              <a:gsLst>
                <a:gs pos="0">
                  <a:srgbClr val="8EB3D4">
                    <a:shade val="30000"/>
                    <a:satMod val="115000"/>
                  </a:srgbClr>
                </a:gs>
                <a:gs pos="50000">
                  <a:srgbClr val="8EB3D4">
                    <a:shade val="67500"/>
                    <a:satMod val="115000"/>
                  </a:srgbClr>
                </a:gs>
                <a:gs pos="100000">
                  <a:srgbClr val="8EB3D4">
                    <a:shade val="100000"/>
                    <a:satMod val="115000"/>
                  </a:srgbClr>
                </a:gs>
              </a:gsLst>
              <a:lin ang="0" scaled="1"/>
              <a:tileRect/>
            </a:gradFill>
            <a:ln>
              <a:noFill/>
            </a:ln>
            <a:effectLst/>
          </c:spPr>
          <c:invertIfNegative val="0"/>
          <c:cat>
            <c:strRef>
              <c:f>Sheet1!$A$68:$A$78</c:f>
              <c:strCache>
                <c:ptCount val="11"/>
                <c:pt idx="0">
                  <c:v>Professional / Technical</c:v>
                </c:pt>
                <c:pt idx="1">
                  <c:v>Teachers</c:v>
                </c:pt>
                <c:pt idx="2">
                  <c:v>Managers</c:v>
                </c:pt>
                <c:pt idx="3">
                  <c:v>Sales</c:v>
                </c:pt>
                <c:pt idx="4">
                  <c:v>Clerical</c:v>
                </c:pt>
                <c:pt idx="5">
                  <c:v>Craft</c:v>
                </c:pt>
                <c:pt idx="6">
                  <c:v>Transport</c:v>
                </c:pt>
                <c:pt idx="7">
                  <c:v>Labor</c:v>
                </c:pt>
                <c:pt idx="8">
                  <c:v>Service</c:v>
                </c:pt>
                <c:pt idx="9">
                  <c:v>Operatives</c:v>
                </c:pt>
                <c:pt idx="10">
                  <c:v>Student / NA</c:v>
                </c:pt>
              </c:strCache>
            </c:strRef>
          </c:cat>
          <c:val>
            <c:numRef>
              <c:f>Sheet1!$B$68:$B$78</c:f>
              <c:numCache>
                <c:formatCode>0%</c:formatCode>
                <c:ptCount val="11"/>
                <c:pt idx="0">
                  <c:v>0.32000000000000101</c:v>
                </c:pt>
                <c:pt idx="1">
                  <c:v>0.03</c:v>
                </c:pt>
                <c:pt idx="2">
                  <c:v>0.16</c:v>
                </c:pt>
                <c:pt idx="3">
                  <c:v>0.11</c:v>
                </c:pt>
                <c:pt idx="4">
                  <c:v>0.1</c:v>
                </c:pt>
                <c:pt idx="5">
                  <c:v>0.08</c:v>
                </c:pt>
                <c:pt idx="6">
                  <c:v>0.02</c:v>
                </c:pt>
                <c:pt idx="7">
                  <c:v>0.04</c:v>
                </c:pt>
                <c:pt idx="8">
                  <c:v>0.02</c:v>
                </c:pt>
                <c:pt idx="9">
                  <c:v>0.03</c:v>
                </c:pt>
                <c:pt idx="10">
                  <c:v>0.09</c:v>
                </c:pt>
              </c:numCache>
            </c:numRef>
          </c:val>
        </c:ser>
        <c:ser>
          <c:idx val="1"/>
          <c:order val="1"/>
          <c:tx>
            <c:strRef>
              <c:f>Sheet1!$C$67</c:f>
              <c:strCache>
                <c:ptCount val="1"/>
                <c:pt idx="0">
                  <c:v>2013</c:v>
                </c:pt>
              </c:strCache>
            </c:strRef>
          </c:tx>
          <c:spPr>
            <a:gradFill flip="none" rotWithShape="1">
              <a:gsLst>
                <a:gs pos="0">
                  <a:srgbClr val="22537F">
                    <a:shade val="30000"/>
                    <a:satMod val="115000"/>
                  </a:srgbClr>
                </a:gs>
                <a:gs pos="50000">
                  <a:srgbClr val="22537F">
                    <a:shade val="67500"/>
                    <a:satMod val="115000"/>
                  </a:srgbClr>
                </a:gs>
                <a:gs pos="100000">
                  <a:srgbClr val="22537F">
                    <a:shade val="100000"/>
                    <a:satMod val="115000"/>
                  </a:srgbClr>
                </a:gs>
              </a:gsLst>
              <a:lin ang="0" scaled="1"/>
              <a:tileRect/>
            </a:gradFill>
            <a:ln>
              <a:noFill/>
            </a:ln>
            <a:effectLst/>
          </c:spPr>
          <c:invertIfNegative val="0"/>
          <c:dLbls>
            <c:dLbl>
              <c:idx val="0"/>
              <c:layout/>
              <c:tx>
                <c:rich>
                  <a:bodyPr/>
                  <a:lstStyle/>
                  <a:p>
                    <a:r>
                      <a:rPr lang="en-US" dirty="0">
                        <a:latin typeface="Seravek ExtraLight"/>
                      </a:rPr>
                      <a:t>43%</a:t>
                    </a:r>
                  </a:p>
                </c:rich>
              </c:tx>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Sheet1!$A$68:$A$78</c:f>
              <c:strCache>
                <c:ptCount val="11"/>
                <c:pt idx="0">
                  <c:v>Professional / Technical</c:v>
                </c:pt>
                <c:pt idx="1">
                  <c:v>Teachers</c:v>
                </c:pt>
                <c:pt idx="2">
                  <c:v>Managers</c:v>
                </c:pt>
                <c:pt idx="3">
                  <c:v>Sales</c:v>
                </c:pt>
                <c:pt idx="4">
                  <c:v>Clerical</c:v>
                </c:pt>
                <c:pt idx="5">
                  <c:v>Craft</c:v>
                </c:pt>
                <c:pt idx="6">
                  <c:v>Transport</c:v>
                </c:pt>
                <c:pt idx="7">
                  <c:v>Labor</c:v>
                </c:pt>
                <c:pt idx="8">
                  <c:v>Service</c:v>
                </c:pt>
                <c:pt idx="9">
                  <c:v>Operatives</c:v>
                </c:pt>
                <c:pt idx="10">
                  <c:v>Student / NA</c:v>
                </c:pt>
              </c:strCache>
            </c:strRef>
          </c:cat>
          <c:val>
            <c:numRef>
              <c:f>Sheet1!$C$68:$C$78</c:f>
              <c:numCache>
                <c:formatCode>0%</c:formatCode>
                <c:ptCount val="11"/>
                <c:pt idx="0">
                  <c:v>0.43</c:v>
                </c:pt>
                <c:pt idx="1">
                  <c:v>0.11</c:v>
                </c:pt>
                <c:pt idx="2">
                  <c:v>0.04</c:v>
                </c:pt>
                <c:pt idx="3">
                  <c:v>0.06</c:v>
                </c:pt>
                <c:pt idx="4">
                  <c:v>7.0000000000000007E-2</c:v>
                </c:pt>
                <c:pt idx="5">
                  <c:v>0.08</c:v>
                </c:pt>
                <c:pt idx="6">
                  <c:v>0.02</c:v>
                </c:pt>
                <c:pt idx="7">
                  <c:v>0.04</c:v>
                </c:pt>
                <c:pt idx="8">
                  <c:v>0.04</c:v>
                </c:pt>
                <c:pt idx="9">
                  <c:v>0.02</c:v>
                </c:pt>
                <c:pt idx="10">
                  <c:v>0.09</c:v>
                </c:pt>
              </c:numCache>
            </c:numRef>
          </c:val>
        </c:ser>
        <c:dLbls>
          <c:showLegendKey val="0"/>
          <c:showVal val="0"/>
          <c:showCatName val="0"/>
          <c:showSerName val="0"/>
          <c:showPercent val="0"/>
          <c:showBubbleSize val="0"/>
        </c:dLbls>
        <c:gapWidth val="20"/>
        <c:axId val="87321600"/>
        <c:axId val="50831360"/>
      </c:barChart>
      <c:catAx>
        <c:axId val="873216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50831360"/>
        <c:crosses val="autoZero"/>
        <c:auto val="1"/>
        <c:lblAlgn val="ctr"/>
        <c:lblOffset val="100"/>
        <c:noMultiLvlLbl val="0"/>
      </c:catAx>
      <c:valAx>
        <c:axId val="50831360"/>
        <c:scaling>
          <c:orientation val="minMax"/>
        </c:scaling>
        <c:delete val="1"/>
        <c:axPos val="t"/>
        <c:numFmt formatCode="0%" sourceLinked="1"/>
        <c:majorTickMark val="out"/>
        <c:minorTickMark val="none"/>
        <c:tickLblPos val="none"/>
        <c:crossAx val="873216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a:solidFill>
            <a:srgbClr val="D9D9D9"/>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981408573928301E-2"/>
          <c:y val="0.123007781921997"/>
          <c:w val="0.967740813648297"/>
          <c:h val="0.71111203204862605"/>
        </c:manualLayout>
      </c:layout>
      <c:barChart>
        <c:barDir val="col"/>
        <c:grouping val="clustered"/>
        <c:varyColors val="0"/>
        <c:ser>
          <c:idx val="0"/>
          <c:order val="0"/>
          <c:tx>
            <c:strRef>
              <c:f>Sheet1!$B$80</c:f>
              <c:strCache>
                <c:ptCount val="1"/>
                <c:pt idx="0">
                  <c:v>JB1983</c:v>
                </c:pt>
              </c:strCache>
            </c:strRef>
          </c:tx>
          <c:spPr>
            <a:gradFill flip="none" rotWithShape="1">
              <a:gsLst>
                <a:gs pos="0">
                  <a:srgbClr val="4B8FCC">
                    <a:shade val="30000"/>
                    <a:satMod val="115000"/>
                  </a:srgbClr>
                </a:gs>
                <a:gs pos="50000">
                  <a:srgbClr val="4B8FCC">
                    <a:shade val="67500"/>
                    <a:satMod val="115000"/>
                  </a:srgbClr>
                </a:gs>
                <a:gs pos="100000">
                  <a:srgbClr val="4B8FCC">
                    <a:shade val="100000"/>
                    <a:satMod val="115000"/>
                  </a:srgbClr>
                </a:gs>
              </a:gsLst>
              <a:lin ang="16200000" scaled="1"/>
              <a:tileRect/>
            </a:gradFill>
            <a:ln>
              <a:noFill/>
            </a:ln>
            <a:effectLst/>
          </c:spPr>
          <c:invertIfNegative val="0"/>
          <c:dLbls>
            <c:txPr>
              <a:bodyPr/>
              <a:lstStyle/>
              <a:p>
                <a:pPr>
                  <a:defRPr sz="1600">
                    <a:solidFill>
                      <a:srgbClr val="22537F"/>
                    </a:solidFill>
                  </a:defRPr>
                </a:pPr>
                <a:endParaRPr lang="en-US"/>
              </a:p>
            </c:txPr>
            <c:dLblPos val="outEnd"/>
            <c:showLegendKey val="0"/>
            <c:showVal val="1"/>
            <c:showCatName val="0"/>
            <c:showSerName val="0"/>
            <c:showPercent val="0"/>
            <c:showBubbleSize val="0"/>
            <c:showLeaderLines val="0"/>
          </c:dLbls>
          <c:cat>
            <c:strRef>
              <c:f>Sheet1!$A$81:$A$86</c:f>
              <c:strCache>
                <c:ptCount val="6"/>
                <c:pt idx="0">
                  <c:v>Mgt., Sci., Bus., Arts</c:v>
                </c:pt>
                <c:pt idx="1">
                  <c:v>Service</c:v>
                </c:pt>
                <c:pt idx="2">
                  <c:v>Sales and Office</c:v>
                </c:pt>
                <c:pt idx="3">
                  <c:v>Construction / Maint.</c:v>
                </c:pt>
                <c:pt idx="4">
                  <c:v>Prod., Transp., Moving</c:v>
                </c:pt>
                <c:pt idx="5">
                  <c:v>Student / NA</c:v>
                </c:pt>
              </c:strCache>
            </c:strRef>
          </c:cat>
          <c:val>
            <c:numRef>
              <c:f>Sheet1!$B$81:$B$86</c:f>
              <c:numCache>
                <c:formatCode>0%</c:formatCode>
                <c:ptCount val="6"/>
                <c:pt idx="0">
                  <c:v>0.59</c:v>
                </c:pt>
                <c:pt idx="1">
                  <c:v>0.02</c:v>
                </c:pt>
                <c:pt idx="2">
                  <c:v>0.21</c:v>
                </c:pt>
                <c:pt idx="3">
                  <c:v>0.04</c:v>
                </c:pt>
                <c:pt idx="4">
                  <c:v>0.05</c:v>
                </c:pt>
                <c:pt idx="5">
                  <c:v>0.09</c:v>
                </c:pt>
              </c:numCache>
            </c:numRef>
          </c:val>
        </c:ser>
        <c:ser>
          <c:idx val="1"/>
          <c:order val="1"/>
          <c:tx>
            <c:strRef>
              <c:f>Sheet1!$C$80</c:f>
              <c:strCache>
                <c:ptCount val="1"/>
                <c:pt idx="0">
                  <c:v>JB2013</c:v>
                </c:pt>
              </c:strCache>
            </c:strRef>
          </c:tx>
          <c:spPr>
            <a:gradFill flip="none" rotWithShape="1">
              <a:gsLst>
                <a:gs pos="0">
                  <a:srgbClr val="22537F">
                    <a:shade val="30000"/>
                    <a:satMod val="115000"/>
                  </a:srgbClr>
                </a:gs>
                <a:gs pos="50000">
                  <a:srgbClr val="22537F">
                    <a:shade val="67500"/>
                    <a:satMod val="115000"/>
                  </a:srgbClr>
                </a:gs>
                <a:gs pos="100000">
                  <a:srgbClr val="22537F">
                    <a:shade val="100000"/>
                    <a:satMod val="115000"/>
                  </a:srgbClr>
                </a:gs>
              </a:gsLst>
              <a:lin ang="16200000" scaled="1"/>
              <a:tileRect/>
            </a:gradFill>
            <a:ln>
              <a:noFill/>
            </a:ln>
            <a:effectLst/>
          </c:spPr>
          <c:invertIfNegative val="0"/>
          <c:dLbls>
            <c:dLbl>
              <c:idx val="0"/>
              <c:layout>
                <c:manualLayout>
                  <c:x val="1.4172770718630858E-3"/>
                  <c:y val="-2.1814548628734998E-2"/>
                </c:manualLayout>
              </c:layout>
              <c:tx>
                <c:rich>
                  <a:bodyPr/>
                  <a:lstStyle/>
                  <a:p>
                    <a:pPr>
                      <a:defRPr sz="2400" b="1">
                        <a:solidFill>
                          <a:srgbClr val="22537F"/>
                        </a:solidFill>
                      </a:defRPr>
                    </a:pPr>
                    <a:r>
                      <a:rPr lang="en-US" dirty="0">
                        <a:latin typeface="Seravek ExtraLight"/>
                      </a:rPr>
                      <a:t>66%</a:t>
                    </a:r>
                  </a:p>
                </c:rich>
              </c:tx>
              <c:spPr/>
              <c:dLblPos val="outEnd"/>
              <c:showLegendKey val="0"/>
              <c:showVal val="1"/>
              <c:showCatName val="0"/>
              <c:showSerName val="0"/>
              <c:showPercent val="0"/>
              <c:showBubbleSize val="0"/>
              <c:separator>
</c:separator>
            </c:dLbl>
            <c:txPr>
              <a:bodyPr/>
              <a:lstStyle/>
              <a:p>
                <a:pPr>
                  <a:defRPr sz="1600" b="1">
                    <a:solidFill>
                      <a:srgbClr val="22537F"/>
                    </a:solidFill>
                  </a:defRPr>
                </a:pPr>
                <a:endParaRPr lang="en-US"/>
              </a:p>
            </c:txPr>
            <c:dLblPos val="outEnd"/>
            <c:showLegendKey val="0"/>
            <c:showVal val="1"/>
            <c:showCatName val="0"/>
            <c:showSerName val="0"/>
            <c:showPercent val="0"/>
            <c:showBubbleSize val="0"/>
            <c:showLeaderLines val="0"/>
          </c:dLbls>
          <c:cat>
            <c:strRef>
              <c:f>Sheet1!$A$81:$A$86</c:f>
              <c:strCache>
                <c:ptCount val="6"/>
                <c:pt idx="0">
                  <c:v>Mgt., Sci., Bus., Arts</c:v>
                </c:pt>
                <c:pt idx="1">
                  <c:v>Service</c:v>
                </c:pt>
                <c:pt idx="2">
                  <c:v>Sales and Office</c:v>
                </c:pt>
                <c:pt idx="3">
                  <c:v>Construction / Maint.</c:v>
                </c:pt>
                <c:pt idx="4">
                  <c:v>Prod., Transp., Moving</c:v>
                </c:pt>
                <c:pt idx="5">
                  <c:v>Student / NA</c:v>
                </c:pt>
              </c:strCache>
            </c:strRef>
          </c:cat>
          <c:val>
            <c:numRef>
              <c:f>Sheet1!$C$81:$C$86</c:f>
              <c:numCache>
                <c:formatCode>0%</c:formatCode>
                <c:ptCount val="6"/>
                <c:pt idx="0">
                  <c:v>0.66000000000000103</c:v>
                </c:pt>
                <c:pt idx="1">
                  <c:v>0.04</c:v>
                </c:pt>
                <c:pt idx="2">
                  <c:v>0.13</c:v>
                </c:pt>
                <c:pt idx="3">
                  <c:v>0.03</c:v>
                </c:pt>
                <c:pt idx="4">
                  <c:v>0.05</c:v>
                </c:pt>
                <c:pt idx="5">
                  <c:v>0.09</c:v>
                </c:pt>
              </c:numCache>
            </c:numRef>
          </c:val>
        </c:ser>
        <c:ser>
          <c:idx val="2"/>
          <c:order val="2"/>
          <c:tx>
            <c:strRef>
              <c:f>Sheet1!$D$80</c:f>
              <c:strCache>
                <c:ptCount val="1"/>
                <c:pt idx="0">
                  <c:v>US Gen.</c:v>
                </c:pt>
              </c:strCache>
            </c:strRef>
          </c:tx>
          <c:spPr>
            <a:gradFill flip="none" rotWithShape="1">
              <a:gsLst>
                <a:gs pos="0">
                  <a:srgbClr val="8EB3D4">
                    <a:shade val="30000"/>
                    <a:satMod val="115000"/>
                  </a:srgbClr>
                </a:gs>
                <a:gs pos="50000">
                  <a:srgbClr val="8EB3D4">
                    <a:shade val="67500"/>
                    <a:satMod val="115000"/>
                  </a:srgbClr>
                </a:gs>
                <a:gs pos="100000">
                  <a:srgbClr val="8EB3D4">
                    <a:shade val="100000"/>
                    <a:satMod val="115000"/>
                  </a:srgbClr>
                </a:gs>
              </a:gsLst>
              <a:lin ang="16200000" scaled="1"/>
              <a:tileRect/>
            </a:gradFill>
            <a:ln>
              <a:noFill/>
            </a:ln>
            <a:effectLst/>
          </c:spPr>
          <c:invertIfNegative val="0"/>
          <c:dLbls>
            <c:txPr>
              <a:bodyPr/>
              <a:lstStyle/>
              <a:p>
                <a:pPr>
                  <a:defRPr sz="1600"/>
                </a:pPr>
                <a:endParaRPr lang="en-US"/>
              </a:p>
            </c:txPr>
            <c:dLblPos val="outEnd"/>
            <c:showLegendKey val="0"/>
            <c:showVal val="1"/>
            <c:showCatName val="0"/>
            <c:showSerName val="0"/>
            <c:showPercent val="0"/>
            <c:showBubbleSize val="0"/>
            <c:showLeaderLines val="0"/>
          </c:dLbls>
          <c:cat>
            <c:strRef>
              <c:f>Sheet1!$A$81:$A$86</c:f>
              <c:strCache>
                <c:ptCount val="6"/>
                <c:pt idx="0">
                  <c:v>Mgt., Sci., Bus., Arts</c:v>
                </c:pt>
                <c:pt idx="1">
                  <c:v>Service</c:v>
                </c:pt>
                <c:pt idx="2">
                  <c:v>Sales and Office</c:v>
                </c:pt>
                <c:pt idx="3">
                  <c:v>Construction / Maint.</c:v>
                </c:pt>
                <c:pt idx="4">
                  <c:v>Prod., Transp., Moving</c:v>
                </c:pt>
                <c:pt idx="5">
                  <c:v>Student / NA</c:v>
                </c:pt>
              </c:strCache>
            </c:strRef>
          </c:cat>
          <c:val>
            <c:numRef>
              <c:f>Sheet1!$D$81:$D$86</c:f>
              <c:numCache>
                <c:formatCode>0%</c:formatCode>
                <c:ptCount val="6"/>
                <c:pt idx="0">
                  <c:v>0.36</c:v>
                </c:pt>
                <c:pt idx="1">
                  <c:v>0.18</c:v>
                </c:pt>
                <c:pt idx="2">
                  <c:v>0.25</c:v>
                </c:pt>
                <c:pt idx="3">
                  <c:v>0.09</c:v>
                </c:pt>
                <c:pt idx="4">
                  <c:v>0.12</c:v>
                </c:pt>
                <c:pt idx="5">
                  <c:v>0</c:v>
                </c:pt>
              </c:numCache>
            </c:numRef>
          </c:val>
        </c:ser>
        <c:dLbls>
          <c:showLegendKey val="0"/>
          <c:showVal val="1"/>
          <c:showCatName val="0"/>
          <c:showSerName val="0"/>
          <c:showPercent val="0"/>
          <c:showBubbleSize val="0"/>
        </c:dLbls>
        <c:gapWidth val="50"/>
        <c:axId val="87321088"/>
        <c:axId val="50833664"/>
      </c:barChart>
      <c:catAx>
        <c:axId val="87321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800">
                <a:solidFill>
                  <a:srgbClr val="D9D9D9"/>
                </a:solidFill>
              </a:defRPr>
            </a:pPr>
            <a:endParaRPr lang="en-US"/>
          </a:p>
        </c:txPr>
        <c:crossAx val="50833664"/>
        <c:crosses val="autoZero"/>
        <c:auto val="1"/>
        <c:lblAlgn val="ctr"/>
        <c:lblOffset val="100"/>
        <c:noMultiLvlLbl val="0"/>
      </c:catAx>
      <c:valAx>
        <c:axId val="50833664"/>
        <c:scaling>
          <c:orientation val="minMax"/>
        </c:scaling>
        <c:delete val="1"/>
        <c:axPos val="l"/>
        <c:numFmt formatCode="0%" sourceLinked="1"/>
        <c:majorTickMark val="none"/>
        <c:minorTickMark val="none"/>
        <c:tickLblPos val="none"/>
        <c:crossAx val="87321088"/>
        <c:crosses val="autoZero"/>
        <c:crossBetween val="between"/>
      </c:valAx>
      <c:spPr>
        <a:noFill/>
        <a:ln>
          <a:noFill/>
        </a:ln>
        <a:effectLst/>
      </c:spPr>
    </c:plotArea>
    <c:legend>
      <c:legendPos val="t"/>
      <c:layout>
        <c:manualLayout>
          <c:xMode val="edge"/>
          <c:yMode val="edge"/>
          <c:x val="0.27460657161590213"/>
          <c:y val="0.15118262536859231"/>
          <c:w val="0.46333437772508751"/>
          <c:h val="7.8643083600133251E-2"/>
        </c:manualLayout>
      </c:layout>
      <c:overlay val="0"/>
      <c:spPr>
        <a:solidFill>
          <a:srgbClr val="FFFFFF"/>
        </a:solidFill>
        <a:ln>
          <a:noFill/>
        </a:ln>
        <a:effectLst/>
      </c:spPr>
      <c:txPr>
        <a:bodyPr rot="0" vert="horz"/>
        <a:lstStyle/>
        <a:p>
          <a:pPr>
            <a:defRPr sz="2000"/>
          </a:pPr>
          <a:endParaRPr lang="en-US"/>
        </a:p>
      </c:txPr>
    </c:legend>
    <c:plotVisOnly val="1"/>
    <c:dispBlanksAs val="gap"/>
    <c:showDLblsOverMax val="0"/>
  </c:chart>
  <c:spPr>
    <a:noFill/>
    <a:ln w="9525" cap="flat" cmpd="sng" algn="ctr">
      <a:noFill/>
      <a:round/>
    </a:ln>
    <a:effectLst/>
  </c:spPr>
  <c:txPr>
    <a:bodyPr/>
    <a:lstStyle/>
    <a:p>
      <a:pPr>
        <a:defRPr sz="1400">
          <a:solidFill>
            <a:srgbClr val="000000"/>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521507728200599"/>
          <c:y val="0"/>
          <c:w val="0.77478492271799304"/>
          <c:h val="0.99985097201832895"/>
        </c:manualLayout>
      </c:layout>
      <c:barChart>
        <c:barDir val="bar"/>
        <c:grouping val="clustered"/>
        <c:varyColors val="0"/>
        <c:ser>
          <c:idx val="0"/>
          <c:order val="0"/>
          <c:tx>
            <c:strRef>
              <c:f>Sheet1!$B$1</c:f>
              <c:strCache>
                <c:ptCount val="1"/>
                <c:pt idx="0">
                  <c:v>Pew</c:v>
                </c:pt>
              </c:strCache>
            </c:strRef>
          </c:tx>
          <c:spPr>
            <a:gradFill flip="none" rotWithShape="1">
              <a:gsLst>
                <a:gs pos="0">
                  <a:srgbClr val="8EB3D4">
                    <a:shade val="30000"/>
                    <a:satMod val="115000"/>
                  </a:srgbClr>
                </a:gs>
                <a:gs pos="50000">
                  <a:srgbClr val="8EB3D4">
                    <a:shade val="67500"/>
                    <a:satMod val="115000"/>
                  </a:srgbClr>
                </a:gs>
                <a:gs pos="100000">
                  <a:srgbClr val="8EB3D4">
                    <a:shade val="100000"/>
                    <a:satMod val="115000"/>
                  </a:srgbClr>
                </a:gs>
              </a:gsLst>
              <a:lin ang="10800000" scaled="1"/>
              <a:tileRect/>
            </a:gradFill>
            <a:ln>
              <a:noFill/>
            </a:ln>
            <a:effectLst/>
          </c:spPr>
          <c:invertIfNegative val="0"/>
          <c:dLbls>
            <c:dLbl>
              <c:idx val="0"/>
              <c:layout/>
              <c:tx>
                <c:rich>
                  <a:bodyPr/>
                  <a:lstStyle/>
                  <a:p>
                    <a:r>
                      <a:rPr lang="en-US" sz="1600" dirty="0"/>
                      <a:t>Pew, 28%</a:t>
                    </a:r>
                  </a:p>
                </c:rich>
              </c:tx>
              <c:dLblPos val="inBase"/>
              <c:showLegendKey val="0"/>
              <c:showVal val="1"/>
              <c:showCatName val="0"/>
              <c:showSerName val="1"/>
              <c:showPercent val="0"/>
              <c:showBubbleSize val="0"/>
            </c:dLbl>
            <c:dLbl>
              <c:idx val="1"/>
              <c:layout/>
              <c:tx>
                <c:rich>
                  <a:bodyPr/>
                  <a:lstStyle/>
                  <a:p>
                    <a:r>
                      <a:rPr lang="en-US" sz="1600" dirty="0"/>
                      <a:t>Pew, 30%</a:t>
                    </a:r>
                  </a:p>
                </c:rich>
              </c:tx>
              <c:dLblPos val="inBase"/>
              <c:showLegendKey val="0"/>
              <c:showVal val="1"/>
              <c:showCatName val="0"/>
              <c:showSerName val="1"/>
              <c:showPercent val="0"/>
              <c:showBubbleSize val="0"/>
            </c:dLbl>
            <c:dLbl>
              <c:idx val="2"/>
              <c:layout/>
              <c:tx>
                <c:rich>
                  <a:bodyPr/>
                  <a:lstStyle/>
                  <a:p>
                    <a:r>
                      <a:rPr lang="en-US" sz="1600" dirty="0"/>
                      <a:t>Pew, 25%</a:t>
                    </a:r>
                  </a:p>
                </c:rich>
              </c:tx>
              <c:dLblPos val="inBase"/>
              <c:showLegendKey val="0"/>
              <c:showVal val="1"/>
              <c:showCatName val="0"/>
              <c:showSerName val="1"/>
              <c:showPercent val="0"/>
              <c:showBubbleSize val="0"/>
            </c:dLbl>
            <c:dLbl>
              <c:idx val="3"/>
              <c:layout/>
              <c:tx>
                <c:rich>
                  <a:bodyPr/>
                  <a:lstStyle/>
                  <a:p>
                    <a:r>
                      <a:rPr lang="en-US" sz="1600" dirty="0"/>
                      <a:t>Pew, 17%</a:t>
                    </a:r>
                  </a:p>
                </c:rich>
              </c:tx>
              <c:dLblPos val="inBase"/>
              <c:showLegendKey val="0"/>
              <c:showVal val="1"/>
              <c:showCatName val="0"/>
              <c:showSerName val="1"/>
              <c:showPercent val="0"/>
              <c:showBubbleSize val="0"/>
            </c:dLbl>
            <c:numFmt formatCode="0%" sourceLinked="0"/>
            <c:txPr>
              <a:bodyPr/>
              <a:lstStyle/>
              <a:p>
                <a:pPr>
                  <a:defRPr sz="1800">
                    <a:solidFill>
                      <a:schemeClr val="tx1"/>
                    </a:solidFill>
                  </a:defRPr>
                </a:pPr>
                <a:endParaRPr lang="en-US"/>
              </a:p>
            </c:txPr>
            <c:dLblPos val="inBase"/>
            <c:showLegendKey val="0"/>
            <c:showVal val="1"/>
            <c:showCatName val="0"/>
            <c:showSerName val="1"/>
            <c:showPercent val="0"/>
            <c:showBubbleSize val="0"/>
            <c:showLeaderLines val="0"/>
          </c:dLbls>
          <c:cat>
            <c:strRef>
              <c:f>Sheet1!$A$2:$A$5</c:f>
              <c:strCache>
                <c:ptCount val="4"/>
                <c:pt idx="0">
                  <c:v>Post-Grad Degree</c:v>
                </c:pt>
                <c:pt idx="1">
                  <c:v>BA/BS</c:v>
                </c:pt>
                <c:pt idx="2">
                  <c:v>Some College</c:v>
                </c:pt>
                <c:pt idx="3">
                  <c:v>High School or less</c:v>
                </c:pt>
              </c:strCache>
            </c:strRef>
          </c:cat>
          <c:val>
            <c:numRef>
              <c:f>Sheet1!$B$2:$B$5</c:f>
              <c:numCache>
                <c:formatCode>0.00%</c:formatCode>
                <c:ptCount val="4"/>
                <c:pt idx="0">
                  <c:v>0.28000000000000003</c:v>
                </c:pt>
                <c:pt idx="1">
                  <c:v>0.3</c:v>
                </c:pt>
                <c:pt idx="2">
                  <c:v>0.25</c:v>
                </c:pt>
                <c:pt idx="3">
                  <c:v>0.17</c:v>
                </c:pt>
              </c:numCache>
            </c:numRef>
          </c:val>
        </c:ser>
        <c:ser>
          <c:idx val="1"/>
          <c:order val="1"/>
          <c:tx>
            <c:strRef>
              <c:f>Sheet1!$C$1</c:f>
              <c:strCache>
                <c:ptCount val="1"/>
                <c:pt idx="0">
                  <c:v>JB1983</c:v>
                </c:pt>
              </c:strCache>
            </c:strRef>
          </c:tx>
          <c:spPr>
            <a:gradFill flip="none" rotWithShape="1">
              <a:gsLst>
                <a:gs pos="0">
                  <a:srgbClr val="77BFFF">
                    <a:shade val="30000"/>
                    <a:satMod val="115000"/>
                  </a:srgbClr>
                </a:gs>
                <a:gs pos="50000">
                  <a:srgbClr val="77BFFF">
                    <a:shade val="67500"/>
                    <a:satMod val="115000"/>
                  </a:srgbClr>
                </a:gs>
                <a:gs pos="100000">
                  <a:srgbClr val="77BFFF">
                    <a:shade val="100000"/>
                    <a:satMod val="115000"/>
                  </a:srgbClr>
                </a:gs>
              </a:gsLst>
              <a:lin ang="10800000" scaled="1"/>
              <a:tileRect/>
            </a:gradFill>
            <a:ln>
              <a:noFill/>
            </a:ln>
            <a:effectLst/>
          </c:spPr>
          <c:invertIfNegative val="0"/>
          <c:dLbls>
            <c:dLbl>
              <c:idx val="0"/>
              <c:layout/>
              <c:tx>
                <c:rich>
                  <a:bodyPr/>
                  <a:lstStyle/>
                  <a:p>
                    <a:r>
                      <a:rPr lang="en-US" sz="1600" dirty="0"/>
                      <a:t>JB1983, 22%</a:t>
                    </a:r>
                  </a:p>
                </c:rich>
              </c:tx>
              <c:dLblPos val="inBase"/>
              <c:showLegendKey val="0"/>
              <c:showVal val="1"/>
              <c:showCatName val="0"/>
              <c:showSerName val="1"/>
              <c:showPercent val="0"/>
              <c:showBubbleSize val="0"/>
            </c:dLbl>
            <c:dLbl>
              <c:idx val="1"/>
              <c:layout/>
              <c:tx>
                <c:rich>
                  <a:bodyPr/>
                  <a:lstStyle/>
                  <a:p>
                    <a:r>
                      <a:rPr lang="en-US" sz="1600" dirty="0"/>
                      <a:t>JB1983, 20%</a:t>
                    </a:r>
                  </a:p>
                </c:rich>
              </c:tx>
              <c:dLblPos val="inBase"/>
              <c:showLegendKey val="0"/>
              <c:showVal val="1"/>
              <c:showCatName val="0"/>
              <c:showSerName val="1"/>
              <c:showPercent val="0"/>
              <c:showBubbleSize val="0"/>
            </c:dLbl>
            <c:dLbl>
              <c:idx val="2"/>
              <c:layout/>
              <c:tx>
                <c:rich>
                  <a:bodyPr/>
                  <a:lstStyle/>
                  <a:p>
                    <a:r>
                      <a:rPr lang="en-US" sz="1600" dirty="0"/>
                      <a:t>JB1983, 30%</a:t>
                    </a:r>
                  </a:p>
                </c:rich>
              </c:tx>
              <c:dLblPos val="inBase"/>
              <c:showLegendKey val="0"/>
              <c:showVal val="1"/>
              <c:showCatName val="0"/>
              <c:showSerName val="1"/>
              <c:showPercent val="0"/>
              <c:showBubbleSize val="0"/>
            </c:dLbl>
            <c:dLbl>
              <c:idx val="3"/>
              <c:layout/>
              <c:tx>
                <c:rich>
                  <a:bodyPr/>
                  <a:lstStyle/>
                  <a:p>
                    <a:r>
                      <a:rPr lang="en-US" sz="1600" dirty="0"/>
                      <a:t>JB1983, 20%</a:t>
                    </a:r>
                  </a:p>
                </c:rich>
              </c:tx>
              <c:dLblPos val="inBase"/>
              <c:showLegendKey val="0"/>
              <c:showVal val="1"/>
              <c:showCatName val="0"/>
              <c:showSerName val="1"/>
              <c:showPercent val="0"/>
              <c:showBubbleSize val="0"/>
            </c:dLbl>
            <c:numFmt formatCode="0%" sourceLinked="0"/>
            <c:txPr>
              <a:bodyPr/>
              <a:lstStyle/>
              <a:p>
                <a:pPr>
                  <a:defRPr sz="1800">
                    <a:solidFill>
                      <a:schemeClr val="tx1"/>
                    </a:solidFill>
                  </a:defRPr>
                </a:pPr>
                <a:endParaRPr lang="en-US"/>
              </a:p>
            </c:txPr>
            <c:dLblPos val="inBase"/>
            <c:showLegendKey val="0"/>
            <c:showVal val="1"/>
            <c:showCatName val="0"/>
            <c:showSerName val="1"/>
            <c:showPercent val="0"/>
            <c:showBubbleSize val="0"/>
            <c:showLeaderLines val="0"/>
          </c:dLbls>
          <c:cat>
            <c:strRef>
              <c:f>Sheet1!$A$2:$A$5</c:f>
              <c:strCache>
                <c:ptCount val="4"/>
                <c:pt idx="0">
                  <c:v>Post-Grad Degree</c:v>
                </c:pt>
                <c:pt idx="1">
                  <c:v>BA/BS</c:v>
                </c:pt>
                <c:pt idx="2">
                  <c:v>Some College</c:v>
                </c:pt>
                <c:pt idx="3">
                  <c:v>High School or less</c:v>
                </c:pt>
              </c:strCache>
            </c:strRef>
          </c:cat>
          <c:val>
            <c:numRef>
              <c:f>Sheet1!$C$2:$C$5</c:f>
              <c:numCache>
                <c:formatCode>0.00%</c:formatCode>
                <c:ptCount val="4"/>
                <c:pt idx="0">
                  <c:v>0.22</c:v>
                </c:pt>
                <c:pt idx="1">
                  <c:v>0.2</c:v>
                </c:pt>
                <c:pt idx="2">
                  <c:v>0.3</c:v>
                </c:pt>
                <c:pt idx="3">
                  <c:v>0.2</c:v>
                </c:pt>
              </c:numCache>
            </c:numRef>
          </c:val>
        </c:ser>
        <c:ser>
          <c:idx val="2"/>
          <c:order val="2"/>
          <c:tx>
            <c:strRef>
              <c:f>Sheet1!$D$1</c:f>
              <c:strCache>
                <c:ptCount val="1"/>
                <c:pt idx="0">
                  <c:v>JB2013</c:v>
                </c:pt>
              </c:strCache>
            </c:strRef>
          </c:tx>
          <c:spPr>
            <a:gradFill flip="none" rotWithShape="1">
              <a:gsLst>
                <a:gs pos="0">
                  <a:srgbClr val="22537F">
                    <a:shade val="30000"/>
                    <a:satMod val="115000"/>
                  </a:srgbClr>
                </a:gs>
                <a:gs pos="50000">
                  <a:srgbClr val="22537F">
                    <a:shade val="67500"/>
                    <a:satMod val="115000"/>
                  </a:srgbClr>
                </a:gs>
                <a:gs pos="100000">
                  <a:srgbClr val="22537F">
                    <a:shade val="100000"/>
                    <a:satMod val="115000"/>
                  </a:srgbClr>
                </a:gs>
              </a:gsLst>
              <a:lin ang="0" scaled="1"/>
              <a:tileRect/>
            </a:gradFill>
            <a:ln>
              <a:noFill/>
            </a:ln>
            <a:effectLst/>
          </c:spPr>
          <c:invertIfNegative val="0"/>
          <c:dLbls>
            <c:dLbl>
              <c:idx val="0"/>
              <c:layout/>
              <c:tx>
                <c:rich>
                  <a:bodyPr/>
                  <a:lstStyle/>
                  <a:p>
                    <a:pPr>
                      <a:defRPr sz="1600" b="1">
                        <a:solidFill>
                          <a:schemeClr val="bg1"/>
                        </a:solidFill>
                      </a:defRPr>
                    </a:pPr>
                    <a:r>
                      <a:rPr lang="en-US" sz="1600" dirty="0">
                        <a:solidFill>
                          <a:schemeClr val="accent6">
                            <a:lumMod val="60000"/>
                            <a:lumOff val="40000"/>
                          </a:schemeClr>
                        </a:solidFill>
                        <a:latin typeface="Seravek ExtraLight"/>
                      </a:rPr>
                      <a:t>JB2013, 27%</a:t>
                    </a:r>
                  </a:p>
                </c:rich>
              </c:tx>
              <c:numFmt formatCode="0%" sourceLinked="0"/>
              <c:spPr/>
              <c:dLblPos val="inBase"/>
              <c:showLegendKey val="0"/>
              <c:showVal val="1"/>
              <c:showCatName val="0"/>
              <c:showSerName val="1"/>
              <c:showPercent val="0"/>
              <c:showBubbleSize val="0"/>
            </c:dLbl>
            <c:dLbl>
              <c:idx val="1"/>
              <c:layout/>
              <c:tx>
                <c:rich>
                  <a:bodyPr/>
                  <a:lstStyle/>
                  <a:p>
                    <a:pPr>
                      <a:defRPr sz="1800" b="1">
                        <a:solidFill>
                          <a:schemeClr val="bg1"/>
                        </a:solidFill>
                      </a:defRPr>
                    </a:pPr>
                    <a:r>
                      <a:rPr lang="en-US" sz="1600" dirty="0">
                        <a:solidFill>
                          <a:schemeClr val="accent6">
                            <a:lumMod val="60000"/>
                            <a:lumOff val="40000"/>
                          </a:schemeClr>
                        </a:solidFill>
                        <a:latin typeface="Seravek ExtraLight"/>
                      </a:rPr>
                      <a:t>JB2013, 35%</a:t>
                    </a:r>
                  </a:p>
                </c:rich>
              </c:tx>
              <c:numFmt formatCode="0%" sourceLinked="0"/>
              <c:spPr/>
              <c:dLblPos val="inBase"/>
              <c:showLegendKey val="0"/>
              <c:showVal val="1"/>
              <c:showCatName val="0"/>
              <c:showSerName val="1"/>
              <c:showPercent val="0"/>
              <c:showBubbleSize val="0"/>
            </c:dLbl>
            <c:dLbl>
              <c:idx val="2"/>
              <c:layout/>
              <c:tx>
                <c:rich>
                  <a:bodyPr/>
                  <a:lstStyle/>
                  <a:p>
                    <a:r>
                      <a:rPr lang="en-US" sz="1600" b="1" dirty="0">
                        <a:solidFill>
                          <a:schemeClr val="accent6">
                            <a:lumMod val="60000"/>
                            <a:lumOff val="40000"/>
                          </a:schemeClr>
                        </a:solidFill>
                        <a:latin typeface="Seravek ExtraLight"/>
                      </a:rPr>
                      <a:t>JB2013, 29%</a:t>
                    </a:r>
                  </a:p>
                </c:rich>
              </c:tx>
              <c:dLblPos val="inBase"/>
              <c:showLegendKey val="0"/>
              <c:showVal val="1"/>
              <c:showCatName val="0"/>
              <c:showSerName val="1"/>
              <c:showPercent val="0"/>
              <c:showBubbleSize val="0"/>
            </c:dLbl>
            <c:dLbl>
              <c:idx val="3"/>
              <c:layout/>
              <c:tx>
                <c:rich>
                  <a:bodyPr/>
                  <a:lstStyle/>
                  <a:p>
                    <a:pPr>
                      <a:defRPr sz="1800">
                        <a:solidFill>
                          <a:schemeClr val="bg1"/>
                        </a:solidFill>
                      </a:defRPr>
                    </a:pPr>
                    <a:r>
                      <a:rPr lang="en-US" sz="1600" b="1" dirty="0">
                        <a:solidFill>
                          <a:schemeClr val="accent6">
                            <a:lumMod val="60000"/>
                            <a:lumOff val="40000"/>
                          </a:schemeClr>
                        </a:solidFill>
                        <a:latin typeface="Seravek ExtraLight"/>
                      </a:rPr>
                      <a:t>JB2013, 9%</a:t>
                    </a:r>
                  </a:p>
                </c:rich>
              </c:tx>
              <c:numFmt formatCode="0%" sourceLinked="0"/>
              <c:spPr>
                <a:gradFill>
                  <a:gsLst>
                    <a:gs pos="0">
                      <a:srgbClr val="22537F">
                        <a:shade val="30000"/>
                        <a:satMod val="115000"/>
                      </a:srgbClr>
                    </a:gs>
                    <a:gs pos="50000">
                      <a:srgbClr val="22537F">
                        <a:shade val="67500"/>
                        <a:satMod val="115000"/>
                      </a:srgbClr>
                    </a:gs>
                    <a:gs pos="100000">
                      <a:srgbClr val="22537F">
                        <a:shade val="100000"/>
                        <a:satMod val="115000"/>
                      </a:srgbClr>
                    </a:gs>
                  </a:gsLst>
                  <a:lin ang="0" scaled="1"/>
                </a:gradFill>
              </c:spPr>
              <c:dLblPos val="inBase"/>
              <c:showLegendKey val="0"/>
              <c:showVal val="1"/>
              <c:showCatName val="0"/>
              <c:showSerName val="1"/>
              <c:showPercent val="0"/>
              <c:showBubbleSize val="0"/>
            </c:dLbl>
            <c:numFmt formatCode="0%" sourceLinked="0"/>
            <c:txPr>
              <a:bodyPr/>
              <a:lstStyle/>
              <a:p>
                <a:pPr>
                  <a:defRPr sz="1800">
                    <a:solidFill>
                      <a:schemeClr val="bg1"/>
                    </a:solidFill>
                  </a:defRPr>
                </a:pPr>
                <a:endParaRPr lang="en-US"/>
              </a:p>
            </c:txPr>
            <c:dLblPos val="inBase"/>
            <c:showLegendKey val="0"/>
            <c:showVal val="1"/>
            <c:showCatName val="0"/>
            <c:showSerName val="1"/>
            <c:showPercent val="0"/>
            <c:showBubbleSize val="0"/>
            <c:showLeaderLines val="0"/>
          </c:dLbls>
          <c:cat>
            <c:strRef>
              <c:f>Sheet1!$A$2:$A$5</c:f>
              <c:strCache>
                <c:ptCount val="4"/>
                <c:pt idx="0">
                  <c:v>Post-Grad Degree</c:v>
                </c:pt>
                <c:pt idx="1">
                  <c:v>BA/BS</c:v>
                </c:pt>
                <c:pt idx="2">
                  <c:v>Some College</c:v>
                </c:pt>
                <c:pt idx="3">
                  <c:v>High School or less</c:v>
                </c:pt>
              </c:strCache>
            </c:strRef>
          </c:cat>
          <c:val>
            <c:numRef>
              <c:f>Sheet1!$D$2:$D$5</c:f>
              <c:numCache>
                <c:formatCode>0.00%</c:formatCode>
                <c:ptCount val="4"/>
                <c:pt idx="0">
                  <c:v>0.27</c:v>
                </c:pt>
                <c:pt idx="1">
                  <c:v>0.35</c:v>
                </c:pt>
                <c:pt idx="2">
                  <c:v>0.28999999999999998</c:v>
                </c:pt>
                <c:pt idx="3">
                  <c:v>0.09</c:v>
                </c:pt>
              </c:numCache>
            </c:numRef>
          </c:val>
        </c:ser>
        <c:ser>
          <c:idx val="3"/>
          <c:order val="3"/>
          <c:tx>
            <c:strRef>
              <c:f>Sheet1!$E$1</c:f>
              <c:strCache>
                <c:ptCount val="1"/>
                <c:pt idx="0">
                  <c:v>US Gen.</c:v>
                </c:pt>
              </c:strCache>
            </c:strRef>
          </c:tx>
          <c:spPr>
            <a:gradFill flip="none" rotWithShape="1">
              <a:gsLst>
                <a:gs pos="0">
                  <a:srgbClr val="4190D6">
                    <a:shade val="30000"/>
                    <a:satMod val="115000"/>
                  </a:srgbClr>
                </a:gs>
                <a:gs pos="50000">
                  <a:srgbClr val="4190D6">
                    <a:shade val="67500"/>
                    <a:satMod val="115000"/>
                  </a:srgbClr>
                </a:gs>
                <a:gs pos="100000">
                  <a:srgbClr val="4190D6">
                    <a:shade val="100000"/>
                    <a:satMod val="115000"/>
                  </a:srgbClr>
                </a:gs>
              </a:gsLst>
              <a:lin ang="0" scaled="1"/>
              <a:tileRect/>
            </a:gradFill>
            <a:ln>
              <a:noFill/>
            </a:ln>
            <a:effectLst/>
          </c:spPr>
          <c:invertIfNegative val="0"/>
          <c:dLbls>
            <c:dLbl>
              <c:idx val="0"/>
              <c:layout/>
              <c:tx>
                <c:rich>
                  <a:bodyPr/>
                  <a:lstStyle/>
                  <a:p>
                    <a:pPr>
                      <a:defRPr sz="1600">
                        <a:solidFill>
                          <a:schemeClr val="bg1"/>
                        </a:solidFill>
                      </a:defRPr>
                    </a:pPr>
                    <a:r>
                      <a:rPr lang="en-US" dirty="0">
                        <a:latin typeface="Seravek ExtraLight"/>
                      </a:rPr>
                      <a:t>US Gen., 10%</a:t>
                    </a:r>
                  </a:p>
                </c:rich>
              </c:tx>
              <c:spPr>
                <a:gradFill>
                  <a:gsLst>
                    <a:gs pos="0">
                      <a:srgbClr val="386B99"/>
                    </a:gs>
                    <a:gs pos="93000">
                      <a:srgbClr val="22537F">
                        <a:shade val="67500"/>
                        <a:satMod val="115000"/>
                      </a:srgbClr>
                    </a:gs>
                    <a:gs pos="100000">
                      <a:srgbClr val="22537F">
                        <a:shade val="100000"/>
                        <a:satMod val="115000"/>
                      </a:srgbClr>
                    </a:gs>
                  </a:gsLst>
                  <a:lin ang="0" scaled="1"/>
                </a:gradFill>
              </c:spPr>
              <c:dLblPos val="inBase"/>
              <c:showLegendKey val="0"/>
              <c:showVal val="1"/>
              <c:showCatName val="0"/>
              <c:showSerName val="1"/>
              <c:showPercent val="0"/>
              <c:showBubbleSize val="0"/>
            </c:dLbl>
            <c:txPr>
              <a:bodyPr/>
              <a:lstStyle/>
              <a:p>
                <a:pPr>
                  <a:defRPr sz="1600">
                    <a:solidFill>
                      <a:schemeClr val="bg1"/>
                    </a:solidFill>
                  </a:defRPr>
                </a:pPr>
                <a:endParaRPr lang="en-US"/>
              </a:p>
            </c:txPr>
            <c:dLblPos val="inBase"/>
            <c:showLegendKey val="0"/>
            <c:showVal val="1"/>
            <c:showCatName val="0"/>
            <c:showSerName val="1"/>
            <c:showPercent val="0"/>
            <c:showBubbleSize val="0"/>
            <c:showLeaderLines val="0"/>
          </c:dLbls>
          <c:cat>
            <c:strRef>
              <c:f>Sheet1!$A$2:$A$5</c:f>
              <c:strCache>
                <c:ptCount val="4"/>
                <c:pt idx="0">
                  <c:v>Post-Grad Degree</c:v>
                </c:pt>
                <c:pt idx="1">
                  <c:v>BA/BS</c:v>
                </c:pt>
                <c:pt idx="2">
                  <c:v>Some College</c:v>
                </c:pt>
                <c:pt idx="3">
                  <c:v>High School or less</c:v>
                </c:pt>
              </c:strCache>
            </c:strRef>
          </c:cat>
          <c:val>
            <c:numRef>
              <c:f>Sheet1!$E$2:$E$5</c:f>
              <c:numCache>
                <c:formatCode>0%</c:formatCode>
                <c:ptCount val="4"/>
                <c:pt idx="0">
                  <c:v>0.1</c:v>
                </c:pt>
                <c:pt idx="1">
                  <c:v>0.28999999999999998</c:v>
                </c:pt>
                <c:pt idx="2">
                  <c:v>0.28999999999999998</c:v>
                </c:pt>
                <c:pt idx="3">
                  <c:v>0.42</c:v>
                </c:pt>
              </c:numCache>
            </c:numRef>
          </c:val>
        </c:ser>
        <c:dLbls>
          <c:showLegendKey val="0"/>
          <c:showVal val="0"/>
          <c:showCatName val="0"/>
          <c:showSerName val="0"/>
          <c:showPercent val="0"/>
          <c:showBubbleSize val="0"/>
        </c:dLbls>
        <c:gapWidth val="50"/>
        <c:axId val="50241024"/>
        <c:axId val="50835968"/>
      </c:barChart>
      <c:catAx>
        <c:axId val="50241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pPr>
            <a:endParaRPr lang="en-US"/>
          </a:p>
        </c:txPr>
        <c:crossAx val="50835968"/>
        <c:crosses val="autoZero"/>
        <c:auto val="1"/>
        <c:lblAlgn val="ctr"/>
        <c:lblOffset val="100"/>
        <c:noMultiLvlLbl val="0"/>
      </c:catAx>
      <c:valAx>
        <c:axId val="50835968"/>
        <c:scaling>
          <c:orientation val="minMax"/>
        </c:scaling>
        <c:delete val="1"/>
        <c:axPos val="t"/>
        <c:numFmt formatCode="0%" sourceLinked="0"/>
        <c:majorTickMark val="none"/>
        <c:minorTickMark val="none"/>
        <c:tickLblPos val="none"/>
        <c:crossAx val="502410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b="0">
          <a:solidFill>
            <a:sysClr val="windowText" lastClr="000000"/>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JB1983</c:v>
                </c:pt>
              </c:strCache>
            </c:strRef>
          </c:tx>
          <c:spPr>
            <a:ln>
              <a:solidFill>
                <a:schemeClr val="bg1"/>
              </a:solidFill>
            </a:ln>
          </c:spPr>
          <c:dPt>
            <c:idx val="0"/>
            <c:bubble3D val="0"/>
            <c:spPr>
              <a:solidFill>
                <a:srgbClr val="1C364C"/>
              </a:solidFill>
              <a:ln>
                <a:solidFill>
                  <a:schemeClr val="bg1"/>
                </a:solidFill>
              </a:ln>
            </c:spPr>
          </c:dPt>
          <c:dPt>
            <c:idx val="1"/>
            <c:bubble3D val="0"/>
            <c:spPr>
              <a:solidFill>
                <a:srgbClr val="4190D6"/>
              </a:solidFill>
              <a:ln>
                <a:solidFill>
                  <a:schemeClr val="bg1"/>
                </a:solidFill>
              </a:ln>
            </c:spPr>
          </c:dPt>
          <c:dPt>
            <c:idx val="2"/>
            <c:bubble3D val="0"/>
            <c:spPr>
              <a:solidFill>
                <a:srgbClr val="8EB3D4"/>
              </a:solidFill>
              <a:ln>
                <a:solidFill>
                  <a:schemeClr val="bg1"/>
                </a:solidFill>
              </a:ln>
            </c:spPr>
          </c:dPt>
          <c:dLbls>
            <c:delete val="1"/>
          </c:dLbls>
          <c:cat>
            <c:strRef>
              <c:f>Sheet1!$A$2:$A$4</c:f>
              <c:strCache>
                <c:ptCount val="3"/>
                <c:pt idx="0">
                  <c:v>Yes</c:v>
                </c:pt>
                <c:pt idx="1">
                  <c:v>Sometimes</c:v>
                </c:pt>
                <c:pt idx="2">
                  <c:v>No</c:v>
                </c:pt>
              </c:strCache>
            </c:strRef>
          </c:cat>
          <c:val>
            <c:numRef>
              <c:f>Sheet1!$B$2:$B$4</c:f>
              <c:numCache>
                <c:formatCode>0%</c:formatCode>
                <c:ptCount val="3"/>
                <c:pt idx="0">
                  <c:v>0.4</c:v>
                </c:pt>
                <c:pt idx="1">
                  <c:v>0.35</c:v>
                </c:pt>
                <c:pt idx="2">
                  <c:v>0.22</c:v>
                </c:pt>
              </c:numCache>
            </c:numRef>
          </c:val>
        </c:ser>
        <c:dLbls>
          <c:showLegendKey val="0"/>
          <c:showVal val="1"/>
          <c:showCatName val="0"/>
          <c:showSerName val="0"/>
          <c:showPercent val="0"/>
          <c:showBubbleSize val="0"/>
          <c:showLeaderLines val="1"/>
        </c:dLbls>
        <c:firstSliceAng val="0"/>
      </c:pieChart>
    </c:plotArea>
    <c:plotVisOnly val="1"/>
    <c:dispBlanksAs val="zero"/>
    <c:showDLblsOverMax val="0"/>
  </c:chart>
  <c:spPr>
    <a:ln>
      <a:solidFill>
        <a:schemeClr val="bg1"/>
      </a:solidFill>
    </a:ln>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Pew Study</c:v>
                </c:pt>
              </c:strCache>
            </c:strRef>
          </c:tx>
          <c:spPr>
            <a:ln>
              <a:solidFill>
                <a:schemeClr val="bg1"/>
              </a:solidFill>
            </a:ln>
          </c:spPr>
          <c:dPt>
            <c:idx val="0"/>
            <c:bubble3D val="0"/>
            <c:spPr>
              <a:solidFill>
                <a:srgbClr val="1C364C"/>
              </a:solidFill>
              <a:ln>
                <a:solidFill>
                  <a:schemeClr val="bg1"/>
                </a:solidFill>
              </a:ln>
            </c:spPr>
          </c:dPt>
          <c:dPt>
            <c:idx val="1"/>
            <c:bubble3D val="0"/>
            <c:spPr>
              <a:solidFill>
                <a:srgbClr val="4190D6"/>
              </a:solidFill>
              <a:ln>
                <a:solidFill>
                  <a:schemeClr val="bg1"/>
                </a:solidFill>
              </a:ln>
            </c:spPr>
          </c:dPt>
          <c:dPt>
            <c:idx val="2"/>
            <c:bubble3D val="0"/>
            <c:spPr>
              <a:solidFill>
                <a:srgbClr val="8EB3D4"/>
              </a:solidFill>
              <a:ln>
                <a:solidFill>
                  <a:schemeClr val="bg1"/>
                </a:solidFill>
              </a:ln>
            </c:spPr>
          </c:dPt>
          <c:dLbls>
            <c:delete val="1"/>
          </c:dLbls>
          <c:cat>
            <c:strRef>
              <c:f>Sheet1!$A$2:$A$4</c:f>
              <c:strCache>
                <c:ptCount val="3"/>
                <c:pt idx="0">
                  <c:v>Monthly</c:v>
                </c:pt>
                <c:pt idx="1">
                  <c:v>Seldom</c:v>
                </c:pt>
                <c:pt idx="2">
                  <c:v>Never</c:v>
                </c:pt>
              </c:strCache>
            </c:strRef>
          </c:cat>
          <c:val>
            <c:numRef>
              <c:f>Sheet1!$B$2:$B$4</c:f>
              <c:numCache>
                <c:formatCode>0%</c:formatCode>
                <c:ptCount val="3"/>
                <c:pt idx="0">
                  <c:v>0.23</c:v>
                </c:pt>
                <c:pt idx="1">
                  <c:v>0.54</c:v>
                </c:pt>
                <c:pt idx="2">
                  <c:v>0.22</c:v>
                </c:pt>
              </c:numCache>
            </c:numRef>
          </c:val>
        </c:ser>
        <c:dLbls>
          <c:showLegendKey val="0"/>
          <c:showVal val="1"/>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strRef>
              <c:f>Sheet1!$B$1</c:f>
              <c:strCache>
                <c:ptCount val="1"/>
                <c:pt idx="0">
                  <c:v>JB2013</c:v>
                </c:pt>
              </c:strCache>
            </c:strRef>
          </c:tx>
          <c:spPr>
            <a:ln>
              <a:solidFill>
                <a:schemeClr val="bg1"/>
              </a:solidFill>
            </a:ln>
          </c:spPr>
          <c:dPt>
            <c:idx val="0"/>
            <c:bubble3D val="0"/>
            <c:spPr>
              <a:solidFill>
                <a:srgbClr val="1C364C"/>
              </a:solidFill>
              <a:ln>
                <a:solidFill>
                  <a:schemeClr val="bg1"/>
                </a:solidFill>
              </a:ln>
            </c:spPr>
          </c:dPt>
          <c:dPt>
            <c:idx val="1"/>
            <c:bubble3D val="0"/>
            <c:spPr>
              <a:solidFill>
                <a:srgbClr val="386B99"/>
              </a:solidFill>
              <a:ln>
                <a:solidFill>
                  <a:schemeClr val="bg1"/>
                </a:solidFill>
              </a:ln>
            </c:spPr>
          </c:dPt>
          <c:dPt>
            <c:idx val="2"/>
            <c:bubble3D val="0"/>
            <c:spPr>
              <a:solidFill>
                <a:srgbClr val="4190D6"/>
              </a:solidFill>
              <a:ln>
                <a:solidFill>
                  <a:schemeClr val="bg1"/>
                </a:solidFill>
              </a:ln>
            </c:spPr>
          </c:dPt>
          <c:dPt>
            <c:idx val="3"/>
            <c:bubble3D val="0"/>
            <c:spPr>
              <a:solidFill>
                <a:srgbClr val="8EB3D4"/>
              </a:solidFill>
              <a:ln>
                <a:solidFill>
                  <a:schemeClr val="bg1"/>
                </a:solidFill>
              </a:ln>
            </c:spPr>
          </c:dPt>
          <c:cat>
            <c:strRef>
              <c:f>Sheet1!$A$2:$A$5</c:f>
              <c:strCache>
                <c:ptCount val="4"/>
                <c:pt idx="0">
                  <c:v>Always</c:v>
                </c:pt>
                <c:pt idx="1">
                  <c:v>Often</c:v>
                </c:pt>
                <c:pt idx="2">
                  <c:v>Sometimes</c:v>
                </c:pt>
                <c:pt idx="3">
                  <c:v>Never</c:v>
                </c:pt>
              </c:strCache>
            </c:strRef>
          </c:cat>
          <c:val>
            <c:numRef>
              <c:f>Sheet1!$B$2:$B$5</c:f>
              <c:numCache>
                <c:formatCode>0%</c:formatCode>
                <c:ptCount val="4"/>
                <c:pt idx="0">
                  <c:v>0.31</c:v>
                </c:pt>
                <c:pt idx="1">
                  <c:v>0.3</c:v>
                </c:pt>
                <c:pt idx="2">
                  <c:v>0.28999999999999998</c:v>
                </c:pt>
                <c:pt idx="3">
                  <c:v>0.1</c:v>
                </c:pt>
              </c:numCache>
            </c:numRef>
          </c:val>
        </c:ser>
        <c:dLbls>
          <c:showLegendKey val="0"/>
          <c:showVal val="0"/>
          <c:showCatName val="0"/>
          <c:showSerName val="0"/>
          <c:showPercent val="0"/>
          <c:showBubbleSize val="0"/>
          <c:showLeaderLines val="0"/>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8653597084805E-2"/>
          <c:y val="4.2313261657931492E-2"/>
          <c:w val="0.96753096208641343"/>
          <c:h val="0.74277842561861684"/>
        </c:manualLayout>
      </c:layout>
      <c:barChart>
        <c:barDir val="col"/>
        <c:grouping val="clustered"/>
        <c:varyColors val="0"/>
        <c:ser>
          <c:idx val="0"/>
          <c:order val="0"/>
          <c:tx>
            <c:strRef>
              <c:f>Sheet1!$B$37</c:f>
              <c:strCache>
                <c:ptCount val="1"/>
                <c:pt idx="0">
                  <c:v>2013</c:v>
                </c:pt>
              </c:strCache>
            </c:strRef>
          </c:tx>
          <c:spPr>
            <a:gradFill flip="none" rotWithShape="1">
              <a:gsLst>
                <a:gs pos="0">
                  <a:srgbClr val="22537F">
                    <a:shade val="30000"/>
                    <a:satMod val="115000"/>
                  </a:srgbClr>
                </a:gs>
                <a:gs pos="50000">
                  <a:srgbClr val="22537F">
                    <a:shade val="67500"/>
                    <a:satMod val="115000"/>
                  </a:srgbClr>
                </a:gs>
                <a:gs pos="100000">
                  <a:srgbClr val="22537F">
                    <a:shade val="100000"/>
                    <a:satMod val="115000"/>
                  </a:srgbClr>
                </a:gs>
              </a:gsLst>
              <a:lin ang="16200000" scaled="1"/>
              <a:tileRect/>
            </a:gradFill>
            <a:ln>
              <a:noFill/>
            </a:ln>
            <a:effectLst/>
          </c:spPr>
          <c:invertIfNegative val="0"/>
          <c:dLbls>
            <c:numFmt formatCode="0%" sourceLinked="0"/>
            <c:txPr>
              <a:bodyPr/>
              <a:lstStyle/>
              <a:p>
                <a:pPr>
                  <a:defRPr sz="1800" b="1">
                    <a:solidFill>
                      <a:schemeClr val="bg1"/>
                    </a:solidFill>
                  </a:defRPr>
                </a:pPr>
                <a:endParaRPr lang="en-US"/>
              </a:p>
            </c:txPr>
            <c:dLblPos val="inEnd"/>
            <c:showLegendKey val="0"/>
            <c:showVal val="1"/>
            <c:showCatName val="0"/>
            <c:showSerName val="1"/>
            <c:showPercent val="0"/>
            <c:showBubbleSize val="0"/>
            <c:separator>
</c:separator>
            <c:showLeaderLines val="0"/>
          </c:dLbls>
          <c:cat>
            <c:strRef>
              <c:f>Sheet1!$A$38:$A$42</c:f>
              <c:strCache>
                <c:ptCount val="5"/>
                <c:pt idx="0">
                  <c:v>Christian</c:v>
                </c:pt>
                <c:pt idx="1">
                  <c:v>Hebrew Christian</c:v>
                </c:pt>
                <c:pt idx="2">
                  <c:v>Jewish Christian</c:v>
                </c:pt>
                <c:pt idx="3">
                  <c:v>Jewish believer</c:v>
                </c:pt>
                <c:pt idx="4">
                  <c:v>Messianic Jewish</c:v>
                </c:pt>
              </c:strCache>
            </c:strRef>
          </c:cat>
          <c:val>
            <c:numRef>
              <c:f>Sheet1!$B$38:$B$42</c:f>
              <c:numCache>
                <c:formatCode>0.00%</c:formatCode>
                <c:ptCount val="5"/>
                <c:pt idx="0">
                  <c:v>0.27979999999999999</c:v>
                </c:pt>
                <c:pt idx="1">
                  <c:v>0.12790000000000001</c:v>
                </c:pt>
                <c:pt idx="2">
                  <c:v>0.28939999999999999</c:v>
                </c:pt>
                <c:pt idx="3">
                  <c:v>0.56990000000000096</c:v>
                </c:pt>
                <c:pt idx="4">
                  <c:v>0.54759999999999998</c:v>
                </c:pt>
              </c:numCache>
            </c:numRef>
          </c:val>
        </c:ser>
        <c:ser>
          <c:idx val="1"/>
          <c:order val="1"/>
          <c:tx>
            <c:strRef>
              <c:f>Sheet1!$C$37</c:f>
              <c:strCache>
                <c:ptCount val="1"/>
                <c:pt idx="0">
                  <c:v>1983</c:v>
                </c:pt>
              </c:strCache>
            </c:strRef>
          </c:tx>
          <c:spPr>
            <a:gradFill flip="none" rotWithShape="1">
              <a:gsLst>
                <a:gs pos="0">
                  <a:srgbClr val="8EB3D4">
                    <a:shade val="30000"/>
                    <a:satMod val="115000"/>
                  </a:srgbClr>
                </a:gs>
                <a:gs pos="50000">
                  <a:srgbClr val="8EB3D4">
                    <a:shade val="67500"/>
                    <a:satMod val="115000"/>
                  </a:srgbClr>
                </a:gs>
                <a:gs pos="100000">
                  <a:srgbClr val="8EB3D4">
                    <a:shade val="100000"/>
                    <a:satMod val="115000"/>
                  </a:srgbClr>
                </a:gs>
              </a:gsLst>
              <a:lin ang="5400000" scaled="1"/>
              <a:tileRect/>
            </a:gradFill>
            <a:ln>
              <a:noFill/>
            </a:ln>
            <a:effectLst/>
          </c:spPr>
          <c:invertIfNegative val="0"/>
          <c:dLbls>
            <c:txPr>
              <a:bodyPr/>
              <a:lstStyle/>
              <a:p>
                <a:pPr>
                  <a:defRPr sz="1800" b="0">
                    <a:solidFill>
                      <a:schemeClr val="bg1"/>
                    </a:solidFill>
                  </a:defRPr>
                </a:pPr>
                <a:endParaRPr lang="en-US"/>
              </a:p>
            </c:txPr>
            <c:dLblPos val="inEnd"/>
            <c:showLegendKey val="0"/>
            <c:showVal val="1"/>
            <c:showCatName val="0"/>
            <c:showSerName val="0"/>
            <c:showPercent val="0"/>
            <c:showBubbleSize val="0"/>
            <c:showLeaderLines val="0"/>
          </c:dLbls>
          <c:cat>
            <c:strRef>
              <c:f>Sheet1!$A$38:$A$42</c:f>
              <c:strCache>
                <c:ptCount val="5"/>
                <c:pt idx="0">
                  <c:v>Christian</c:v>
                </c:pt>
                <c:pt idx="1">
                  <c:v>Hebrew Christian</c:v>
                </c:pt>
                <c:pt idx="2">
                  <c:v>Jewish Christian</c:v>
                </c:pt>
                <c:pt idx="3">
                  <c:v>Jewish believer</c:v>
                </c:pt>
                <c:pt idx="4">
                  <c:v>Messianic Jewish</c:v>
                </c:pt>
              </c:strCache>
            </c:strRef>
          </c:cat>
          <c:val>
            <c:numRef>
              <c:f>Sheet1!$C$38:$C$42</c:f>
              <c:numCache>
                <c:formatCode>0%</c:formatCode>
                <c:ptCount val="5"/>
                <c:pt idx="0">
                  <c:v>0.37</c:v>
                </c:pt>
                <c:pt idx="1">
                  <c:v>0.4</c:v>
                </c:pt>
                <c:pt idx="2">
                  <c:v>0.43</c:v>
                </c:pt>
                <c:pt idx="3">
                  <c:v>0.51</c:v>
                </c:pt>
                <c:pt idx="4">
                  <c:v>0.49</c:v>
                </c:pt>
              </c:numCache>
            </c:numRef>
          </c:val>
        </c:ser>
        <c:dLbls>
          <c:showLegendKey val="0"/>
          <c:showVal val="1"/>
          <c:showCatName val="0"/>
          <c:showSerName val="0"/>
          <c:showPercent val="0"/>
          <c:showBubbleSize val="0"/>
        </c:dLbls>
        <c:gapWidth val="50"/>
        <c:axId val="95869952"/>
        <c:axId val="50838272"/>
      </c:barChart>
      <c:catAx>
        <c:axId val="9586995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b="1">
                <a:solidFill>
                  <a:srgbClr val="D9D9D9"/>
                </a:solidFill>
              </a:defRPr>
            </a:pPr>
            <a:endParaRPr lang="en-US"/>
          </a:p>
        </c:txPr>
        <c:crossAx val="50838272"/>
        <c:crosses val="autoZero"/>
        <c:auto val="1"/>
        <c:lblAlgn val="ctr"/>
        <c:lblOffset val="100"/>
        <c:noMultiLvlLbl val="0"/>
      </c:catAx>
      <c:valAx>
        <c:axId val="50838272"/>
        <c:scaling>
          <c:orientation val="minMax"/>
        </c:scaling>
        <c:delete val="1"/>
        <c:axPos val="r"/>
        <c:numFmt formatCode="0%" sourceLinked="0"/>
        <c:majorTickMark val="none"/>
        <c:minorTickMark val="none"/>
        <c:tickLblPos val="none"/>
        <c:crossAx val="958699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20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489792077419628"/>
          <c:y val="2.6242901117526033E-2"/>
          <c:w val="0.57148817572045896"/>
          <c:h val="0.93785310734463301"/>
        </c:manualLayout>
      </c:layout>
      <c:barChart>
        <c:barDir val="bar"/>
        <c:grouping val="clustered"/>
        <c:varyColors val="0"/>
        <c:ser>
          <c:idx val="0"/>
          <c:order val="0"/>
          <c:spPr>
            <a:solidFill>
              <a:srgbClr val="4190D6"/>
            </a:solidFill>
            <a:ln>
              <a:noFill/>
            </a:ln>
            <a:effectLst/>
          </c:spPr>
          <c:invertIfNegative val="0"/>
          <c:dPt>
            <c:idx val="2"/>
            <c:invertIfNegative val="0"/>
            <c:bubble3D val="0"/>
            <c:spPr>
              <a:gradFill flip="none" rotWithShape="1">
                <a:gsLst>
                  <a:gs pos="0">
                    <a:srgbClr val="4190D6">
                      <a:shade val="30000"/>
                      <a:satMod val="115000"/>
                    </a:srgbClr>
                  </a:gs>
                  <a:gs pos="50000">
                    <a:srgbClr val="4190D6">
                      <a:shade val="67500"/>
                      <a:satMod val="115000"/>
                    </a:srgbClr>
                  </a:gs>
                  <a:gs pos="100000">
                    <a:srgbClr val="4190D6">
                      <a:shade val="100000"/>
                      <a:satMod val="115000"/>
                    </a:srgbClr>
                  </a:gs>
                </a:gsLst>
                <a:lin ang="10800000" scaled="1"/>
                <a:tileRect/>
              </a:gradFill>
              <a:ln>
                <a:noFill/>
              </a:ln>
              <a:effectLst/>
            </c:spPr>
          </c:dPt>
          <c:dPt>
            <c:idx val="6"/>
            <c:invertIfNegative val="0"/>
            <c:bubble3D val="0"/>
            <c:spPr>
              <a:gradFill flip="none" rotWithShape="1">
                <a:gsLst>
                  <a:gs pos="0">
                    <a:srgbClr val="4190D6">
                      <a:shade val="30000"/>
                      <a:satMod val="115000"/>
                    </a:srgbClr>
                  </a:gs>
                  <a:gs pos="50000">
                    <a:srgbClr val="4190D6">
                      <a:shade val="67500"/>
                      <a:satMod val="115000"/>
                    </a:srgbClr>
                  </a:gs>
                  <a:gs pos="100000">
                    <a:srgbClr val="4190D6">
                      <a:shade val="100000"/>
                      <a:satMod val="115000"/>
                    </a:srgbClr>
                  </a:gs>
                </a:gsLst>
                <a:lin ang="10800000" scaled="1"/>
                <a:tileRect/>
              </a:gradFill>
              <a:ln>
                <a:noFill/>
              </a:ln>
              <a:effectLst/>
            </c:spPr>
          </c:dPt>
          <c:dPt>
            <c:idx val="8"/>
            <c:invertIfNegative val="0"/>
            <c:bubble3D val="0"/>
            <c:spPr>
              <a:gradFill flip="none" rotWithShape="1">
                <a:gsLst>
                  <a:gs pos="0">
                    <a:srgbClr val="4190D6">
                      <a:shade val="30000"/>
                      <a:satMod val="115000"/>
                    </a:srgbClr>
                  </a:gs>
                  <a:gs pos="50000">
                    <a:srgbClr val="4190D6">
                      <a:shade val="67500"/>
                      <a:satMod val="115000"/>
                    </a:srgbClr>
                  </a:gs>
                  <a:gs pos="100000">
                    <a:srgbClr val="4190D6">
                      <a:shade val="100000"/>
                      <a:satMod val="115000"/>
                    </a:srgbClr>
                  </a:gs>
                </a:gsLst>
                <a:lin ang="10800000" scaled="1"/>
                <a:tileRect/>
              </a:gradFill>
              <a:ln>
                <a:noFill/>
              </a:ln>
              <a:effectLst/>
            </c:spPr>
          </c:dPt>
          <c:dLbls>
            <c:dLbl>
              <c:idx val="2"/>
              <c:layout/>
              <c:tx>
                <c:rich>
                  <a:bodyPr/>
                  <a:lstStyle/>
                  <a:p>
                    <a:r>
                      <a:rPr lang="en-US" sz="2000" b="1" i="0" dirty="0">
                        <a:solidFill>
                          <a:schemeClr val="bg1"/>
                        </a:solidFill>
                        <a:latin typeface="Seravek ExtraLight"/>
                      </a:rPr>
                      <a:t>282</a:t>
                    </a:r>
                    <a:endParaRPr lang="en-US" dirty="0">
                      <a:latin typeface="Seravek ExtraLight"/>
                    </a:endParaRPr>
                  </a:p>
                </c:rich>
              </c:tx>
              <c:showLegendKey val="0"/>
              <c:showVal val="1"/>
              <c:showCatName val="0"/>
              <c:showSerName val="0"/>
              <c:showPercent val="0"/>
              <c:showBubbleSize val="0"/>
            </c:dLbl>
            <c:dLbl>
              <c:idx val="6"/>
              <c:layout/>
              <c:tx>
                <c:rich>
                  <a:bodyPr/>
                  <a:lstStyle/>
                  <a:p>
                    <a:r>
                      <a:rPr lang="en-US" sz="2000" b="1" i="0" dirty="0">
                        <a:solidFill>
                          <a:schemeClr val="bg1"/>
                        </a:solidFill>
                        <a:latin typeface="Seravek ExtraLight"/>
                      </a:rPr>
                      <a:t>206</a:t>
                    </a:r>
                    <a:endParaRPr lang="en-US" dirty="0">
                      <a:latin typeface="Seravek ExtraLight"/>
                    </a:endParaRPr>
                  </a:p>
                </c:rich>
              </c:tx>
              <c:showLegendKey val="0"/>
              <c:showVal val="1"/>
              <c:showCatName val="0"/>
              <c:showSerName val="0"/>
              <c:showPercent val="0"/>
              <c:showBubbleSize val="0"/>
            </c:dLbl>
            <c:dLbl>
              <c:idx val="8"/>
              <c:layout/>
              <c:tx>
                <c:rich>
                  <a:bodyPr/>
                  <a:lstStyle/>
                  <a:p>
                    <a:r>
                      <a:rPr lang="en-US" sz="2000" b="1" i="0" dirty="0">
                        <a:solidFill>
                          <a:schemeClr val="bg1"/>
                        </a:solidFill>
                        <a:latin typeface="Seravek ExtraLight"/>
                      </a:rPr>
                      <a:t>300</a:t>
                    </a:r>
                    <a:endParaRPr lang="en-US" dirty="0">
                      <a:latin typeface="Seravek ExtraLight"/>
                    </a:endParaRPr>
                  </a:p>
                </c:rich>
              </c:tx>
              <c:showLegendKey val="0"/>
              <c:showVal val="1"/>
              <c:showCatName val="0"/>
              <c:showSerName val="0"/>
              <c:showPercent val="0"/>
              <c:showBubbleSize val="0"/>
            </c:dLbl>
            <c:txPr>
              <a:bodyPr/>
              <a:lstStyle/>
              <a:p>
                <a:pPr>
                  <a:defRPr sz="2000" b="1" i="0">
                    <a:solidFill>
                      <a:schemeClr val="bg1"/>
                    </a:solidFill>
                  </a:defRPr>
                </a:pPr>
                <a:endParaRPr lang="en-US"/>
              </a:p>
            </c:txPr>
            <c:showLegendKey val="0"/>
            <c:showVal val="1"/>
            <c:showCatName val="0"/>
            <c:showSerName val="0"/>
            <c:showPercent val="0"/>
            <c:showBubbleSize val="0"/>
            <c:showLeaderLines val="0"/>
          </c:dLbls>
          <c:cat>
            <c:strRef>
              <c:f>Sheet1!$A$14:$A$35</c:f>
              <c:strCache>
                <c:ptCount val="21"/>
                <c:pt idx="0">
                  <c:v>Public event / presentation</c:v>
                </c:pt>
                <c:pt idx="2">
                  <c:v>In a church</c:v>
                </c:pt>
                <c:pt idx="4">
                  <c:v>In a Messianic Congregation</c:v>
                </c:pt>
                <c:pt idx="6">
                  <c:v>Direct conversation with relative</c:v>
                </c:pt>
                <c:pt idx="8">
                  <c:v>Direct conversation with friend</c:v>
                </c:pt>
                <c:pt idx="10">
                  <c:v>Contact with someone previously unknown</c:v>
                </c:pt>
                <c:pt idx="12">
                  <c:v>Tract or other gospel literature</c:v>
                </c:pt>
                <c:pt idx="14">
                  <c:v>Directly from Scripture</c:v>
                </c:pt>
                <c:pt idx="16">
                  <c:v>Email</c:v>
                </c:pt>
                <c:pt idx="18">
                  <c:v>Social Media</c:v>
                </c:pt>
                <c:pt idx="20">
                  <c:v>Other Online Source</c:v>
                </c:pt>
              </c:strCache>
            </c:strRef>
          </c:cat>
          <c:val>
            <c:numRef>
              <c:f>Sheet1!$B$14:$B$35</c:f>
              <c:numCache>
                <c:formatCode>General</c:formatCode>
                <c:ptCount val="22"/>
                <c:pt idx="0">
                  <c:v>58</c:v>
                </c:pt>
                <c:pt idx="2">
                  <c:v>282</c:v>
                </c:pt>
                <c:pt idx="4">
                  <c:v>51</c:v>
                </c:pt>
                <c:pt idx="6">
                  <c:v>206</c:v>
                </c:pt>
                <c:pt idx="8">
                  <c:v>300</c:v>
                </c:pt>
                <c:pt idx="10">
                  <c:v>98</c:v>
                </c:pt>
                <c:pt idx="12">
                  <c:v>45</c:v>
                </c:pt>
                <c:pt idx="14">
                  <c:v>60</c:v>
                </c:pt>
                <c:pt idx="16">
                  <c:v>1</c:v>
                </c:pt>
                <c:pt idx="18">
                  <c:v>8</c:v>
                </c:pt>
                <c:pt idx="20">
                  <c:v>36</c:v>
                </c:pt>
              </c:numCache>
            </c:numRef>
          </c:val>
        </c:ser>
        <c:dLbls>
          <c:showLegendKey val="0"/>
          <c:showVal val="1"/>
          <c:showCatName val="0"/>
          <c:showSerName val="0"/>
          <c:showPercent val="0"/>
          <c:showBubbleSize val="0"/>
        </c:dLbls>
        <c:gapWidth val="0"/>
        <c:overlap val="10"/>
        <c:axId val="87570944"/>
        <c:axId val="50947776"/>
      </c:barChart>
      <c:catAx>
        <c:axId val="87570944"/>
        <c:scaling>
          <c:orientation val="maxMin"/>
        </c:scaling>
        <c:delete val="0"/>
        <c:axPos val="l"/>
        <c:numFmt formatCode="General" sourceLinked="1"/>
        <c:majorTickMark val="none"/>
        <c:minorTickMark val="none"/>
        <c:tickLblPos val="nextTo"/>
        <c:txPr>
          <a:bodyPr/>
          <a:lstStyle/>
          <a:p>
            <a:pPr>
              <a:defRPr sz="1400" b="0">
                <a:solidFill>
                  <a:srgbClr val="D9D9D9"/>
                </a:solidFill>
              </a:defRPr>
            </a:pPr>
            <a:endParaRPr lang="en-US"/>
          </a:p>
        </c:txPr>
        <c:crossAx val="50947776"/>
        <c:crosses val="autoZero"/>
        <c:auto val="1"/>
        <c:lblAlgn val="ctr"/>
        <c:lblOffset val="100"/>
        <c:noMultiLvlLbl val="0"/>
      </c:catAx>
      <c:valAx>
        <c:axId val="50947776"/>
        <c:scaling>
          <c:orientation val="minMax"/>
        </c:scaling>
        <c:delete val="0"/>
        <c:axPos val="t"/>
        <c:numFmt formatCode="General" sourceLinked="1"/>
        <c:majorTickMark val="none"/>
        <c:minorTickMark val="none"/>
        <c:tickLblPos val="none"/>
        <c:spPr>
          <a:solidFill>
            <a:srgbClr val="4190D6"/>
          </a:solidFill>
          <a:ln>
            <a:noFill/>
          </a:ln>
        </c:spPr>
        <c:crossAx val="87570944"/>
        <c:crosses val="autoZero"/>
        <c:crossBetween val="between"/>
      </c:valAx>
      <c:spPr>
        <a:effectLst/>
      </c:spPr>
    </c:plotArea>
    <c:plotVisOnly val="1"/>
    <c:dispBlanksAs val="gap"/>
    <c:showDLblsOverMax val="0"/>
  </c:chart>
  <c:spPr>
    <a:noFill/>
    <a:ln w="9525" cap="flat" cmpd="sng" algn="ctr">
      <a:noFill/>
      <a:round/>
    </a:ln>
    <a:effectLst/>
  </c:spPr>
  <c:txPr>
    <a:bodyPr/>
    <a:lstStyle/>
    <a:p>
      <a:pPr>
        <a:defRPr sz="2000" b="1">
          <a:solidFill>
            <a:srgbClr val="22537F"/>
          </a:solidFill>
        </a:defRPr>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4-01-03T08:08:30.390" idx="1">
    <p:pos x="10" y="10"/>
    <p:text>Slide 8 I don’t like the age breakdowns - can you make them easier to read - they seemed too crammed</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8BE996B-50E8-AC44-A401-D99850682ED8}" type="datetimeFigureOut">
              <a:rPr lang="en-US" smtClean="0"/>
              <a:t>3/30/2015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5911352-6DD5-1D49-B1B8-1912AB3D0E84}" type="slidenum">
              <a:rPr lang="en-US" smtClean="0"/>
              <a:t>‹#›</a:t>
            </a:fld>
            <a:endParaRPr lang="en-US"/>
          </a:p>
        </p:txBody>
      </p:sp>
    </p:spTree>
    <p:extLst>
      <p:ext uri="{BB962C8B-B14F-4D97-AF65-F5344CB8AC3E}">
        <p14:creationId xmlns:p14="http://schemas.microsoft.com/office/powerpoint/2010/main" val="6383622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ravek Extra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ravek ExtraLight"/>
              </a:defRPr>
            </a:lvl1pPr>
          </a:lstStyle>
          <a:p>
            <a:fld id="{871C0304-2925-324E-9EF9-77F910F858C7}" type="datetimeFigureOut">
              <a:rPr lang="en-US" smtClean="0"/>
              <a:pPr/>
              <a:t>3/30/2015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eravek Extra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eravek ExtraLight"/>
              </a:defRPr>
            </a:lvl1pPr>
          </a:lstStyle>
          <a:p>
            <a:fld id="{9A48E113-CB13-2044-BD19-8820D9C34D46}" type="slidenum">
              <a:rPr lang="en-US" smtClean="0"/>
              <a:pPr/>
              <a:t>‹#›</a:t>
            </a:fld>
            <a:endParaRPr lang="en-US" dirty="0"/>
          </a:p>
        </p:txBody>
      </p:sp>
    </p:spTree>
    <p:extLst>
      <p:ext uri="{BB962C8B-B14F-4D97-AF65-F5344CB8AC3E}">
        <p14:creationId xmlns:p14="http://schemas.microsoft.com/office/powerpoint/2010/main" val="10921276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ravek ExtraLight"/>
        <a:ea typeface="+mn-ea"/>
        <a:cs typeface="+mn-cs"/>
      </a:defRPr>
    </a:lvl1pPr>
    <a:lvl2pPr marL="457200" algn="l" defTabSz="457200" rtl="0" eaLnBrk="1" latinLnBrk="0" hangingPunct="1">
      <a:defRPr sz="1200" kern="1200">
        <a:solidFill>
          <a:schemeClr val="tx1"/>
        </a:solidFill>
        <a:latin typeface="Seravek ExtraLight"/>
        <a:ea typeface="+mn-ea"/>
        <a:cs typeface="+mn-cs"/>
      </a:defRPr>
    </a:lvl2pPr>
    <a:lvl3pPr marL="914400" algn="l" defTabSz="457200" rtl="0" eaLnBrk="1" latinLnBrk="0" hangingPunct="1">
      <a:defRPr sz="1200" kern="1200">
        <a:solidFill>
          <a:schemeClr val="tx1"/>
        </a:solidFill>
        <a:latin typeface="Seravek ExtraLight"/>
        <a:ea typeface="+mn-ea"/>
        <a:cs typeface="+mn-cs"/>
      </a:defRPr>
    </a:lvl3pPr>
    <a:lvl4pPr marL="1371600" algn="l" defTabSz="457200" rtl="0" eaLnBrk="1" latinLnBrk="0" hangingPunct="1">
      <a:defRPr sz="1200" kern="1200">
        <a:solidFill>
          <a:schemeClr val="tx1"/>
        </a:solidFill>
        <a:latin typeface="Seravek ExtraLight"/>
        <a:ea typeface="+mn-ea"/>
        <a:cs typeface="+mn-cs"/>
      </a:defRPr>
    </a:lvl4pPr>
    <a:lvl5pPr marL="1828800" algn="l" defTabSz="457200" rtl="0" eaLnBrk="1" latinLnBrk="0" hangingPunct="1">
      <a:defRPr sz="1200" kern="1200">
        <a:solidFill>
          <a:schemeClr val="tx1"/>
        </a:solidFill>
        <a:latin typeface="Seravek ExtraLigh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18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19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ea typeface="+mn-ea"/>
              <a:cs typeface="+mn-cs"/>
            </a:endParaRPr>
          </a:p>
        </p:txBody>
      </p:sp>
      <p:sp>
        <p:nvSpPr>
          <p:cNvPr id="4" name="Slide Number Placeholder 3"/>
          <p:cNvSpPr>
            <a:spLocks noGrp="1"/>
          </p:cNvSpPr>
          <p:nvPr>
            <p:ph type="sldNum" sz="quarter" idx="10"/>
          </p:nvPr>
        </p:nvSpPr>
        <p:spPr/>
        <p:txBody>
          <a:bodyPr/>
          <a:lstStyle/>
          <a:p>
            <a:fld id="{2BAFCB87-7767-4BC3-B150-D9308ADBF130}" type="slidenum">
              <a:rPr lang="en-US" smtClean="0"/>
              <a:pPr/>
              <a:t>21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26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38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39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AFCB87-7767-4BC3-B150-D9308ADBF130}" type="slidenum">
              <a:rPr lang="en-US" smtClean="0"/>
              <a:pPr/>
              <a:t>40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5C6B6F94-2A8A-524C-903F-2D443805D296}" type="datetime1">
              <a:rPr lang="en-CA" smtClean="0"/>
              <a:t>30/03/2015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4030469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8E7B6E09-C1CC-2148-90D8-4497A9953911}" type="datetime1">
              <a:rPr lang="en-CA" smtClean="0"/>
              <a:t>30/03/2015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26678153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CFA91AEB-475C-1744-92A0-60C6695B5780}" type="datetime1">
              <a:rPr lang="en-CA" smtClean="0"/>
              <a:t>30/03/2015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3112325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0E5AC252-F291-944E-BCF1-F9ED22A201BA}" type="datetime1">
              <a:rPr lang="en-CA" smtClean="0"/>
              <a:t>30/03/2015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21055341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0DFC821-FAD9-7F46-8F6A-CF55FE1C1C6A}" type="datetime1">
              <a:rPr lang="en-CA" smtClean="0"/>
              <a:t>30/03/2015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36224935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CC9F7C64-91E4-CB4E-9AE7-140B63FC0646}" type="datetime1">
              <a:rPr lang="en-CA" smtClean="0"/>
              <a:t>30/03/2015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7165970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368494CF-B4A8-9643-A5DE-1F6630CA0EE7}" type="datetime1">
              <a:rPr lang="en-CA" smtClean="0"/>
              <a:t>30/03/2015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23867842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E4740755-E878-B046-A679-5CFB5C6EA6CE}" type="datetime1">
              <a:rPr lang="en-CA" smtClean="0"/>
              <a:t>30/03/2015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15892800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5E6AD-B7E0-7341-A887-FFBAE479F7A7}" type="datetime1">
              <a:rPr lang="en-CA" smtClean="0"/>
              <a:t>30/03/2015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15543830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8841414-AFE7-4048-8F0C-600943022ADB}" type="datetime1">
              <a:rPr lang="en-CA" smtClean="0"/>
              <a:t>30/03/2015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3581606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889D42F2-F540-374F-BA20-F87D281E3522}" type="datetime1">
              <a:rPr lang="en-CA" smtClean="0"/>
              <a:t>30/03/2015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007BA-D126-CA4F-998A-65E05F49B381}" type="slidenum">
              <a:rPr lang="en-US" smtClean="0"/>
              <a:t>‹#›</a:t>
            </a:fld>
            <a:endParaRPr lang="en-US"/>
          </a:p>
        </p:txBody>
      </p:sp>
    </p:spTree>
    <p:extLst>
      <p:ext uri="{BB962C8B-B14F-4D97-AF65-F5344CB8AC3E}">
        <p14:creationId xmlns:p14="http://schemas.microsoft.com/office/powerpoint/2010/main" val="2561584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Seravek ExtraLight"/>
              </a:defRPr>
            </a:lvl1pPr>
          </a:lstStyle>
          <a:p>
            <a:fld id="{538575D9-CA4B-4148-B73E-EF86B4D116A1}" type="datetime1">
              <a:rPr lang="en-CA" smtClean="0"/>
              <a:t>30/03/2015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Seravek ExtraLight"/>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Seravek ExtraLight"/>
              </a:defRPr>
            </a:lvl1pPr>
          </a:lstStyle>
          <a:p>
            <a:fld id="{D50007BA-D126-CA4F-998A-65E05F49B381}" type="slidenum">
              <a:rPr lang="en-US" smtClean="0"/>
              <a:pPr/>
              <a:t>‹#›</a:t>
            </a:fld>
            <a:endParaRPr lang="en-US" dirty="0"/>
          </a:p>
        </p:txBody>
      </p:sp>
    </p:spTree>
    <p:extLst>
      <p:ext uri="{BB962C8B-B14F-4D97-AF65-F5344CB8AC3E}">
        <p14:creationId xmlns:p14="http://schemas.microsoft.com/office/powerpoint/2010/main" val="1989197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hf sldNum="0" hdr="0" ftr="0" dt="0"/>
  <p:txStyles>
    <p:titleStyle>
      <a:lvl1pPr algn="ctr" defTabSz="457200" rtl="0" eaLnBrk="1" latinLnBrk="0" hangingPunct="1">
        <a:spcBef>
          <a:spcPct val="0"/>
        </a:spcBef>
        <a:buNone/>
        <a:defRPr sz="4400" kern="1200">
          <a:solidFill>
            <a:schemeClr val="tx1"/>
          </a:solidFill>
          <a:latin typeface="Seravek ExtraLigh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Seravek ExtraLigh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ravek ExtraLigh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ravek Extra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ravek Extra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ravek Extr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chart" Target="../charts/chart7.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7759"/>
            <a:ext cx="7772400" cy="1470025"/>
          </a:xfrm>
        </p:spPr>
        <p:txBody>
          <a:bodyPr>
            <a:normAutofit/>
          </a:bodyPr>
          <a:lstStyle/>
          <a:p>
            <a:r>
              <a:rPr lang="en-US" sz="4000" dirty="0" smtClean="0">
                <a:solidFill>
                  <a:schemeClr val="bg1"/>
                </a:solidFill>
                <a:latin typeface="Seravek"/>
                <a:cs typeface="Seravek"/>
              </a:rPr>
              <a:t>A Profile of North American Messianic Jews</a:t>
            </a:r>
            <a:endParaRPr lang="en-US" sz="4000" dirty="0">
              <a:solidFill>
                <a:schemeClr val="bg1"/>
              </a:solidFill>
              <a:latin typeface="Seravek"/>
              <a:cs typeface="Seravek"/>
            </a:endParaRPr>
          </a:p>
        </p:txBody>
      </p:sp>
      <p:sp>
        <p:nvSpPr>
          <p:cNvPr id="3" name="Subtitle 2"/>
          <p:cNvSpPr>
            <a:spLocks noGrp="1"/>
          </p:cNvSpPr>
          <p:nvPr>
            <p:ph type="subTitle" idx="1"/>
          </p:nvPr>
        </p:nvSpPr>
        <p:spPr>
          <a:xfrm>
            <a:off x="0" y="4545971"/>
            <a:ext cx="9144000" cy="2116666"/>
          </a:xfrm>
        </p:spPr>
        <p:txBody>
          <a:bodyPr>
            <a:noAutofit/>
          </a:bodyPr>
          <a:lstStyle/>
          <a:p>
            <a:r>
              <a:rPr lang="en-US" sz="2800" dirty="0" smtClean="0">
                <a:solidFill>
                  <a:schemeClr val="bg1"/>
                </a:solidFill>
                <a:latin typeface="Seravek ExtraLight"/>
                <a:cs typeface="Seravek ExtraLight"/>
              </a:rPr>
              <a:t>Highlights from a study </a:t>
            </a:r>
          </a:p>
          <a:p>
            <a:r>
              <a:rPr lang="en-US" sz="2800" dirty="0" smtClean="0">
                <a:solidFill>
                  <a:schemeClr val="bg1"/>
                </a:solidFill>
                <a:latin typeface="Seravek ExtraLight"/>
                <a:cs typeface="Seravek ExtraLight"/>
              </a:rPr>
              <a:t>conducted by Jews for Jesus</a:t>
            </a:r>
          </a:p>
          <a:p>
            <a:endParaRPr lang="en-US" sz="2000" i="1" dirty="0">
              <a:solidFill>
                <a:schemeClr val="bg1"/>
              </a:solidFill>
            </a:endParaRPr>
          </a:p>
          <a:p>
            <a:r>
              <a:rPr lang="en-US" sz="2800" dirty="0" smtClean="0">
                <a:solidFill>
                  <a:schemeClr val="accent1"/>
                </a:solidFill>
                <a:latin typeface="Seravek ExtraLight"/>
                <a:cs typeface="Seravek ExtraLight"/>
              </a:rPr>
              <a:t>Andrew Barron and Bev Jamison</a:t>
            </a:r>
            <a:endParaRPr lang="en-US" sz="2800" dirty="0">
              <a:solidFill>
                <a:schemeClr val="accent1"/>
              </a:solidFill>
              <a:latin typeface="Seravek ExtraLight"/>
              <a:cs typeface="Seravek ExtraLight"/>
            </a:endParaRPr>
          </a:p>
        </p:txBody>
      </p:sp>
      <p:cxnSp>
        <p:nvCxnSpPr>
          <p:cNvPr id="7" name="Straight Connector 6"/>
          <p:cNvCxnSpPr/>
          <p:nvPr/>
        </p:nvCxnSpPr>
        <p:spPr>
          <a:xfrm>
            <a:off x="2155751" y="5716984"/>
            <a:ext cx="4741333"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pic>
        <p:nvPicPr>
          <p:cNvPr id="5" name="Picture 4" descr="canada-isra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132" y="1737784"/>
            <a:ext cx="7334570" cy="2674961"/>
          </a:xfrm>
          <a:prstGeom prst="rect">
            <a:avLst/>
          </a:prstGeom>
          <a:effectLst/>
        </p:spPr>
      </p:pic>
    </p:spTree>
    <p:extLst>
      <p:ext uri="{BB962C8B-B14F-4D97-AF65-F5344CB8AC3E}">
        <p14:creationId xmlns:p14="http://schemas.microsoft.com/office/powerpoint/2010/main" val="1953052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ssover-640x4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24" y="1755967"/>
            <a:ext cx="3685711" cy="2447543"/>
          </a:xfrm>
          <a:prstGeom prst="rect">
            <a:avLst/>
          </a:prstGeom>
        </p:spPr>
      </p:pic>
      <p:sp>
        <p:nvSpPr>
          <p:cNvPr id="2" name="Title 1"/>
          <p:cNvSpPr>
            <a:spLocks noGrp="1"/>
          </p:cNvSpPr>
          <p:nvPr>
            <p:ph type="title"/>
          </p:nvPr>
        </p:nvSpPr>
        <p:spPr>
          <a:xfrm>
            <a:off x="457200" y="232012"/>
            <a:ext cx="8229600" cy="1132764"/>
          </a:xfrm>
        </p:spPr>
        <p:txBody>
          <a:bodyPr>
            <a:normAutofit/>
          </a:bodyPr>
          <a:lstStyle/>
          <a:p>
            <a:r>
              <a:rPr lang="en-US" dirty="0">
                <a:solidFill>
                  <a:schemeClr val="accent1"/>
                </a:solidFill>
              </a:rPr>
              <a:t>Abstract of Findings (Cont’d)</a:t>
            </a:r>
          </a:p>
        </p:txBody>
      </p:sp>
      <p:sp>
        <p:nvSpPr>
          <p:cNvPr id="3" name="Content Placeholder 2"/>
          <p:cNvSpPr>
            <a:spLocks noGrp="1"/>
          </p:cNvSpPr>
          <p:nvPr>
            <p:ph idx="1"/>
          </p:nvPr>
        </p:nvSpPr>
        <p:spPr>
          <a:xfrm>
            <a:off x="4831307" y="1596788"/>
            <a:ext cx="3450008" cy="4258101"/>
          </a:xfrm>
        </p:spPr>
        <p:txBody>
          <a:bodyPr>
            <a:normAutofit fontScale="92500"/>
          </a:bodyPr>
          <a:lstStyle/>
          <a:p>
            <a:pPr marL="0" indent="0">
              <a:buNone/>
            </a:pPr>
            <a:r>
              <a:rPr lang="en-US" sz="2800" dirty="0">
                <a:solidFill>
                  <a:srgbClr val="D9D9D9"/>
                </a:solidFill>
              </a:rPr>
              <a:t>Respondents have a wide-ranging Jewish </a:t>
            </a:r>
            <a:r>
              <a:rPr lang="en-US" sz="2800" dirty="0" smtClean="0">
                <a:solidFill>
                  <a:srgbClr val="D9D9D9"/>
                </a:solidFill>
              </a:rPr>
              <a:t>disposition. Over </a:t>
            </a:r>
            <a:r>
              <a:rPr lang="en-US" sz="2800" dirty="0">
                <a:solidFill>
                  <a:srgbClr val="D9D9D9"/>
                </a:solidFill>
              </a:rPr>
              <a:t>90% feel an association with Jewish tradition, observe some Jewish practices and life-cycle rituals, and mark at least some of its festivals</a:t>
            </a:r>
            <a:r>
              <a:rPr lang="en-US" sz="2800" dirty="0" smtClean="0">
                <a:solidFill>
                  <a:srgbClr val="D9D9D9"/>
                </a:solidFill>
              </a:rPr>
              <a:t>.</a:t>
            </a:r>
            <a:endParaRPr lang="en-US" sz="2800" dirty="0">
              <a:solidFill>
                <a:srgbClr val="D9D9D9"/>
              </a:solidFill>
            </a:endParaRPr>
          </a:p>
        </p:txBody>
      </p:sp>
    </p:spTree>
    <p:extLst>
      <p:ext uri="{BB962C8B-B14F-4D97-AF65-F5344CB8AC3E}">
        <p14:creationId xmlns:p14="http://schemas.microsoft.com/office/powerpoint/2010/main" val="1637529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4" y="162802"/>
            <a:ext cx="8517466" cy="1107046"/>
          </a:xfrm>
        </p:spPr>
        <p:txBody>
          <a:bodyPr>
            <a:noAutofit/>
          </a:bodyPr>
          <a:lstStyle/>
          <a:p>
            <a:r>
              <a:rPr lang="en-US" sz="3600" dirty="0" smtClean="0">
                <a:solidFill>
                  <a:schemeClr val="accent1"/>
                </a:solidFill>
              </a:rPr>
              <a:t>Abstract of Findings (Cont’d)</a:t>
            </a:r>
            <a:endParaRPr lang="en-US" sz="3600" dirty="0">
              <a:solidFill>
                <a:schemeClr val="accent1"/>
              </a:solidFill>
            </a:endParaRPr>
          </a:p>
        </p:txBody>
      </p:sp>
      <p:sp>
        <p:nvSpPr>
          <p:cNvPr id="3" name="Content Placeholder 2"/>
          <p:cNvSpPr>
            <a:spLocks noGrp="1"/>
          </p:cNvSpPr>
          <p:nvPr>
            <p:ph idx="1"/>
          </p:nvPr>
        </p:nvSpPr>
        <p:spPr>
          <a:xfrm>
            <a:off x="928049" y="1596788"/>
            <a:ext cx="7096835" cy="3493827"/>
          </a:xfrm>
        </p:spPr>
        <p:txBody>
          <a:bodyPr>
            <a:normAutofit/>
          </a:bodyPr>
          <a:lstStyle/>
          <a:p>
            <a:pPr marL="345600" lvl="1" indent="-356400">
              <a:lnSpc>
                <a:spcPct val="110000"/>
              </a:lnSpc>
              <a:spcBef>
                <a:spcPts val="0"/>
              </a:spcBef>
              <a:buFont typeface="Arial"/>
              <a:buChar char="•"/>
            </a:pPr>
            <a:r>
              <a:rPr lang="en-US" dirty="0">
                <a:solidFill>
                  <a:schemeClr val="bg1"/>
                </a:solidFill>
              </a:rPr>
              <a:t>CS Lewis is the most well-represented author of influence across all the age </a:t>
            </a:r>
            <a:r>
              <a:rPr lang="en-US" dirty="0" smtClean="0">
                <a:solidFill>
                  <a:schemeClr val="bg1"/>
                </a:solidFill>
              </a:rPr>
              <a:t>groups.</a:t>
            </a:r>
          </a:p>
          <a:p>
            <a:pPr marL="0" lvl="1" indent="0">
              <a:lnSpc>
                <a:spcPct val="110000"/>
              </a:lnSpc>
              <a:spcBef>
                <a:spcPts val="0"/>
              </a:spcBef>
              <a:buNone/>
            </a:pPr>
            <a:endParaRPr lang="en-US" dirty="0">
              <a:solidFill>
                <a:schemeClr val="bg1"/>
              </a:solidFill>
            </a:endParaRPr>
          </a:p>
          <a:p>
            <a:pPr marL="345600" lvl="1" indent="-356400">
              <a:lnSpc>
                <a:spcPct val="110000"/>
              </a:lnSpc>
              <a:spcBef>
                <a:spcPts val="0"/>
              </a:spcBef>
              <a:buFont typeface="Arial"/>
              <a:buChar char="•"/>
            </a:pPr>
            <a:r>
              <a:rPr lang="en-US" dirty="0" smtClean="0">
                <a:solidFill>
                  <a:schemeClr val="bg1"/>
                </a:solidFill>
              </a:rPr>
              <a:t>Respondents are </a:t>
            </a:r>
            <a:r>
              <a:rPr lang="en-US" dirty="0">
                <a:solidFill>
                  <a:schemeClr val="bg1"/>
                </a:solidFill>
              </a:rPr>
              <a:t>overrepresented in education credentials and professional and specialized </a:t>
            </a:r>
            <a:r>
              <a:rPr lang="en-US" dirty="0" smtClean="0">
                <a:solidFill>
                  <a:schemeClr val="bg1"/>
                </a:solidFill>
              </a:rPr>
              <a:t>vocations.</a:t>
            </a:r>
          </a:p>
          <a:p>
            <a:pPr marL="345600" lvl="1" indent="-356400">
              <a:lnSpc>
                <a:spcPct val="120000"/>
              </a:lnSpc>
              <a:spcBef>
                <a:spcPts val="0"/>
              </a:spcBef>
              <a:buFont typeface="Arial"/>
              <a:buChar char="•"/>
            </a:pPr>
            <a:endParaRPr lang="en-US" dirty="0" smtClean="0">
              <a:solidFill>
                <a:schemeClr val="bg1"/>
              </a:solidFill>
            </a:endParaRPr>
          </a:p>
          <a:p>
            <a:pPr marL="345600" indent="-356400">
              <a:spcBef>
                <a:spcPts val="0"/>
              </a:spcBef>
              <a:buNone/>
            </a:pPr>
            <a:endParaRPr lang="en-US" sz="2800" dirty="0">
              <a:solidFill>
                <a:schemeClr val="bg1"/>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770523" y="5208301"/>
            <a:ext cx="4916277" cy="94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07979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4" y="262464"/>
            <a:ext cx="8517466" cy="1115959"/>
          </a:xfrm>
        </p:spPr>
        <p:txBody>
          <a:bodyPr>
            <a:noAutofit/>
          </a:bodyPr>
          <a:lstStyle/>
          <a:p>
            <a:r>
              <a:rPr lang="en-US" sz="4000" dirty="0" smtClean="0">
                <a:solidFill>
                  <a:schemeClr val="accent1"/>
                </a:solidFill>
              </a:rPr>
              <a:t>Abstract of Findings (Cont’d)</a:t>
            </a:r>
            <a:endParaRPr lang="en-US" sz="4000" dirty="0">
              <a:solidFill>
                <a:schemeClr val="accent1"/>
              </a:solidFill>
            </a:endParaRPr>
          </a:p>
        </p:txBody>
      </p:sp>
      <p:sp>
        <p:nvSpPr>
          <p:cNvPr id="3" name="Content Placeholder 2"/>
          <p:cNvSpPr>
            <a:spLocks noGrp="1"/>
          </p:cNvSpPr>
          <p:nvPr>
            <p:ph idx="1"/>
          </p:nvPr>
        </p:nvSpPr>
        <p:spPr>
          <a:xfrm>
            <a:off x="941696" y="1596788"/>
            <a:ext cx="7315200" cy="2893326"/>
          </a:xfrm>
        </p:spPr>
        <p:txBody>
          <a:bodyPr>
            <a:normAutofit/>
          </a:bodyPr>
          <a:lstStyle/>
          <a:p>
            <a:pPr marL="345600" lvl="1" indent="-356400">
              <a:spcBef>
                <a:spcPts val="0"/>
              </a:spcBef>
              <a:buFont typeface="Arial"/>
              <a:buChar char="•"/>
            </a:pPr>
            <a:r>
              <a:rPr lang="en-US" dirty="0" smtClean="0">
                <a:solidFill>
                  <a:schemeClr val="bg1"/>
                </a:solidFill>
              </a:rPr>
              <a:t>Jewishness </a:t>
            </a:r>
            <a:r>
              <a:rPr lang="en-US" dirty="0">
                <a:solidFill>
                  <a:schemeClr val="bg1"/>
                </a:solidFill>
              </a:rPr>
              <a:t>and identification with the wider religious, social, and cultural characteristic of Judaism is </a:t>
            </a:r>
            <a:r>
              <a:rPr lang="en-US" dirty="0" smtClean="0">
                <a:solidFill>
                  <a:schemeClr val="bg1"/>
                </a:solidFill>
              </a:rPr>
              <a:t>important.</a:t>
            </a:r>
          </a:p>
          <a:p>
            <a:pPr marL="345600" lvl="1" indent="-356400">
              <a:spcBef>
                <a:spcPts val="0"/>
              </a:spcBef>
              <a:buFont typeface="Arial"/>
              <a:buChar char="•"/>
            </a:pPr>
            <a:endParaRPr lang="en-US" dirty="0" smtClean="0">
              <a:solidFill>
                <a:schemeClr val="bg1"/>
              </a:solidFill>
            </a:endParaRPr>
          </a:p>
          <a:p>
            <a:pPr marL="345600" lvl="1" indent="-356400">
              <a:spcBef>
                <a:spcPts val="0"/>
              </a:spcBef>
              <a:buFont typeface="Arial"/>
              <a:buChar char="•"/>
            </a:pPr>
            <a:r>
              <a:rPr lang="en-US" dirty="0">
                <a:solidFill>
                  <a:schemeClr val="bg1"/>
                </a:solidFill>
              </a:rPr>
              <a:t>Many want to participate in Jewish forms while still being part of the wider culture.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941696" y="5003582"/>
            <a:ext cx="5398953" cy="103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3660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2942"/>
            <a:ext cx="8229600" cy="1164695"/>
          </a:xfrm>
        </p:spPr>
        <p:txBody>
          <a:bodyPr>
            <a:noAutofit/>
          </a:bodyPr>
          <a:lstStyle/>
          <a:p>
            <a:r>
              <a:rPr lang="en-US" sz="4000" dirty="0">
                <a:solidFill>
                  <a:schemeClr val="accent1"/>
                </a:solidFill>
              </a:rPr>
              <a:t>Abstract of Findings (Cont’d)</a:t>
            </a:r>
          </a:p>
        </p:txBody>
      </p:sp>
      <p:sp>
        <p:nvSpPr>
          <p:cNvPr id="3" name="Content Placeholder 2"/>
          <p:cNvSpPr>
            <a:spLocks noGrp="1"/>
          </p:cNvSpPr>
          <p:nvPr>
            <p:ph idx="1"/>
          </p:nvPr>
        </p:nvSpPr>
        <p:spPr>
          <a:xfrm>
            <a:off x="3958297" y="1624083"/>
            <a:ext cx="4312246" cy="4190705"/>
          </a:xfrm>
        </p:spPr>
        <p:txBody>
          <a:bodyPr>
            <a:noAutofit/>
          </a:bodyPr>
          <a:lstStyle/>
          <a:p>
            <a:pPr marL="457200" lvl="1" indent="-349200">
              <a:spcBef>
                <a:spcPts val="0"/>
              </a:spcBef>
              <a:buFont typeface="Arial"/>
              <a:buChar char="•"/>
            </a:pPr>
            <a:r>
              <a:rPr lang="en-US" sz="2600" dirty="0" smtClean="0">
                <a:solidFill>
                  <a:schemeClr val="bg1"/>
                </a:solidFill>
              </a:rPr>
              <a:t>The most common way that respondents heard the gospel was through personal conversation.</a:t>
            </a:r>
          </a:p>
          <a:p>
            <a:pPr marL="457200" lvl="1" indent="-349200">
              <a:spcBef>
                <a:spcPts val="0"/>
              </a:spcBef>
              <a:buFont typeface="Arial"/>
              <a:buChar char="•"/>
            </a:pPr>
            <a:endParaRPr lang="en-US" sz="2600" dirty="0">
              <a:solidFill>
                <a:schemeClr val="bg1"/>
              </a:solidFill>
            </a:endParaRPr>
          </a:p>
          <a:p>
            <a:pPr marL="457200" lvl="1" indent="-349200">
              <a:spcBef>
                <a:spcPts val="0"/>
              </a:spcBef>
              <a:buFont typeface="Arial"/>
              <a:buChar char="•"/>
            </a:pPr>
            <a:r>
              <a:rPr lang="en-US" sz="2600" dirty="0" smtClean="0">
                <a:solidFill>
                  <a:schemeClr val="bg1"/>
                </a:solidFill>
              </a:rPr>
              <a:t>The smallest number heard via online sources or social media; we expect that to change significantly in the future.</a:t>
            </a:r>
            <a:endParaRPr lang="en-US" sz="2600" dirty="0">
              <a:solidFill>
                <a:schemeClr val="bg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354" y="1624084"/>
            <a:ext cx="2799943" cy="4190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41529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7644"/>
          </a:xfrm>
        </p:spPr>
        <p:txBody>
          <a:bodyPr>
            <a:normAutofit/>
          </a:bodyPr>
          <a:lstStyle/>
          <a:p>
            <a:r>
              <a:rPr lang="en-US" sz="4000" dirty="0">
                <a:solidFill>
                  <a:schemeClr val="accent1"/>
                </a:solidFill>
              </a:rPr>
              <a:t>Abstract of </a:t>
            </a:r>
            <a:r>
              <a:rPr lang="en-US" sz="4000" dirty="0" smtClean="0">
                <a:solidFill>
                  <a:schemeClr val="accent1"/>
                </a:solidFill>
              </a:rPr>
              <a:t>Findings (Cont’d</a:t>
            </a:r>
            <a:r>
              <a:rPr lang="en-US" sz="4000" dirty="0">
                <a:solidFill>
                  <a:schemeClr val="accent1"/>
                </a:solidFill>
              </a:rPr>
              <a:t>)</a:t>
            </a:r>
          </a:p>
        </p:txBody>
      </p:sp>
      <p:sp>
        <p:nvSpPr>
          <p:cNvPr id="3" name="Content Placeholder 2"/>
          <p:cNvSpPr>
            <a:spLocks noGrp="1"/>
          </p:cNvSpPr>
          <p:nvPr>
            <p:ph idx="1"/>
          </p:nvPr>
        </p:nvSpPr>
        <p:spPr>
          <a:xfrm>
            <a:off x="818866" y="1670020"/>
            <a:ext cx="7438030" cy="2233240"/>
          </a:xfrm>
        </p:spPr>
        <p:txBody>
          <a:bodyPr>
            <a:normAutofit fontScale="85000" lnSpcReduction="10000"/>
          </a:bodyPr>
          <a:lstStyle/>
          <a:p>
            <a:pPr marL="662400" lvl="1" indent="-349200">
              <a:lnSpc>
                <a:spcPct val="110000"/>
              </a:lnSpc>
              <a:spcBef>
                <a:spcPts val="0"/>
              </a:spcBef>
              <a:buFont typeface="Arial"/>
              <a:buChar char="•"/>
            </a:pPr>
            <a:r>
              <a:rPr lang="en-US" sz="3100" dirty="0" smtClean="0">
                <a:solidFill>
                  <a:srgbClr val="D9D9D9"/>
                </a:solidFill>
              </a:rPr>
              <a:t>An equal number of positive and negative responses to the gospel, </a:t>
            </a:r>
            <a:r>
              <a:rPr lang="en-US" sz="3100" dirty="0">
                <a:solidFill>
                  <a:srgbClr val="D9D9D9"/>
                </a:solidFill>
              </a:rPr>
              <a:t>with a significant number being “interested</a:t>
            </a:r>
            <a:r>
              <a:rPr lang="en-US" sz="3100" dirty="0" smtClean="0">
                <a:solidFill>
                  <a:srgbClr val="D9D9D9"/>
                </a:solidFill>
              </a:rPr>
              <a:t>.”</a:t>
            </a:r>
          </a:p>
          <a:p>
            <a:pPr marL="662400" lvl="1" indent="-349200">
              <a:lnSpc>
                <a:spcPct val="110000"/>
              </a:lnSpc>
              <a:spcBef>
                <a:spcPts val="0"/>
              </a:spcBef>
              <a:buFont typeface="Arial"/>
              <a:buChar char="•"/>
            </a:pPr>
            <a:endParaRPr lang="en-US" sz="3100" dirty="0" smtClean="0">
              <a:solidFill>
                <a:srgbClr val="D9D9D9"/>
              </a:solidFill>
            </a:endParaRPr>
          </a:p>
          <a:p>
            <a:pPr marL="662400" lvl="1" indent="-349200">
              <a:lnSpc>
                <a:spcPct val="110000"/>
              </a:lnSpc>
              <a:spcBef>
                <a:spcPts val="0"/>
              </a:spcBef>
              <a:buFont typeface="Arial"/>
              <a:buChar char="•"/>
            </a:pPr>
            <a:r>
              <a:rPr lang="en-US" sz="3100" dirty="0">
                <a:solidFill>
                  <a:srgbClr val="D9D9D9"/>
                </a:solidFill>
                <a:latin typeface="Seravek"/>
              </a:rPr>
              <a:t>Most read the Bible after hearing the Gospel.</a:t>
            </a:r>
          </a:p>
          <a:p>
            <a:pPr marL="662400" lvl="1" indent="-349200">
              <a:lnSpc>
                <a:spcPct val="110000"/>
              </a:lnSpc>
              <a:spcBef>
                <a:spcPts val="0"/>
              </a:spcBef>
              <a:buFont typeface="Arial"/>
              <a:buChar char="•"/>
            </a:pPr>
            <a:endParaRPr lang="en-US" dirty="0" smtClean="0">
              <a:solidFill>
                <a:srgbClr val="D9D9D9"/>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1409" y="4058776"/>
            <a:ext cx="4761036" cy="225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1238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17434"/>
          </a:xfrm>
        </p:spPr>
        <p:txBody>
          <a:bodyPr>
            <a:normAutofit/>
          </a:bodyPr>
          <a:lstStyle/>
          <a:p>
            <a:r>
              <a:rPr lang="en-US" sz="4000" dirty="0" smtClean="0">
                <a:solidFill>
                  <a:schemeClr val="accent1"/>
                </a:solidFill>
              </a:rPr>
              <a:t>Abstract of Findings (Cont’d)</a:t>
            </a:r>
            <a:endParaRPr lang="en-US" sz="4000" dirty="0">
              <a:solidFill>
                <a:schemeClr val="accent1"/>
              </a:solidFill>
            </a:endParaRPr>
          </a:p>
        </p:txBody>
      </p:sp>
      <p:sp>
        <p:nvSpPr>
          <p:cNvPr id="3" name="Content Placeholder 2"/>
          <p:cNvSpPr>
            <a:spLocks noGrp="1"/>
          </p:cNvSpPr>
          <p:nvPr>
            <p:ph idx="1"/>
          </p:nvPr>
        </p:nvSpPr>
        <p:spPr>
          <a:xfrm>
            <a:off x="457200" y="1610436"/>
            <a:ext cx="8229600" cy="1781032"/>
          </a:xfrm>
        </p:spPr>
        <p:txBody>
          <a:bodyPr>
            <a:normAutofit/>
          </a:bodyPr>
          <a:lstStyle/>
          <a:p>
            <a:pPr marL="597600" lvl="1">
              <a:lnSpc>
                <a:spcPct val="110000"/>
              </a:lnSpc>
              <a:buFont typeface="Arial"/>
              <a:buChar char="•"/>
            </a:pPr>
            <a:r>
              <a:rPr lang="en-US" dirty="0" smtClean="0">
                <a:solidFill>
                  <a:schemeClr val="bg1"/>
                </a:solidFill>
              </a:rPr>
              <a:t>The </a:t>
            </a:r>
            <a:r>
              <a:rPr lang="en-US" dirty="0">
                <a:solidFill>
                  <a:schemeClr val="bg1"/>
                </a:solidFill>
              </a:rPr>
              <a:t>older group of </a:t>
            </a:r>
            <a:r>
              <a:rPr lang="en-US" dirty="0" smtClean="0">
                <a:solidFill>
                  <a:schemeClr val="bg1"/>
                </a:solidFill>
              </a:rPr>
              <a:t>Messianic </a:t>
            </a:r>
            <a:r>
              <a:rPr lang="en-US" dirty="0">
                <a:solidFill>
                  <a:schemeClr val="bg1"/>
                </a:solidFill>
              </a:rPr>
              <a:t>Jews experienced quite a bit more opposition than younger respondents. </a:t>
            </a:r>
          </a:p>
          <a:p>
            <a:endParaRPr lang="en-US" sz="2800"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667" y="3391467"/>
            <a:ext cx="4305867" cy="287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88368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lgn="ctr"/>
            <a:r>
              <a:rPr lang="en-US" sz="4000" dirty="0" smtClean="0">
                <a:solidFill>
                  <a:schemeClr val="accent1"/>
                </a:solidFill>
              </a:rPr>
              <a:t>Family Background</a:t>
            </a:r>
            <a:endParaRPr lang="en-US" sz="4000" dirty="0">
              <a:solidFill>
                <a:schemeClr val="accent1"/>
              </a:solidFill>
            </a:endParaRPr>
          </a:p>
        </p:txBody>
      </p:sp>
      <p:sp>
        <p:nvSpPr>
          <p:cNvPr id="3" name="Content Placeholder 2"/>
          <p:cNvSpPr>
            <a:spLocks noGrp="1"/>
          </p:cNvSpPr>
          <p:nvPr>
            <p:ph idx="1"/>
          </p:nvPr>
        </p:nvSpPr>
        <p:spPr>
          <a:xfrm>
            <a:off x="928048" y="1596788"/>
            <a:ext cx="7328848" cy="4529375"/>
          </a:xfrm>
        </p:spPr>
        <p:txBody>
          <a:bodyPr>
            <a:normAutofit/>
          </a:bodyPr>
          <a:lstStyle/>
          <a:p>
            <a:r>
              <a:rPr lang="en-US" sz="2800" dirty="0" smtClean="0">
                <a:solidFill>
                  <a:srgbClr val="D9D9D9"/>
                </a:solidFill>
              </a:rPr>
              <a:t>Over </a:t>
            </a:r>
            <a:r>
              <a:rPr lang="en-US" sz="2800" dirty="0">
                <a:solidFill>
                  <a:srgbClr val="D9D9D9"/>
                </a:solidFill>
              </a:rPr>
              <a:t>75% of those 50 and older reported that both parents were Jewish. But for those born after 1980 (33 years and younger), just under 33% came from households with two Jewish parents.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072" y="4461926"/>
            <a:ext cx="4916277" cy="94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5449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D9D9D9"/>
                </a:solidFill>
              </a:rPr>
              <a:t/>
            </a:r>
            <a:br>
              <a:rPr lang="en-US" dirty="0" smtClean="0">
                <a:solidFill>
                  <a:srgbClr val="D9D9D9"/>
                </a:solidFill>
              </a:rPr>
            </a:br>
            <a:r>
              <a:rPr lang="en-US" dirty="0" smtClean="0">
                <a:solidFill>
                  <a:srgbClr val="D9D9D9"/>
                </a:solidFill>
              </a:rPr>
              <a:t/>
            </a:r>
            <a:br>
              <a:rPr lang="en-US" dirty="0" smtClean="0">
                <a:solidFill>
                  <a:srgbClr val="D9D9D9"/>
                </a:solidFill>
              </a:rPr>
            </a:br>
            <a:r>
              <a:rPr lang="en-US" dirty="0" smtClean="0">
                <a:solidFill>
                  <a:srgbClr val="D9D9D9"/>
                </a:solidFill>
              </a:rPr>
              <a:t/>
            </a:r>
            <a:br>
              <a:rPr lang="en-US" dirty="0" smtClean="0">
                <a:solidFill>
                  <a:srgbClr val="D9D9D9"/>
                </a:solidFill>
              </a:rPr>
            </a:br>
            <a:r>
              <a:rPr lang="en-US" dirty="0" smtClean="0">
                <a:solidFill>
                  <a:srgbClr val="D9D9D9"/>
                </a:solidFill>
              </a:rPr>
              <a:t/>
            </a:r>
            <a:br>
              <a:rPr lang="en-US" dirty="0" smtClean="0">
                <a:solidFill>
                  <a:srgbClr val="D9D9D9"/>
                </a:solidFill>
              </a:rPr>
            </a:br>
            <a:r>
              <a:rPr lang="en-US" dirty="0" smtClean="0">
                <a:solidFill>
                  <a:srgbClr val="D9D9D9"/>
                </a:solidFill>
              </a:rPr>
              <a:t/>
            </a:r>
            <a:br>
              <a:rPr lang="en-US" dirty="0" smtClean="0">
                <a:solidFill>
                  <a:srgbClr val="D9D9D9"/>
                </a:solidFill>
              </a:rPr>
            </a:br>
            <a:r>
              <a:rPr lang="en-US" dirty="0" smtClean="0">
                <a:solidFill>
                  <a:srgbClr val="D9D9D9"/>
                </a:solidFill>
              </a:rPr>
              <a:t/>
            </a:r>
            <a:br>
              <a:rPr lang="en-US" dirty="0" smtClean="0">
                <a:solidFill>
                  <a:srgbClr val="D9D9D9"/>
                </a:solidFill>
              </a:rPr>
            </a:br>
            <a:r>
              <a:rPr lang="en-US" dirty="0" smtClean="0">
                <a:solidFill>
                  <a:srgbClr val="D9D9D9"/>
                </a:solidFill>
              </a:rPr>
              <a:t/>
            </a:r>
            <a:br>
              <a:rPr lang="en-US" dirty="0" smtClean="0">
                <a:solidFill>
                  <a:srgbClr val="D9D9D9"/>
                </a:solidFill>
              </a:rPr>
            </a:br>
            <a:endParaRPr lang="en-US" dirty="0">
              <a:solidFill>
                <a:srgbClr val="D9D9D9"/>
              </a:solidFill>
            </a:endParaRPr>
          </a:p>
        </p:txBody>
      </p:sp>
      <p:pic>
        <p:nvPicPr>
          <p:cNvPr id="6" name="Content Placeholder 5" descr="C:\Users\Beverly\Downloads\Q1Updated.png"/>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8563" y="1277464"/>
            <a:ext cx="7600942" cy="5232519"/>
          </a:xfrm>
        </p:spPr>
      </p:pic>
      <p:sp>
        <p:nvSpPr>
          <p:cNvPr id="11" name="TextBox 10"/>
          <p:cNvSpPr txBox="1"/>
          <p:nvPr/>
        </p:nvSpPr>
        <p:spPr>
          <a:xfrm>
            <a:off x="928469" y="446748"/>
            <a:ext cx="7301131" cy="707886"/>
          </a:xfrm>
          <a:prstGeom prst="rect">
            <a:avLst/>
          </a:prstGeom>
          <a:noFill/>
        </p:spPr>
        <p:txBody>
          <a:bodyPr wrap="square" rtlCol="0">
            <a:spAutoFit/>
          </a:bodyPr>
          <a:lstStyle/>
          <a:p>
            <a:pPr algn="ctr"/>
            <a:r>
              <a:rPr lang="en-US" sz="4000" dirty="0" smtClean="0">
                <a:solidFill>
                  <a:schemeClr val="accent1"/>
                </a:solidFill>
                <a:latin typeface="Seravek ExtraLight"/>
                <a:cs typeface="Seravek ExtraLight"/>
              </a:rPr>
              <a:t>Family Background</a:t>
            </a:r>
            <a:endParaRPr lang="en-US" sz="4000" dirty="0">
              <a:solidFill>
                <a:schemeClr val="accent1"/>
              </a:solidFill>
              <a:latin typeface="Seravek ExtraLight"/>
              <a:cs typeface="Seravek ExtraLight"/>
            </a:endParaRPr>
          </a:p>
        </p:txBody>
      </p:sp>
    </p:spTree>
    <p:extLst>
      <p:ext uri="{BB962C8B-B14F-4D97-AF65-F5344CB8AC3E}">
        <p14:creationId xmlns:p14="http://schemas.microsoft.com/office/powerpoint/2010/main" val="3124209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660"/>
            <a:ext cx="8229600" cy="1198070"/>
          </a:xfrm>
        </p:spPr>
        <p:txBody>
          <a:bodyPr anchor="ctr">
            <a:noAutofit/>
          </a:bodyPr>
          <a:lstStyle/>
          <a:p>
            <a:pPr algn="ctr"/>
            <a:r>
              <a:rPr lang="en-US" sz="4000" dirty="0" smtClean="0">
                <a:solidFill>
                  <a:schemeClr val="accent1"/>
                </a:solidFill>
              </a:rPr>
              <a:t>Occupations: </a:t>
            </a:r>
            <a:br>
              <a:rPr lang="en-US" sz="4000" dirty="0" smtClean="0">
                <a:solidFill>
                  <a:schemeClr val="accent1"/>
                </a:solidFill>
              </a:rPr>
            </a:br>
            <a:r>
              <a:rPr lang="en-US" sz="3200" dirty="0" smtClean="0">
                <a:solidFill>
                  <a:schemeClr val="bg1"/>
                </a:solidFill>
              </a:rPr>
              <a:t>Comparing 1983 to 2013</a:t>
            </a:r>
            <a:endParaRPr lang="en-US" sz="3200" dirty="0">
              <a:solidFill>
                <a:schemeClr val="bg1"/>
              </a:solidFill>
            </a:endParaRPr>
          </a:p>
        </p:txBody>
      </p:sp>
      <p:graphicFrame>
        <p:nvGraphicFramePr>
          <p:cNvPr id="10" name="Chart 9"/>
          <p:cNvGraphicFramePr/>
          <p:nvPr>
            <p:extLst>
              <p:ext uri="{D42A27DB-BD31-4B8C-83A1-F6EECF244321}">
                <p14:modId xmlns:p14="http://schemas.microsoft.com/office/powerpoint/2010/main" val="3273632316"/>
              </p:ext>
            </p:extLst>
          </p:nvPr>
        </p:nvGraphicFramePr>
        <p:xfrm>
          <a:off x="249253" y="1867934"/>
          <a:ext cx="8662736" cy="454707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556616" y="1615447"/>
            <a:ext cx="5444384" cy="492443"/>
          </a:xfrm>
          <a:prstGeom prst="rect">
            <a:avLst/>
          </a:prstGeom>
        </p:spPr>
        <p:txBody>
          <a:bodyPr wrap="square">
            <a:spAutoFit/>
          </a:bodyPr>
          <a:lstStyle/>
          <a:p>
            <a:pPr algn="r"/>
            <a:endParaRPr lang="en-US" sz="1200" dirty="0" smtClean="0">
              <a:solidFill>
                <a:schemeClr val="bg1"/>
              </a:solidFill>
              <a:latin typeface="Seravek ExtraLight"/>
            </a:endParaRPr>
          </a:p>
          <a:p>
            <a:pPr algn="r"/>
            <a:r>
              <a:rPr lang="en-US" sz="1400" b="1" dirty="0" smtClean="0">
                <a:solidFill>
                  <a:schemeClr val="bg1"/>
                </a:solidFill>
                <a:latin typeface="Seravek ExtraLight"/>
              </a:rPr>
              <a:t>2013</a:t>
            </a:r>
            <a:endParaRPr lang="en-US" sz="1200" b="1" dirty="0">
              <a:solidFill>
                <a:schemeClr val="bg1"/>
              </a:solidFill>
              <a:latin typeface="Seravek ExtraLight"/>
            </a:endParaRPr>
          </a:p>
        </p:txBody>
      </p:sp>
      <p:sp>
        <p:nvSpPr>
          <p:cNvPr id="7" name="Rectangle 6"/>
          <p:cNvSpPr/>
          <p:nvPr/>
        </p:nvSpPr>
        <p:spPr>
          <a:xfrm>
            <a:off x="1198418" y="1443730"/>
            <a:ext cx="5444384" cy="492443"/>
          </a:xfrm>
          <a:prstGeom prst="rect">
            <a:avLst/>
          </a:prstGeom>
        </p:spPr>
        <p:txBody>
          <a:bodyPr wrap="square">
            <a:spAutoFit/>
          </a:bodyPr>
          <a:lstStyle/>
          <a:p>
            <a:pPr algn="r"/>
            <a:endParaRPr lang="en-US" sz="1200" dirty="0" smtClean="0">
              <a:solidFill>
                <a:srgbClr val="D9D9D9"/>
              </a:solidFill>
              <a:latin typeface="Seravek ExtraLight"/>
            </a:endParaRPr>
          </a:p>
          <a:p>
            <a:pPr algn="r"/>
            <a:r>
              <a:rPr lang="en-US" sz="1400" b="1" dirty="0" smtClean="0">
                <a:solidFill>
                  <a:srgbClr val="D9D9D9"/>
                </a:solidFill>
                <a:latin typeface="Seravek ExtraLight"/>
              </a:rPr>
              <a:t>1983</a:t>
            </a:r>
            <a:endParaRPr lang="en-US" sz="1200" b="1" dirty="0">
              <a:solidFill>
                <a:srgbClr val="D9D9D9"/>
              </a:solidFill>
              <a:latin typeface="Seravek ExtraLight"/>
            </a:endParaRPr>
          </a:p>
        </p:txBody>
      </p:sp>
    </p:spTree>
    <p:extLst>
      <p:ext uri="{BB962C8B-B14F-4D97-AF65-F5344CB8AC3E}">
        <p14:creationId xmlns:p14="http://schemas.microsoft.com/office/powerpoint/2010/main" val="347240799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218363"/>
            <a:ext cx="9052560" cy="1269243"/>
          </a:xfrm>
        </p:spPr>
        <p:txBody>
          <a:bodyPr anchor="ctr">
            <a:noAutofit/>
          </a:bodyPr>
          <a:lstStyle/>
          <a:p>
            <a:r>
              <a:rPr lang="en-US" sz="4000" dirty="0" smtClean="0">
                <a:solidFill>
                  <a:schemeClr val="accent1"/>
                </a:solidFill>
              </a:rPr>
              <a:t>Occupation with General US Population</a:t>
            </a:r>
            <a:endParaRPr lang="en-US" sz="4000" dirty="0">
              <a:solidFill>
                <a:schemeClr val="accent1"/>
              </a:solidFill>
            </a:endParaRPr>
          </a:p>
        </p:txBody>
      </p:sp>
      <p:graphicFrame>
        <p:nvGraphicFramePr>
          <p:cNvPr id="5" name="Chart 4"/>
          <p:cNvGraphicFramePr/>
          <p:nvPr>
            <p:extLst>
              <p:ext uri="{D42A27DB-BD31-4B8C-83A1-F6EECF244321}">
                <p14:modId xmlns:p14="http://schemas.microsoft.com/office/powerpoint/2010/main" val="614187464"/>
              </p:ext>
            </p:extLst>
          </p:nvPr>
        </p:nvGraphicFramePr>
        <p:xfrm>
          <a:off x="569112" y="1733268"/>
          <a:ext cx="8097217" cy="4872253"/>
        </p:xfrm>
        <a:graphic>
          <a:graphicData uri="http://schemas.openxmlformats.org/drawingml/2006/chart">
            <c:chart xmlns:c="http://schemas.openxmlformats.org/drawingml/2006/chart" xmlns:r="http://schemas.openxmlformats.org/officeDocument/2006/relationships" r:id="rId3"/>
          </a:graphicData>
        </a:graphic>
      </p:graphicFrame>
      <p:sp>
        <p:nvSpPr>
          <p:cNvPr id="6" name="Up Arrow 5"/>
          <p:cNvSpPr/>
          <p:nvPr/>
        </p:nvSpPr>
        <p:spPr>
          <a:xfrm rot="10800000" flipH="1" flipV="1">
            <a:off x="1113839" y="2495722"/>
            <a:ext cx="274320" cy="365760"/>
          </a:xfrm>
          <a:prstGeom prst="upArrow">
            <a:avLst/>
          </a:prstGeom>
          <a:gradFill flip="none" rotWithShape="1">
            <a:gsLst>
              <a:gs pos="0">
                <a:srgbClr val="FFFFFF">
                  <a:shade val="30000"/>
                  <a:satMod val="115000"/>
                  <a:alpha val="16000"/>
                </a:srgbClr>
              </a:gs>
              <a:gs pos="50000">
                <a:srgbClr val="FFFFFF">
                  <a:shade val="67500"/>
                  <a:satMod val="115000"/>
                </a:srgbClr>
              </a:gs>
              <a:gs pos="100000">
                <a:srgbClr val="FF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ravek ExtraLight"/>
            </a:endParaRPr>
          </a:p>
        </p:txBody>
      </p:sp>
    </p:spTree>
    <p:extLst>
      <p:ext uri="{BB962C8B-B14F-4D97-AF65-F5344CB8AC3E}">
        <p14:creationId xmlns:p14="http://schemas.microsoft.com/office/powerpoint/2010/main" val="7940562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7658110_86a19a3dc0_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9514" y="3493825"/>
            <a:ext cx="4196689" cy="2797792"/>
          </a:xfrm>
          <a:prstGeom prst="rect">
            <a:avLst/>
          </a:prstGeom>
        </p:spPr>
      </p:pic>
      <p:sp>
        <p:nvSpPr>
          <p:cNvPr id="2" name="Title 1"/>
          <p:cNvSpPr>
            <a:spLocks noGrp="1"/>
          </p:cNvSpPr>
          <p:nvPr>
            <p:ph type="title"/>
          </p:nvPr>
        </p:nvSpPr>
        <p:spPr>
          <a:xfrm>
            <a:off x="1" y="218364"/>
            <a:ext cx="9025466" cy="1146411"/>
          </a:xfrm>
        </p:spPr>
        <p:txBody>
          <a:bodyPr>
            <a:normAutofit/>
          </a:bodyPr>
          <a:lstStyle/>
          <a:p>
            <a:pPr algn="ctr"/>
            <a:r>
              <a:rPr lang="en-US" sz="4000" dirty="0" smtClean="0">
                <a:solidFill>
                  <a:srgbClr val="0070C0"/>
                </a:solidFill>
              </a:rPr>
              <a:t>Introduction</a:t>
            </a:r>
            <a:endParaRPr lang="en-US" sz="4000" dirty="0">
              <a:solidFill>
                <a:srgbClr val="0070C0"/>
              </a:solidFill>
            </a:endParaRPr>
          </a:p>
        </p:txBody>
      </p:sp>
      <p:sp>
        <p:nvSpPr>
          <p:cNvPr id="9" name="Content Placeholder 8"/>
          <p:cNvSpPr>
            <a:spLocks noGrp="1"/>
          </p:cNvSpPr>
          <p:nvPr>
            <p:ph idx="1"/>
          </p:nvPr>
        </p:nvSpPr>
        <p:spPr>
          <a:xfrm>
            <a:off x="440267" y="1269242"/>
            <a:ext cx="8280652" cy="2674960"/>
          </a:xfrm>
        </p:spPr>
        <p:txBody>
          <a:bodyPr>
            <a:noAutofit/>
          </a:bodyPr>
          <a:lstStyle/>
          <a:p>
            <a:pPr marL="457200" indent="-457200">
              <a:buFont typeface="Arial" panose="020B0604020202020204" pitchFamily="34" charset="0"/>
              <a:buChar char="•"/>
            </a:pPr>
            <a:r>
              <a:rPr lang="en-US" sz="2800" dirty="0" smtClean="0">
                <a:solidFill>
                  <a:schemeClr val="bg1"/>
                </a:solidFill>
              </a:rPr>
              <a:t>June 1, 2013 through December 1, 2013</a:t>
            </a:r>
          </a:p>
          <a:p>
            <a:pPr marL="457200" indent="-457200">
              <a:buFont typeface="Arial" panose="020B0604020202020204" pitchFamily="34" charset="0"/>
              <a:buChar char="•"/>
            </a:pPr>
            <a:r>
              <a:rPr lang="en-US" sz="2800" dirty="0" smtClean="0">
                <a:solidFill>
                  <a:schemeClr val="bg1"/>
                </a:solidFill>
              </a:rPr>
              <a:t>Follow-up to a similar study conducted in 1983.</a:t>
            </a:r>
          </a:p>
          <a:p>
            <a:pPr marL="457200" indent="-457200">
              <a:buFont typeface="Arial" panose="020B0604020202020204" pitchFamily="34" charset="0"/>
              <a:buChar char="•"/>
            </a:pPr>
            <a:r>
              <a:rPr lang="en-US" sz="2800" dirty="0" smtClean="0">
                <a:solidFill>
                  <a:schemeClr val="bg1"/>
                </a:solidFill>
              </a:rPr>
              <a:t>Questions covered age, family background, education, religious observance, vocation and experiences.</a:t>
            </a:r>
          </a:p>
        </p:txBody>
      </p:sp>
    </p:spTree>
    <p:extLst>
      <p:ext uri="{BB962C8B-B14F-4D97-AF65-F5344CB8AC3E}">
        <p14:creationId xmlns:p14="http://schemas.microsoft.com/office/powerpoint/2010/main" val="320346598"/>
      </p:ext>
    </p:extLst>
  </p:cSld>
  <p:clrMapOvr>
    <a:masterClrMapping/>
  </p:clrMapOvr>
  <mc:AlternateContent xmlns:mc="http://schemas.openxmlformats.org/markup-compatibility/2006" xmlns:p14="http://schemas.microsoft.com/office/powerpoint/2010/main">
    <mc:Choice Requires="p14">
      <p:transition p14:dur="1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500"/>
                                        <p:tgtEl>
                                          <p:spTgt spid="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59307"/>
            <a:ext cx="8229600" cy="1105469"/>
          </a:xfrm>
        </p:spPr>
        <p:txBody>
          <a:bodyPr>
            <a:normAutofit/>
          </a:bodyPr>
          <a:lstStyle/>
          <a:p>
            <a:pPr algn="ctr"/>
            <a:r>
              <a:rPr lang="en-US" sz="4000" dirty="0" smtClean="0">
                <a:solidFill>
                  <a:schemeClr val="accent1"/>
                </a:solidFill>
              </a:rPr>
              <a:t>Education</a:t>
            </a:r>
            <a:endParaRPr lang="en-US" sz="4000" dirty="0">
              <a:solidFill>
                <a:schemeClr val="accent1"/>
              </a:solidFill>
            </a:endParaRPr>
          </a:p>
        </p:txBody>
      </p:sp>
      <p:sp>
        <p:nvSpPr>
          <p:cNvPr id="6" name="Content Placeholder 5"/>
          <p:cNvSpPr>
            <a:spLocks noGrp="1"/>
          </p:cNvSpPr>
          <p:nvPr>
            <p:ph idx="1"/>
          </p:nvPr>
        </p:nvSpPr>
        <p:spPr>
          <a:xfrm>
            <a:off x="457200" y="1253815"/>
            <a:ext cx="8229600" cy="4960717"/>
          </a:xfrm>
        </p:spPr>
        <p:txBody>
          <a:bodyPr>
            <a:noAutofit/>
          </a:bodyPr>
          <a:lstStyle/>
          <a:p>
            <a:r>
              <a:rPr lang="en-US" sz="2800" dirty="0" smtClean="0">
                <a:solidFill>
                  <a:schemeClr val="bg1"/>
                </a:solidFill>
              </a:rPr>
              <a:t>Messianic </a:t>
            </a:r>
            <a:r>
              <a:rPr lang="en-US" sz="2800" dirty="0">
                <a:solidFill>
                  <a:schemeClr val="bg1"/>
                </a:solidFill>
              </a:rPr>
              <a:t>Jews show a commitment to education that trends higher than in the general population and </a:t>
            </a:r>
            <a:r>
              <a:rPr lang="en-US" sz="2800" dirty="0" smtClean="0">
                <a:solidFill>
                  <a:schemeClr val="bg1"/>
                </a:solidFill>
              </a:rPr>
              <a:t>at par </a:t>
            </a:r>
            <a:r>
              <a:rPr lang="en-US" sz="2800" dirty="0">
                <a:solidFill>
                  <a:schemeClr val="bg1"/>
                </a:solidFill>
              </a:rPr>
              <a:t>with or </a:t>
            </a:r>
            <a:r>
              <a:rPr lang="en-US" sz="2800" dirty="0" smtClean="0">
                <a:solidFill>
                  <a:schemeClr val="bg1"/>
                </a:solidFill>
              </a:rPr>
              <a:t>greater </a:t>
            </a:r>
            <a:r>
              <a:rPr lang="en-US" sz="2800" dirty="0">
                <a:solidFill>
                  <a:schemeClr val="bg1"/>
                </a:solidFill>
              </a:rPr>
              <a:t>than in the wider Jewish </a:t>
            </a:r>
            <a:r>
              <a:rPr lang="en-US" sz="2800" dirty="0" smtClean="0">
                <a:solidFill>
                  <a:schemeClr val="bg1"/>
                </a:solidFill>
              </a:rPr>
              <a:t>community.</a:t>
            </a:r>
            <a:endParaRPr lang="en-US" sz="2800" dirty="0">
              <a:solidFill>
                <a:schemeClr val="bg1"/>
              </a:solidFill>
            </a:endParaRPr>
          </a:p>
          <a:p>
            <a:endParaRPr lang="en-US" sz="2000" dirty="0">
              <a:solidFill>
                <a:srgbClr val="D9D9D9"/>
              </a:solidFill>
            </a:endParaRPr>
          </a:p>
          <a:p>
            <a:pPr marL="0" indent="0">
              <a:buNone/>
            </a:pPr>
            <a:r>
              <a:rPr lang="en-US" sz="2000" dirty="0" smtClean="0">
                <a:solidFill>
                  <a:srgbClr val="D9D9D9"/>
                </a:solidFill>
              </a:rPr>
              <a:t>		</a:t>
            </a:r>
            <a:r>
              <a:rPr lang="en-US" sz="2000" dirty="0" smtClean="0">
                <a:solidFill>
                  <a:schemeClr val="accent1">
                    <a:lumMod val="20000"/>
                    <a:lumOff val="80000"/>
                  </a:schemeClr>
                </a:solidFill>
              </a:rPr>
              <a:t>	</a:t>
            </a:r>
            <a:r>
              <a:rPr lang="en-US" sz="2200" dirty="0" smtClean="0">
                <a:solidFill>
                  <a:schemeClr val="accent1">
                    <a:lumMod val="60000"/>
                    <a:lumOff val="40000"/>
                  </a:schemeClr>
                </a:solidFill>
              </a:rPr>
              <a:t>Pew						28</a:t>
            </a:r>
            <a:r>
              <a:rPr lang="en-US" sz="2200" dirty="0">
                <a:solidFill>
                  <a:schemeClr val="accent1">
                    <a:lumMod val="60000"/>
                    <a:lumOff val="40000"/>
                  </a:schemeClr>
                </a:solidFill>
              </a:rPr>
              <a:t>% </a:t>
            </a:r>
            <a:r>
              <a:rPr lang="en-US" sz="2200" dirty="0" smtClean="0">
                <a:solidFill>
                  <a:schemeClr val="accent1">
                    <a:lumMod val="60000"/>
                    <a:lumOff val="40000"/>
                  </a:schemeClr>
                </a:solidFill>
              </a:rPr>
              <a:t>Post-Graduate</a:t>
            </a:r>
          </a:p>
          <a:p>
            <a:pPr marL="0" indent="0">
              <a:buNone/>
            </a:pPr>
            <a:r>
              <a:rPr lang="en-US" sz="2200" dirty="0" smtClean="0">
                <a:solidFill>
                  <a:schemeClr val="accent1">
                    <a:lumMod val="60000"/>
                    <a:lumOff val="40000"/>
                  </a:schemeClr>
                </a:solidFill>
              </a:rPr>
              <a:t>			JB 2013					27</a:t>
            </a:r>
            <a:r>
              <a:rPr lang="en-US" sz="2200" dirty="0">
                <a:solidFill>
                  <a:schemeClr val="accent1">
                    <a:lumMod val="60000"/>
                    <a:lumOff val="40000"/>
                  </a:schemeClr>
                </a:solidFill>
              </a:rPr>
              <a:t>% </a:t>
            </a:r>
            <a:endParaRPr lang="en-US" sz="2200" dirty="0" smtClean="0">
              <a:solidFill>
                <a:schemeClr val="accent1">
                  <a:lumMod val="60000"/>
                  <a:lumOff val="40000"/>
                </a:schemeClr>
              </a:solidFill>
            </a:endParaRPr>
          </a:p>
          <a:p>
            <a:pPr marL="0" indent="0">
              <a:buNone/>
            </a:pPr>
            <a:r>
              <a:rPr lang="en-US" sz="2200" dirty="0" smtClean="0">
                <a:solidFill>
                  <a:schemeClr val="accent1">
                    <a:lumMod val="60000"/>
                    <a:lumOff val="40000"/>
                  </a:schemeClr>
                </a:solidFill>
              </a:rPr>
              <a:t>			General Population 		10%</a:t>
            </a:r>
            <a:endParaRPr lang="en-US" sz="800" dirty="0" smtClean="0">
              <a:solidFill>
                <a:schemeClr val="accent1">
                  <a:lumMod val="60000"/>
                  <a:lumOff val="40000"/>
                </a:schemeClr>
              </a:solidFill>
            </a:endParaRPr>
          </a:p>
          <a:p>
            <a:pPr marL="0" indent="0">
              <a:buNone/>
            </a:pPr>
            <a:endParaRPr lang="en-US" sz="1800" dirty="0">
              <a:solidFill>
                <a:schemeClr val="accent1">
                  <a:lumMod val="60000"/>
                  <a:lumOff val="40000"/>
                </a:schemeClr>
              </a:solidFill>
            </a:endParaRPr>
          </a:p>
          <a:p>
            <a:pPr marL="0" indent="0">
              <a:buNone/>
            </a:pPr>
            <a:r>
              <a:rPr lang="en-US" sz="2200" dirty="0" smtClean="0">
                <a:solidFill>
                  <a:schemeClr val="accent1">
                    <a:lumMod val="60000"/>
                    <a:lumOff val="40000"/>
                  </a:schemeClr>
                </a:solidFill>
              </a:rPr>
              <a:t>			Pew						17% High School</a:t>
            </a:r>
          </a:p>
          <a:p>
            <a:pPr marL="0" indent="0">
              <a:buNone/>
            </a:pPr>
            <a:r>
              <a:rPr lang="en-US" sz="2200" dirty="0" smtClean="0">
                <a:solidFill>
                  <a:schemeClr val="accent1">
                    <a:lumMod val="60000"/>
                    <a:lumOff val="40000"/>
                  </a:schemeClr>
                </a:solidFill>
              </a:rPr>
              <a:t>			JB 2013					9%</a:t>
            </a:r>
          </a:p>
          <a:p>
            <a:pPr marL="0" indent="0">
              <a:buNone/>
            </a:pPr>
            <a:r>
              <a:rPr lang="en-US" sz="2200" dirty="0" smtClean="0">
                <a:solidFill>
                  <a:schemeClr val="accent1">
                    <a:lumMod val="60000"/>
                    <a:lumOff val="40000"/>
                  </a:schemeClr>
                </a:solidFill>
              </a:rPr>
              <a:t>			General Population		42%</a:t>
            </a:r>
            <a:endParaRPr lang="en-US" sz="2200" dirty="0">
              <a:solidFill>
                <a:schemeClr val="accent1">
                  <a:lumMod val="60000"/>
                  <a:lumOff val="40000"/>
                </a:schemeClr>
              </a:solidFill>
            </a:endParaRPr>
          </a:p>
        </p:txBody>
      </p:sp>
    </p:spTree>
    <p:extLst>
      <p:ext uri="{BB962C8B-B14F-4D97-AF65-F5344CB8AC3E}">
        <p14:creationId xmlns:p14="http://schemas.microsoft.com/office/powerpoint/2010/main" val="10725094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218363"/>
            <a:ext cx="8905886" cy="900753"/>
          </a:xfrm>
        </p:spPr>
        <p:txBody>
          <a:bodyPr anchor="b">
            <a:normAutofit/>
          </a:bodyPr>
          <a:lstStyle/>
          <a:p>
            <a:pPr algn="ctr"/>
            <a:r>
              <a:rPr lang="en-US" sz="4000" dirty="0" smtClean="0">
                <a:solidFill>
                  <a:schemeClr val="accent1"/>
                </a:solidFill>
              </a:rPr>
              <a:t>Education</a:t>
            </a:r>
            <a:endParaRPr lang="en-US" sz="4000" dirty="0">
              <a:solidFill>
                <a:schemeClr val="accent1"/>
              </a:solidFill>
            </a:endParaRPr>
          </a:p>
        </p:txBody>
      </p:sp>
      <p:graphicFrame>
        <p:nvGraphicFramePr>
          <p:cNvPr id="6" name="Chart 5"/>
          <p:cNvGraphicFramePr/>
          <p:nvPr>
            <p:extLst>
              <p:ext uri="{D42A27DB-BD31-4B8C-83A1-F6EECF244321}">
                <p14:modId xmlns:p14="http://schemas.microsoft.com/office/powerpoint/2010/main" val="866607562"/>
              </p:ext>
            </p:extLst>
          </p:nvPr>
        </p:nvGraphicFramePr>
        <p:xfrm>
          <a:off x="1173432" y="1287268"/>
          <a:ext cx="8505315" cy="509988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044980" y="1380613"/>
            <a:ext cx="1905000" cy="646331"/>
          </a:xfrm>
          <a:prstGeom prst="rect">
            <a:avLst/>
          </a:prstGeom>
          <a:solidFill>
            <a:schemeClr val="bg1"/>
          </a:solidFill>
        </p:spPr>
        <p:txBody>
          <a:bodyPr wrap="square" rtlCol="0">
            <a:spAutoFit/>
          </a:bodyPr>
          <a:lstStyle/>
          <a:p>
            <a:pPr algn="ctr"/>
            <a:r>
              <a:rPr lang="en-US" b="1" dirty="0" smtClean="0">
                <a:latin typeface="Seravek ExtraLight"/>
              </a:rPr>
              <a:t>Post-Grad</a:t>
            </a:r>
          </a:p>
          <a:p>
            <a:pPr algn="ctr"/>
            <a:r>
              <a:rPr lang="en-US" b="1" dirty="0" smtClean="0">
                <a:latin typeface="Seravek ExtraLight"/>
              </a:rPr>
              <a:t>Degree</a:t>
            </a:r>
            <a:endParaRPr lang="en-US" b="1" dirty="0">
              <a:latin typeface="Seravek ExtraLight"/>
            </a:endParaRPr>
          </a:p>
        </p:txBody>
      </p:sp>
      <p:sp>
        <p:nvSpPr>
          <p:cNvPr id="8" name="TextBox 7"/>
          <p:cNvSpPr txBox="1"/>
          <p:nvPr/>
        </p:nvSpPr>
        <p:spPr>
          <a:xfrm>
            <a:off x="1044980" y="3941339"/>
            <a:ext cx="1905000" cy="369332"/>
          </a:xfrm>
          <a:prstGeom prst="rect">
            <a:avLst/>
          </a:prstGeom>
          <a:solidFill>
            <a:schemeClr val="bg1"/>
          </a:solidFill>
        </p:spPr>
        <p:txBody>
          <a:bodyPr wrap="square" rtlCol="0">
            <a:spAutoFit/>
          </a:bodyPr>
          <a:lstStyle/>
          <a:p>
            <a:pPr algn="ctr"/>
            <a:r>
              <a:rPr lang="en-US" b="1" dirty="0" smtClean="0">
                <a:latin typeface="Seravek ExtraLight"/>
              </a:rPr>
              <a:t>Some College</a:t>
            </a:r>
            <a:endParaRPr lang="en-US" b="1" dirty="0">
              <a:latin typeface="Seravek ExtraLight"/>
            </a:endParaRPr>
          </a:p>
        </p:txBody>
      </p:sp>
      <p:sp>
        <p:nvSpPr>
          <p:cNvPr id="9" name="TextBox 8"/>
          <p:cNvSpPr txBox="1"/>
          <p:nvPr/>
        </p:nvSpPr>
        <p:spPr>
          <a:xfrm>
            <a:off x="1044980" y="2668600"/>
            <a:ext cx="1905000" cy="369332"/>
          </a:xfrm>
          <a:prstGeom prst="rect">
            <a:avLst/>
          </a:prstGeom>
          <a:solidFill>
            <a:schemeClr val="bg1"/>
          </a:solidFill>
        </p:spPr>
        <p:txBody>
          <a:bodyPr wrap="square" rtlCol="0">
            <a:spAutoFit/>
          </a:bodyPr>
          <a:lstStyle/>
          <a:p>
            <a:pPr algn="ctr"/>
            <a:r>
              <a:rPr lang="en-US" b="1" dirty="0" smtClean="0">
                <a:latin typeface="Seravek ExtraLight"/>
              </a:rPr>
              <a:t>BA/BS</a:t>
            </a:r>
            <a:endParaRPr lang="en-US" b="1" dirty="0">
              <a:latin typeface="Seravek ExtraLight"/>
            </a:endParaRPr>
          </a:p>
        </p:txBody>
      </p:sp>
      <p:sp>
        <p:nvSpPr>
          <p:cNvPr id="10" name="TextBox 9"/>
          <p:cNvSpPr txBox="1"/>
          <p:nvPr/>
        </p:nvSpPr>
        <p:spPr>
          <a:xfrm>
            <a:off x="1036239" y="5192939"/>
            <a:ext cx="1905000" cy="646331"/>
          </a:xfrm>
          <a:prstGeom prst="rect">
            <a:avLst/>
          </a:prstGeom>
          <a:solidFill>
            <a:schemeClr val="bg1"/>
          </a:solidFill>
        </p:spPr>
        <p:txBody>
          <a:bodyPr wrap="square" rtlCol="0">
            <a:spAutoFit/>
          </a:bodyPr>
          <a:lstStyle/>
          <a:p>
            <a:pPr algn="ctr"/>
            <a:r>
              <a:rPr lang="en-US" b="1" dirty="0" smtClean="0">
                <a:latin typeface="Seravek ExtraLight"/>
              </a:rPr>
              <a:t>High school</a:t>
            </a:r>
          </a:p>
          <a:p>
            <a:pPr algn="ctr"/>
            <a:r>
              <a:rPr lang="en-US" b="1" dirty="0">
                <a:latin typeface="Seravek ExtraLight"/>
              </a:rPr>
              <a:t>o</a:t>
            </a:r>
            <a:r>
              <a:rPr lang="en-US" b="1" dirty="0" smtClean="0">
                <a:latin typeface="Seravek ExtraLight"/>
              </a:rPr>
              <a:t>r less</a:t>
            </a:r>
            <a:endParaRPr lang="en-US" b="1" dirty="0">
              <a:latin typeface="Seravek ExtraLight"/>
            </a:endParaRPr>
          </a:p>
        </p:txBody>
      </p:sp>
    </p:spTree>
    <p:extLst>
      <p:ext uri="{BB962C8B-B14F-4D97-AF65-F5344CB8AC3E}">
        <p14:creationId xmlns:p14="http://schemas.microsoft.com/office/powerpoint/2010/main" val="11363430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6" grpId="0">
        <p:bldAsOne/>
      </p:bldGraphic>
      <p:bldP spid="2" grpId="0" animBg="1"/>
      <p:bldP spid="8" grpId="0" animBg="1"/>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59307"/>
            <a:ext cx="8229600" cy="1105469"/>
          </a:xfrm>
        </p:spPr>
        <p:txBody>
          <a:bodyPr>
            <a:normAutofit/>
          </a:bodyPr>
          <a:lstStyle/>
          <a:p>
            <a:r>
              <a:rPr lang="en-US" sz="4000" dirty="0" smtClean="0">
                <a:solidFill>
                  <a:schemeClr val="accent1"/>
                </a:solidFill>
              </a:rPr>
              <a:t>Intermarriage</a:t>
            </a:r>
            <a:endParaRPr lang="en-US" sz="4000" dirty="0">
              <a:solidFill>
                <a:schemeClr val="accent1"/>
              </a:solidFill>
            </a:endParaRPr>
          </a:p>
        </p:txBody>
      </p:sp>
      <p:sp>
        <p:nvSpPr>
          <p:cNvPr id="6" name="Content Placeholder 5"/>
          <p:cNvSpPr>
            <a:spLocks noGrp="1"/>
          </p:cNvSpPr>
          <p:nvPr>
            <p:ph idx="1"/>
          </p:nvPr>
        </p:nvSpPr>
        <p:spPr>
          <a:xfrm>
            <a:off x="928048" y="1487606"/>
            <a:ext cx="7315200" cy="4503478"/>
          </a:xfrm>
        </p:spPr>
        <p:txBody>
          <a:bodyPr>
            <a:normAutofit fontScale="92500"/>
          </a:bodyPr>
          <a:lstStyle/>
          <a:p>
            <a:r>
              <a:rPr lang="en-US" sz="2800" dirty="0" smtClean="0">
                <a:solidFill>
                  <a:schemeClr val="bg1"/>
                </a:solidFill>
              </a:rPr>
              <a:t>Respondents intermarried : only </a:t>
            </a:r>
            <a:r>
              <a:rPr lang="en-US" sz="2800" dirty="0">
                <a:solidFill>
                  <a:schemeClr val="bg1"/>
                </a:solidFill>
              </a:rPr>
              <a:t>more </a:t>
            </a:r>
            <a:r>
              <a:rPr lang="en-US" sz="2800" dirty="0" smtClean="0">
                <a:solidFill>
                  <a:schemeClr val="bg1"/>
                </a:solidFill>
              </a:rPr>
              <a:t>so </a:t>
            </a:r>
          </a:p>
          <a:p>
            <a:pPr lvl="1"/>
            <a:r>
              <a:rPr lang="en-US" sz="2400" dirty="0" smtClean="0">
                <a:solidFill>
                  <a:schemeClr val="bg1"/>
                </a:solidFill>
              </a:rPr>
              <a:t>75</a:t>
            </a:r>
            <a:r>
              <a:rPr lang="en-US" sz="2400" dirty="0">
                <a:solidFill>
                  <a:schemeClr val="bg1"/>
                </a:solidFill>
              </a:rPr>
              <a:t>% </a:t>
            </a:r>
            <a:endParaRPr lang="en-US" sz="2400" dirty="0" smtClean="0">
              <a:solidFill>
                <a:schemeClr val="bg1"/>
              </a:solidFill>
            </a:endParaRPr>
          </a:p>
          <a:p>
            <a:r>
              <a:rPr lang="en-US" sz="2800" dirty="0" smtClean="0">
                <a:solidFill>
                  <a:schemeClr val="bg1"/>
                </a:solidFill>
              </a:rPr>
              <a:t>Statistically the same to 1983</a:t>
            </a:r>
          </a:p>
          <a:p>
            <a:pPr lvl="1"/>
            <a:r>
              <a:rPr lang="en-US" sz="2400" dirty="0" smtClean="0">
                <a:solidFill>
                  <a:schemeClr val="bg1"/>
                </a:solidFill>
              </a:rPr>
              <a:t>Reform 50% </a:t>
            </a:r>
            <a:endParaRPr lang="en-US" sz="2400" dirty="0">
              <a:solidFill>
                <a:schemeClr val="bg1"/>
              </a:solidFill>
            </a:endParaRPr>
          </a:p>
          <a:p>
            <a:pPr lvl="1"/>
            <a:r>
              <a:rPr lang="en-US" sz="2400" dirty="0" smtClean="0">
                <a:solidFill>
                  <a:schemeClr val="bg1"/>
                </a:solidFill>
              </a:rPr>
              <a:t>“No denomination</a:t>
            </a:r>
            <a:r>
              <a:rPr lang="en-US" sz="2400" dirty="0">
                <a:solidFill>
                  <a:schemeClr val="bg1"/>
                </a:solidFill>
              </a:rPr>
              <a:t>” </a:t>
            </a:r>
            <a:r>
              <a:rPr lang="en-US" sz="2400" dirty="0" smtClean="0">
                <a:solidFill>
                  <a:schemeClr val="bg1"/>
                </a:solidFill>
              </a:rPr>
              <a:t>69%</a:t>
            </a:r>
          </a:p>
          <a:p>
            <a:pPr marL="457200" lvl="1" indent="0">
              <a:buNone/>
            </a:pPr>
            <a:endParaRPr lang="en-US" sz="2400" dirty="0" smtClean="0">
              <a:solidFill>
                <a:schemeClr val="bg1"/>
              </a:solidFill>
            </a:endParaRPr>
          </a:p>
          <a:p>
            <a:r>
              <a:rPr lang="en-US" sz="2800" dirty="0" smtClean="0">
                <a:solidFill>
                  <a:schemeClr val="bg1"/>
                </a:solidFill>
              </a:rPr>
              <a:t>Markedly </a:t>
            </a:r>
            <a:r>
              <a:rPr lang="en-US" sz="2800" dirty="0">
                <a:solidFill>
                  <a:schemeClr val="bg1"/>
                </a:solidFill>
              </a:rPr>
              <a:t>higher in the 50+ age </a:t>
            </a:r>
            <a:endParaRPr lang="en-US" sz="2800" dirty="0" smtClean="0">
              <a:solidFill>
                <a:schemeClr val="bg1"/>
              </a:solidFill>
            </a:endParaRPr>
          </a:p>
          <a:p>
            <a:pPr marL="0" indent="0">
              <a:buNone/>
            </a:pPr>
            <a:endParaRPr lang="en-US" sz="2800" dirty="0" smtClean="0">
              <a:solidFill>
                <a:schemeClr val="bg1"/>
              </a:solidFill>
            </a:endParaRPr>
          </a:p>
          <a:p>
            <a:r>
              <a:rPr lang="en-US" sz="2800" dirty="0">
                <a:solidFill>
                  <a:schemeClr val="bg1"/>
                </a:solidFill>
              </a:rPr>
              <a:t>S</a:t>
            </a:r>
            <a:r>
              <a:rPr lang="en-US" sz="2800" dirty="0" smtClean="0">
                <a:solidFill>
                  <a:schemeClr val="bg1"/>
                </a:solidFill>
              </a:rPr>
              <a:t>mall </a:t>
            </a:r>
            <a:r>
              <a:rPr lang="en-US" sz="2800" dirty="0">
                <a:solidFill>
                  <a:schemeClr val="bg1"/>
                </a:solidFill>
              </a:rPr>
              <a:t>change in the intermarriage trend among second generation Messianic Jews. </a:t>
            </a:r>
          </a:p>
        </p:txBody>
      </p:sp>
    </p:spTree>
    <p:extLst>
      <p:ext uri="{BB962C8B-B14F-4D97-AF65-F5344CB8AC3E}">
        <p14:creationId xmlns:p14="http://schemas.microsoft.com/office/powerpoint/2010/main" val="12843602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animEffect transition="in" filter="fade">
                                      <p:cBhvr>
                                        <p:cTn id="4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66" y="259306"/>
            <a:ext cx="8229600" cy="1058053"/>
          </a:xfrm>
        </p:spPr>
        <p:txBody>
          <a:bodyPr>
            <a:normAutofit/>
          </a:bodyPr>
          <a:lstStyle/>
          <a:p>
            <a:pPr algn="ctr"/>
            <a:r>
              <a:rPr lang="en-US" sz="4000" dirty="0" smtClean="0">
                <a:solidFill>
                  <a:schemeClr val="accent1"/>
                </a:solidFill>
              </a:rPr>
              <a:t>Marriage and Intermarriage</a:t>
            </a:r>
            <a:endParaRPr lang="en-US" sz="4000" dirty="0">
              <a:solidFill>
                <a:schemeClr val="accent1"/>
              </a:solidFill>
            </a:endParaRPr>
          </a:p>
        </p:txBody>
      </p:sp>
      <p:pic>
        <p:nvPicPr>
          <p:cNvPr id="6" name="Content Placeholder 5"/>
          <p:cNvPicPr>
            <a:picLocks noGrp="1"/>
          </p:cNvPicPr>
          <p:nvPr>
            <p:ph idx="1"/>
          </p:nvPr>
        </p:nvPicPr>
        <p:blipFill>
          <a:blip r:embed="rId2" cstate="print"/>
          <a:srcRect/>
          <a:stretch>
            <a:fillRect/>
          </a:stretch>
        </p:blipFill>
        <p:spPr bwMode="auto">
          <a:xfrm>
            <a:off x="354588" y="1754088"/>
            <a:ext cx="8492202" cy="4401051"/>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11885046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45660"/>
            <a:ext cx="9144000" cy="1132764"/>
          </a:xfrm>
        </p:spPr>
        <p:txBody>
          <a:bodyPr>
            <a:noAutofit/>
          </a:bodyPr>
          <a:lstStyle/>
          <a:p>
            <a:r>
              <a:rPr lang="en-US" sz="4000" dirty="0" smtClean="0">
                <a:solidFill>
                  <a:schemeClr val="accent1"/>
                </a:solidFill>
              </a:rPr>
              <a:t>Intermarriage with Comparatives</a:t>
            </a:r>
            <a:endParaRPr lang="en-US" sz="4000" dirty="0">
              <a:solidFill>
                <a:schemeClr val="accent1"/>
              </a:solidFill>
            </a:endParaRPr>
          </a:p>
        </p:txBody>
      </p:sp>
      <p:pic>
        <p:nvPicPr>
          <p:cNvPr id="7" name="Content Placeholder 6" descr="C:\Users\Beverly\Downloads\Slide5.PN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5910" y="1264442"/>
            <a:ext cx="8161361" cy="5245542"/>
          </a:xfrm>
          <a:prstGeom prst="rect">
            <a:avLst/>
          </a:prstGeom>
          <a:noFill/>
          <a:ln>
            <a:noFill/>
          </a:ln>
        </p:spPr>
      </p:pic>
    </p:spTree>
    <p:extLst>
      <p:ext uri="{BB962C8B-B14F-4D97-AF65-F5344CB8AC3E}">
        <p14:creationId xmlns:p14="http://schemas.microsoft.com/office/powerpoint/2010/main" val="16119600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467" y="259306"/>
            <a:ext cx="8856133" cy="1180026"/>
          </a:xfrm>
        </p:spPr>
        <p:txBody>
          <a:bodyPr>
            <a:normAutofit/>
          </a:bodyPr>
          <a:lstStyle/>
          <a:p>
            <a:pPr algn="ctr"/>
            <a:r>
              <a:rPr lang="en-US" sz="4000" dirty="0" smtClean="0">
                <a:solidFill>
                  <a:schemeClr val="accent1"/>
                </a:solidFill>
              </a:rPr>
              <a:t>Jewish Associations</a:t>
            </a:r>
            <a:endParaRPr lang="en-US" sz="4000" dirty="0">
              <a:solidFill>
                <a:schemeClr val="accent1"/>
              </a:solidFill>
            </a:endParaRPr>
          </a:p>
        </p:txBody>
      </p:sp>
      <p:sp>
        <p:nvSpPr>
          <p:cNvPr id="6" name="Content Placeholder 5"/>
          <p:cNvSpPr>
            <a:spLocks noGrp="1"/>
          </p:cNvSpPr>
          <p:nvPr>
            <p:ph idx="1"/>
          </p:nvPr>
        </p:nvSpPr>
        <p:spPr>
          <a:xfrm>
            <a:off x="941696" y="1583140"/>
            <a:ext cx="7301552" cy="4817659"/>
          </a:xfrm>
        </p:spPr>
        <p:txBody>
          <a:bodyPr>
            <a:normAutofit/>
          </a:bodyPr>
          <a:lstStyle/>
          <a:p>
            <a:r>
              <a:rPr lang="en-US" sz="2800" dirty="0" smtClean="0">
                <a:solidFill>
                  <a:schemeClr val="bg1"/>
                </a:solidFill>
              </a:rPr>
              <a:t>These questions examined levels of interest in all things Jewish.</a:t>
            </a:r>
          </a:p>
          <a:p>
            <a:endParaRPr lang="en-US" sz="1600" dirty="0" smtClean="0">
              <a:solidFill>
                <a:schemeClr val="bg1"/>
              </a:solidFill>
            </a:endParaRPr>
          </a:p>
          <a:p>
            <a:r>
              <a:rPr lang="en-US" sz="2800" dirty="0" smtClean="0">
                <a:solidFill>
                  <a:schemeClr val="bg1"/>
                </a:solidFill>
              </a:rPr>
              <a:t>Respondents participate more </a:t>
            </a:r>
            <a:r>
              <a:rPr lang="en-US" sz="2800" dirty="0">
                <a:solidFill>
                  <a:schemeClr val="bg1"/>
                </a:solidFill>
              </a:rPr>
              <a:t>than </a:t>
            </a:r>
            <a:r>
              <a:rPr lang="en-US" sz="2800" dirty="0" smtClean="0">
                <a:solidFill>
                  <a:schemeClr val="bg1"/>
                </a:solidFill>
              </a:rPr>
              <a:t>they did </a:t>
            </a:r>
            <a:r>
              <a:rPr lang="en-US" sz="2800" dirty="0">
                <a:solidFill>
                  <a:schemeClr val="bg1"/>
                </a:solidFill>
              </a:rPr>
              <a:t>in 1983, and much more than the overall Jewish community does. </a:t>
            </a:r>
            <a:endParaRPr lang="en-US" sz="2800" dirty="0" smtClean="0">
              <a:solidFill>
                <a:schemeClr val="bg1"/>
              </a:solidFill>
            </a:endParaRPr>
          </a:p>
          <a:p>
            <a:endParaRPr lang="en-US" sz="1600" dirty="0" smtClean="0">
              <a:solidFill>
                <a:schemeClr val="bg1"/>
              </a:solidFill>
            </a:endParaRPr>
          </a:p>
          <a:p>
            <a:r>
              <a:rPr lang="en-US" sz="2800" dirty="0" smtClean="0">
                <a:solidFill>
                  <a:schemeClr val="bg1"/>
                </a:solidFill>
              </a:rPr>
              <a:t>For </a:t>
            </a:r>
            <a:r>
              <a:rPr lang="en-US" sz="2800" dirty="0">
                <a:solidFill>
                  <a:schemeClr val="bg1"/>
                </a:solidFill>
              </a:rPr>
              <a:t>all age groups, </a:t>
            </a:r>
            <a:r>
              <a:rPr lang="en-US" sz="2800" dirty="0" smtClean="0">
                <a:solidFill>
                  <a:schemeClr val="bg1"/>
                </a:solidFill>
              </a:rPr>
              <a:t>some kind of participation </a:t>
            </a:r>
            <a:r>
              <a:rPr lang="en-US" sz="2800" dirty="0">
                <a:solidFill>
                  <a:schemeClr val="bg1"/>
                </a:solidFill>
              </a:rPr>
              <a:t>increased after coming to </a:t>
            </a:r>
            <a:r>
              <a:rPr lang="en-US" sz="2800" dirty="0" smtClean="0">
                <a:solidFill>
                  <a:schemeClr val="bg1"/>
                </a:solidFill>
              </a:rPr>
              <a:t>faith.</a:t>
            </a:r>
            <a:endParaRPr lang="en-US" sz="2800" dirty="0">
              <a:solidFill>
                <a:schemeClr val="bg1"/>
              </a:solidFill>
            </a:endParaRPr>
          </a:p>
        </p:txBody>
      </p:sp>
    </p:spTree>
    <p:extLst>
      <p:ext uri="{BB962C8B-B14F-4D97-AF65-F5344CB8AC3E}">
        <p14:creationId xmlns:p14="http://schemas.microsoft.com/office/powerpoint/2010/main" val="10974635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784" y="245660"/>
            <a:ext cx="8229600" cy="1132764"/>
          </a:xfrm>
        </p:spPr>
        <p:txBody>
          <a:bodyPr>
            <a:normAutofit/>
          </a:bodyPr>
          <a:lstStyle/>
          <a:p>
            <a:r>
              <a:rPr lang="en-US" sz="4000" dirty="0" smtClean="0">
                <a:solidFill>
                  <a:schemeClr val="accent1"/>
                </a:solidFill>
              </a:rPr>
              <a:t>Celebration of the Holidays</a:t>
            </a:r>
            <a:endParaRPr lang="en-US" sz="4000" dirty="0">
              <a:solidFill>
                <a:schemeClr val="accent1"/>
              </a:solidFill>
            </a:endParaRPr>
          </a:p>
        </p:txBody>
      </p:sp>
      <p:graphicFrame>
        <p:nvGraphicFramePr>
          <p:cNvPr id="7" name="Chart 6" hidden="1"/>
          <p:cNvGraphicFramePr>
            <a:graphicFrameLocks noChangeAspect="1"/>
          </p:cNvGraphicFramePr>
          <p:nvPr/>
        </p:nvGraphicFramePr>
        <p:xfrm>
          <a:off x="2430780" y="1621974"/>
          <a:ext cx="4389120" cy="34834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hidden="1"/>
          <p:cNvGraphicFramePr>
            <a:graphicFrameLocks noChangeAspect="1"/>
          </p:cNvGraphicFramePr>
          <p:nvPr/>
        </p:nvGraphicFramePr>
        <p:xfrm>
          <a:off x="-624840" y="1621974"/>
          <a:ext cx="4389120" cy="34834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hidden="1"/>
          <p:cNvGraphicFramePr>
            <a:graphicFrameLocks noChangeAspect="1"/>
          </p:cNvGraphicFramePr>
          <p:nvPr/>
        </p:nvGraphicFramePr>
        <p:xfrm>
          <a:off x="5486400" y="1621974"/>
          <a:ext cx="4389120" cy="3483426"/>
        </p:xfrm>
        <a:graphic>
          <a:graphicData uri="http://schemas.openxmlformats.org/drawingml/2006/chart">
            <c:chart xmlns:c="http://schemas.openxmlformats.org/drawingml/2006/chart" xmlns:r="http://schemas.openxmlformats.org/officeDocument/2006/relationships" r:id="rId5"/>
          </a:graphicData>
        </a:graphic>
      </p:graphicFrame>
      <p:grpSp>
        <p:nvGrpSpPr>
          <p:cNvPr id="30" name="Group 29" hidden="1"/>
          <p:cNvGrpSpPr/>
          <p:nvPr/>
        </p:nvGrpSpPr>
        <p:grpSpPr>
          <a:xfrm>
            <a:off x="545120" y="2382712"/>
            <a:ext cx="8326320" cy="2297728"/>
            <a:chOff x="545120" y="2382712"/>
            <a:chExt cx="8326320" cy="2297728"/>
          </a:xfrm>
        </p:grpSpPr>
        <p:grpSp>
          <p:nvGrpSpPr>
            <p:cNvPr id="29" name="Group 28"/>
            <p:cNvGrpSpPr/>
            <p:nvPr/>
          </p:nvGrpSpPr>
          <p:grpSpPr>
            <a:xfrm>
              <a:off x="545120" y="2625102"/>
              <a:ext cx="2127744" cy="1894562"/>
              <a:chOff x="545120" y="2625102"/>
              <a:chExt cx="2127744" cy="1894562"/>
            </a:xfrm>
          </p:grpSpPr>
          <p:sp>
            <p:nvSpPr>
              <p:cNvPr id="14" name="Rectangle 13"/>
              <p:cNvSpPr/>
              <p:nvPr/>
            </p:nvSpPr>
            <p:spPr>
              <a:xfrm>
                <a:off x="545120" y="2625102"/>
                <a:ext cx="914400" cy="707886"/>
              </a:xfrm>
              <a:prstGeom prst="rect">
                <a:avLst/>
              </a:prstGeom>
            </p:spPr>
            <p:txBody>
              <a:bodyPr>
                <a:spAutoFit/>
              </a:bodyPr>
              <a:lstStyle/>
              <a:p>
                <a:pPr algn="ctr"/>
                <a:r>
                  <a:rPr lang="en-US" sz="2000" b="1" dirty="0" smtClean="0">
                    <a:latin typeface="Seravek ExtraLight"/>
                  </a:rPr>
                  <a:t>Never</a:t>
                </a:r>
              </a:p>
              <a:p>
                <a:pPr algn="ctr"/>
                <a:r>
                  <a:rPr lang="en-US" sz="2000" b="1" dirty="0" smtClean="0">
                    <a:latin typeface="Seravek ExtraLight"/>
                  </a:rPr>
                  <a:t>22%</a:t>
                </a:r>
                <a:endParaRPr lang="en-US" sz="2000" b="1" dirty="0">
                  <a:latin typeface="Seravek ExtraLight"/>
                </a:endParaRPr>
              </a:p>
            </p:txBody>
          </p:sp>
          <p:sp>
            <p:nvSpPr>
              <p:cNvPr id="15" name="Rectangle 14"/>
              <p:cNvSpPr/>
              <p:nvPr/>
            </p:nvSpPr>
            <p:spPr>
              <a:xfrm>
                <a:off x="1667024" y="2669459"/>
                <a:ext cx="1005840" cy="646331"/>
              </a:xfrm>
              <a:prstGeom prst="rect">
                <a:avLst/>
              </a:prstGeom>
            </p:spPr>
            <p:txBody>
              <a:bodyPr>
                <a:spAutoFit/>
              </a:bodyPr>
              <a:lstStyle/>
              <a:p>
                <a:pPr algn="ctr"/>
                <a:r>
                  <a:rPr lang="en-US" sz="1600" b="1" dirty="0" smtClean="0">
                    <a:solidFill>
                      <a:schemeClr val="bg1"/>
                    </a:solidFill>
                    <a:latin typeface="Seravek ExtraLight"/>
                  </a:rPr>
                  <a:t>Monthly</a:t>
                </a:r>
              </a:p>
              <a:p>
                <a:pPr algn="ctr"/>
                <a:r>
                  <a:rPr lang="en-US" sz="2000" b="1" dirty="0" smtClean="0">
                    <a:solidFill>
                      <a:schemeClr val="bg1"/>
                    </a:solidFill>
                    <a:latin typeface="Seravek ExtraLight"/>
                  </a:rPr>
                  <a:t>23%</a:t>
                </a:r>
              </a:p>
            </p:txBody>
          </p:sp>
          <p:sp>
            <p:nvSpPr>
              <p:cNvPr id="16" name="Rectangle 15"/>
              <p:cNvSpPr/>
              <p:nvPr/>
            </p:nvSpPr>
            <p:spPr>
              <a:xfrm>
                <a:off x="701040" y="3811778"/>
                <a:ext cx="1737360" cy="707886"/>
              </a:xfrm>
              <a:prstGeom prst="rect">
                <a:avLst/>
              </a:prstGeom>
            </p:spPr>
            <p:txBody>
              <a:bodyPr wrap="square">
                <a:spAutoFit/>
              </a:bodyPr>
              <a:lstStyle/>
              <a:p>
                <a:pPr algn="ctr"/>
                <a:r>
                  <a:rPr lang="en-US" sz="2000" b="1" dirty="0" smtClean="0">
                    <a:solidFill>
                      <a:schemeClr val="bg1"/>
                    </a:solidFill>
                    <a:latin typeface="Seravek ExtraLight"/>
                  </a:rPr>
                  <a:t>Seldom</a:t>
                </a:r>
              </a:p>
              <a:p>
                <a:pPr algn="ctr"/>
                <a:r>
                  <a:rPr lang="en-US" sz="2000" b="1" dirty="0" smtClean="0">
                    <a:solidFill>
                      <a:schemeClr val="bg1"/>
                    </a:solidFill>
                    <a:latin typeface="Seravek ExtraLight"/>
                  </a:rPr>
                  <a:t>54%</a:t>
                </a:r>
              </a:p>
            </p:txBody>
          </p:sp>
        </p:grpSp>
        <p:grpSp>
          <p:nvGrpSpPr>
            <p:cNvPr id="28" name="Group 27"/>
            <p:cNvGrpSpPr/>
            <p:nvPr/>
          </p:nvGrpSpPr>
          <p:grpSpPr>
            <a:xfrm>
              <a:off x="3560263" y="2625102"/>
              <a:ext cx="2240313" cy="1894146"/>
              <a:chOff x="3560263" y="2625102"/>
              <a:chExt cx="2240313" cy="1894146"/>
            </a:xfrm>
          </p:grpSpPr>
          <p:sp>
            <p:nvSpPr>
              <p:cNvPr id="18" name="Rectangle 17"/>
              <p:cNvSpPr/>
              <p:nvPr/>
            </p:nvSpPr>
            <p:spPr>
              <a:xfrm>
                <a:off x="3675184" y="2625102"/>
                <a:ext cx="914400" cy="707886"/>
              </a:xfrm>
              <a:prstGeom prst="rect">
                <a:avLst/>
              </a:prstGeom>
            </p:spPr>
            <p:txBody>
              <a:bodyPr>
                <a:spAutoFit/>
              </a:bodyPr>
              <a:lstStyle/>
              <a:p>
                <a:pPr algn="ctr"/>
                <a:r>
                  <a:rPr lang="en-US" sz="2000" b="1" dirty="0" smtClean="0">
                    <a:latin typeface="Seravek ExtraLight"/>
                  </a:rPr>
                  <a:t>No</a:t>
                </a:r>
              </a:p>
              <a:p>
                <a:pPr algn="ctr"/>
                <a:r>
                  <a:rPr lang="en-US" sz="2000" b="1" dirty="0" smtClean="0">
                    <a:latin typeface="Seravek ExtraLight"/>
                  </a:rPr>
                  <a:t>22%</a:t>
                </a:r>
                <a:endParaRPr lang="en-US" sz="2000" b="1" dirty="0">
                  <a:latin typeface="Seravek ExtraLight"/>
                </a:endParaRPr>
              </a:p>
            </p:txBody>
          </p:sp>
          <p:sp>
            <p:nvSpPr>
              <p:cNvPr id="19" name="Rectangle 18"/>
              <p:cNvSpPr/>
              <p:nvPr/>
            </p:nvSpPr>
            <p:spPr>
              <a:xfrm>
                <a:off x="3560263" y="3872917"/>
                <a:ext cx="1280160" cy="646331"/>
              </a:xfrm>
              <a:prstGeom prst="rect">
                <a:avLst/>
              </a:prstGeom>
            </p:spPr>
            <p:txBody>
              <a:bodyPr>
                <a:spAutoFit/>
              </a:bodyPr>
              <a:lstStyle/>
              <a:p>
                <a:pPr algn="ctr"/>
                <a:r>
                  <a:rPr lang="en-US" sz="1600" b="1" dirty="0" smtClean="0">
                    <a:solidFill>
                      <a:schemeClr val="bg1"/>
                    </a:solidFill>
                    <a:latin typeface="Seravek ExtraLight"/>
                  </a:rPr>
                  <a:t>Sometimes</a:t>
                </a:r>
              </a:p>
              <a:p>
                <a:pPr algn="ctr"/>
                <a:r>
                  <a:rPr lang="en-US" sz="2000" b="1" dirty="0" smtClean="0">
                    <a:solidFill>
                      <a:schemeClr val="bg1"/>
                    </a:solidFill>
                    <a:latin typeface="Seravek ExtraLight"/>
                  </a:rPr>
                  <a:t>35%</a:t>
                </a:r>
                <a:endParaRPr lang="en-US" sz="2800" b="1" dirty="0" smtClean="0">
                  <a:solidFill>
                    <a:schemeClr val="bg1"/>
                  </a:solidFill>
                  <a:latin typeface="Seravek ExtraLight"/>
                </a:endParaRPr>
              </a:p>
            </p:txBody>
          </p:sp>
          <p:sp>
            <p:nvSpPr>
              <p:cNvPr id="20" name="Rectangle 19"/>
              <p:cNvSpPr/>
              <p:nvPr/>
            </p:nvSpPr>
            <p:spPr>
              <a:xfrm>
                <a:off x="4794736" y="2995452"/>
                <a:ext cx="1005840" cy="707886"/>
              </a:xfrm>
              <a:prstGeom prst="rect">
                <a:avLst/>
              </a:prstGeom>
            </p:spPr>
            <p:txBody>
              <a:bodyPr>
                <a:spAutoFit/>
              </a:bodyPr>
              <a:lstStyle/>
              <a:p>
                <a:pPr algn="ctr"/>
                <a:r>
                  <a:rPr lang="en-US" sz="2000" b="1" dirty="0" smtClean="0">
                    <a:solidFill>
                      <a:schemeClr val="bg1"/>
                    </a:solidFill>
                    <a:latin typeface="Seravek ExtraLight"/>
                  </a:rPr>
                  <a:t>Yes</a:t>
                </a:r>
              </a:p>
              <a:p>
                <a:pPr algn="ctr"/>
                <a:r>
                  <a:rPr lang="en-US" sz="2000" b="1" dirty="0" smtClean="0">
                    <a:solidFill>
                      <a:schemeClr val="bg1"/>
                    </a:solidFill>
                    <a:latin typeface="Seravek ExtraLight"/>
                  </a:rPr>
                  <a:t>40%</a:t>
                </a:r>
              </a:p>
            </p:txBody>
          </p:sp>
        </p:grpSp>
        <p:grpSp>
          <p:nvGrpSpPr>
            <p:cNvPr id="27" name="Group 26"/>
            <p:cNvGrpSpPr/>
            <p:nvPr/>
          </p:nvGrpSpPr>
          <p:grpSpPr>
            <a:xfrm>
              <a:off x="6280640" y="2382712"/>
              <a:ext cx="2590800" cy="2297728"/>
              <a:chOff x="6280640" y="2382712"/>
              <a:chExt cx="2590800" cy="2297728"/>
            </a:xfrm>
          </p:grpSpPr>
          <p:sp>
            <p:nvSpPr>
              <p:cNvPr id="21" name="Rectangle 20"/>
              <p:cNvSpPr/>
              <p:nvPr/>
            </p:nvSpPr>
            <p:spPr>
              <a:xfrm>
                <a:off x="6916616" y="2382712"/>
                <a:ext cx="914400" cy="584775"/>
              </a:xfrm>
              <a:prstGeom prst="rect">
                <a:avLst/>
              </a:prstGeom>
            </p:spPr>
            <p:txBody>
              <a:bodyPr>
                <a:spAutoFit/>
              </a:bodyPr>
              <a:lstStyle/>
              <a:p>
                <a:pPr algn="ctr"/>
                <a:r>
                  <a:rPr lang="en-US" sz="1600" b="1" dirty="0" smtClean="0">
                    <a:latin typeface="Seravek ExtraLight"/>
                  </a:rPr>
                  <a:t>Never</a:t>
                </a:r>
              </a:p>
              <a:p>
                <a:pPr algn="ctr"/>
                <a:r>
                  <a:rPr lang="en-US" sz="1600" b="1" dirty="0" smtClean="0">
                    <a:latin typeface="Seravek ExtraLight"/>
                  </a:rPr>
                  <a:t>10%</a:t>
                </a:r>
                <a:endParaRPr lang="en-US" sz="1600" b="1" dirty="0">
                  <a:latin typeface="Seravek ExtraLight"/>
                </a:endParaRPr>
              </a:p>
            </p:txBody>
          </p:sp>
          <p:sp>
            <p:nvSpPr>
              <p:cNvPr id="22" name="Rectangle 21"/>
              <p:cNvSpPr/>
              <p:nvPr/>
            </p:nvSpPr>
            <p:spPr>
              <a:xfrm>
                <a:off x="7865600" y="2858869"/>
                <a:ext cx="1005840" cy="646331"/>
              </a:xfrm>
              <a:prstGeom prst="rect">
                <a:avLst/>
              </a:prstGeom>
            </p:spPr>
            <p:txBody>
              <a:bodyPr>
                <a:spAutoFit/>
              </a:bodyPr>
              <a:lstStyle/>
              <a:p>
                <a:pPr algn="ctr"/>
                <a:r>
                  <a:rPr lang="en-US" sz="1600" b="1" dirty="0" smtClean="0">
                    <a:solidFill>
                      <a:schemeClr val="bg1"/>
                    </a:solidFill>
                    <a:latin typeface="Seravek ExtraLight"/>
                  </a:rPr>
                  <a:t>Always</a:t>
                </a:r>
              </a:p>
              <a:p>
                <a:pPr algn="ctr"/>
                <a:r>
                  <a:rPr lang="en-US" sz="2000" b="1" dirty="0" smtClean="0">
                    <a:solidFill>
                      <a:schemeClr val="bg1"/>
                    </a:solidFill>
                    <a:latin typeface="Seravek ExtraLight"/>
                  </a:rPr>
                  <a:t>31%</a:t>
                </a:r>
                <a:endParaRPr lang="en-US" sz="2000" b="1" dirty="0">
                  <a:solidFill>
                    <a:schemeClr val="bg1"/>
                  </a:solidFill>
                  <a:latin typeface="Seravek ExtraLight"/>
                </a:endParaRPr>
              </a:p>
            </p:txBody>
          </p:sp>
          <p:sp>
            <p:nvSpPr>
              <p:cNvPr id="23" name="Rectangle 22"/>
              <p:cNvSpPr/>
              <p:nvPr/>
            </p:nvSpPr>
            <p:spPr>
              <a:xfrm>
                <a:off x="7400192" y="3972554"/>
                <a:ext cx="1005840" cy="707886"/>
              </a:xfrm>
              <a:prstGeom prst="rect">
                <a:avLst/>
              </a:prstGeom>
            </p:spPr>
            <p:txBody>
              <a:bodyPr>
                <a:spAutoFit/>
              </a:bodyPr>
              <a:lstStyle/>
              <a:p>
                <a:pPr algn="ctr"/>
                <a:r>
                  <a:rPr lang="en-US" sz="2000" b="1" dirty="0" smtClean="0">
                    <a:solidFill>
                      <a:schemeClr val="bg1"/>
                    </a:solidFill>
                    <a:latin typeface="Seravek ExtraLight"/>
                  </a:rPr>
                  <a:t>Often</a:t>
                </a:r>
              </a:p>
              <a:p>
                <a:pPr algn="ctr"/>
                <a:r>
                  <a:rPr lang="en-US" sz="2000" b="1" dirty="0" smtClean="0">
                    <a:solidFill>
                      <a:schemeClr val="bg1"/>
                    </a:solidFill>
                    <a:latin typeface="Seravek ExtraLight"/>
                  </a:rPr>
                  <a:t>30%</a:t>
                </a:r>
              </a:p>
            </p:txBody>
          </p:sp>
          <p:sp>
            <p:nvSpPr>
              <p:cNvPr id="24" name="Rectangle 23"/>
              <p:cNvSpPr/>
              <p:nvPr/>
            </p:nvSpPr>
            <p:spPr>
              <a:xfrm>
                <a:off x="6280640" y="3352800"/>
                <a:ext cx="1280160" cy="646331"/>
              </a:xfrm>
              <a:prstGeom prst="rect">
                <a:avLst/>
              </a:prstGeom>
            </p:spPr>
            <p:txBody>
              <a:bodyPr>
                <a:spAutoFit/>
              </a:bodyPr>
              <a:lstStyle/>
              <a:p>
                <a:pPr algn="ctr"/>
                <a:r>
                  <a:rPr lang="en-US" sz="1600" b="1" dirty="0" smtClean="0">
                    <a:solidFill>
                      <a:schemeClr val="bg1"/>
                    </a:solidFill>
                    <a:latin typeface="Seravek ExtraLight"/>
                  </a:rPr>
                  <a:t>Sometimes</a:t>
                </a:r>
              </a:p>
              <a:p>
                <a:pPr algn="ctr"/>
                <a:r>
                  <a:rPr lang="en-US" sz="2000" b="1" dirty="0" smtClean="0">
                    <a:solidFill>
                      <a:schemeClr val="bg1"/>
                    </a:solidFill>
                    <a:latin typeface="Seravek ExtraLight"/>
                  </a:rPr>
                  <a:t>29%</a:t>
                </a:r>
                <a:endParaRPr lang="en-US" sz="2800" b="1" dirty="0" smtClean="0">
                  <a:solidFill>
                    <a:schemeClr val="bg1"/>
                  </a:solidFill>
                  <a:latin typeface="Seravek ExtraLight"/>
                </a:endParaRPr>
              </a:p>
            </p:txBody>
          </p:sp>
        </p:grpSp>
      </p:grpSp>
      <p:pic>
        <p:nvPicPr>
          <p:cNvPr id="26" name="Picture 25" descr="JB_Survey_20140103_130PM_MJ.png"/>
          <p:cNvPicPr>
            <a:picLocks noChangeAspect="1"/>
          </p:cNvPicPr>
          <p:nvPr/>
        </p:nvPicPr>
        <p:blipFill>
          <a:blip r:embed="rId6" cstate="print"/>
          <a:srcRect t="23648" b="23330"/>
          <a:stretch>
            <a:fillRect/>
          </a:stretch>
        </p:blipFill>
        <p:spPr>
          <a:xfrm>
            <a:off x="202794" y="1621974"/>
            <a:ext cx="8668645" cy="3663991"/>
          </a:xfrm>
          <a:prstGeom prst="rect">
            <a:avLst/>
          </a:prstGeom>
        </p:spPr>
      </p:pic>
      <p:sp>
        <p:nvSpPr>
          <p:cNvPr id="5" name="TextBox 4"/>
          <p:cNvSpPr txBox="1"/>
          <p:nvPr/>
        </p:nvSpPr>
        <p:spPr>
          <a:xfrm>
            <a:off x="3810000" y="1666009"/>
            <a:ext cx="2470640" cy="461665"/>
          </a:xfrm>
          <a:prstGeom prst="rect">
            <a:avLst/>
          </a:prstGeom>
          <a:solidFill>
            <a:schemeClr val="bg1"/>
          </a:solidFill>
        </p:spPr>
        <p:txBody>
          <a:bodyPr wrap="square" rtlCol="0">
            <a:spAutoFit/>
          </a:bodyPr>
          <a:lstStyle/>
          <a:p>
            <a:r>
              <a:rPr lang="en-US" sz="2300" b="1" dirty="0" smtClean="0">
                <a:latin typeface="Seravek"/>
                <a:cs typeface="Seravek"/>
              </a:rPr>
              <a:t>1983 Study</a:t>
            </a:r>
            <a:endParaRPr lang="en-US" sz="2300" b="1" dirty="0">
              <a:latin typeface="Seravek"/>
              <a:cs typeface="Seravek"/>
            </a:endParaRPr>
          </a:p>
        </p:txBody>
      </p:sp>
      <p:sp>
        <p:nvSpPr>
          <p:cNvPr id="25" name="TextBox 24"/>
          <p:cNvSpPr txBox="1"/>
          <p:nvPr/>
        </p:nvSpPr>
        <p:spPr>
          <a:xfrm>
            <a:off x="6878782" y="1671935"/>
            <a:ext cx="1992658" cy="461665"/>
          </a:xfrm>
          <a:prstGeom prst="rect">
            <a:avLst/>
          </a:prstGeom>
          <a:solidFill>
            <a:schemeClr val="bg1"/>
          </a:solidFill>
        </p:spPr>
        <p:txBody>
          <a:bodyPr wrap="square" rtlCol="0">
            <a:spAutoFit/>
          </a:bodyPr>
          <a:lstStyle/>
          <a:p>
            <a:r>
              <a:rPr lang="en-US" sz="2300" b="1" dirty="0" smtClean="0">
                <a:solidFill>
                  <a:srgbClr val="000000"/>
                </a:solidFill>
                <a:latin typeface="Seravek"/>
                <a:cs typeface="Seravek"/>
              </a:rPr>
              <a:t>2013 Study</a:t>
            </a:r>
            <a:endParaRPr lang="en-US" sz="2300" b="1" dirty="0">
              <a:solidFill>
                <a:srgbClr val="000000"/>
              </a:solidFill>
              <a:latin typeface="Seravek"/>
              <a:cs typeface="Seravek"/>
            </a:endParaRPr>
          </a:p>
        </p:txBody>
      </p:sp>
    </p:spTree>
    <p:extLst>
      <p:ext uri="{BB962C8B-B14F-4D97-AF65-F5344CB8AC3E}">
        <p14:creationId xmlns:p14="http://schemas.microsoft.com/office/powerpoint/2010/main" val="26151639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660"/>
            <a:ext cx="8229600" cy="1132764"/>
          </a:xfrm>
        </p:spPr>
        <p:txBody>
          <a:bodyPr>
            <a:normAutofit/>
          </a:bodyPr>
          <a:lstStyle/>
          <a:p>
            <a:pPr algn="ctr"/>
            <a:r>
              <a:rPr lang="en-US" sz="4000" dirty="0" smtClean="0">
                <a:solidFill>
                  <a:schemeClr val="accent1"/>
                </a:solidFill>
              </a:rPr>
              <a:t>Celebration of Holidays</a:t>
            </a:r>
            <a:endParaRPr lang="en-US" sz="4000" dirty="0">
              <a:solidFill>
                <a:schemeClr val="accent1"/>
              </a:solidFill>
            </a:endParaRPr>
          </a:p>
        </p:txBody>
      </p:sp>
      <p:pic>
        <p:nvPicPr>
          <p:cNvPr id="6" name="Content Placeholder 5" descr="C:\Users\Andrew Barron\Desktop\finalsurveyresults\JB_Survey_slides\Slide28.PNG"/>
          <p:cNvPicPr>
            <a:picLocks noGrp="1"/>
          </p:cNvPicPr>
          <p:nvPr>
            <p:ph idx="1"/>
          </p:nvPr>
        </p:nvPicPr>
        <p:blipFill>
          <a:blip r:embed="rId2" cstate="print"/>
          <a:stretch>
            <a:fillRect/>
          </a:stretch>
        </p:blipFill>
        <p:spPr bwMode="auto">
          <a:xfrm>
            <a:off x="559558" y="1261528"/>
            <a:ext cx="8018060" cy="5161809"/>
          </a:xfrm>
          <a:prstGeom prst="rect">
            <a:avLst/>
          </a:prstGeom>
          <a:noFill/>
          <a:ln w="9525">
            <a:noFill/>
            <a:miter lim="800000"/>
            <a:headEnd/>
            <a:tailEnd/>
          </a:ln>
        </p:spPr>
      </p:pic>
    </p:spTree>
    <p:extLst>
      <p:ext uri="{BB962C8B-B14F-4D97-AF65-F5344CB8AC3E}">
        <p14:creationId xmlns:p14="http://schemas.microsoft.com/office/powerpoint/2010/main" val="22805396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038"/>
            <a:ext cx="8991600" cy="1178090"/>
          </a:xfrm>
        </p:spPr>
        <p:txBody>
          <a:bodyPr>
            <a:noAutofit/>
          </a:bodyPr>
          <a:lstStyle/>
          <a:p>
            <a:pPr algn="ctr"/>
            <a:r>
              <a:rPr lang="en-US" sz="3600" dirty="0" smtClean="0">
                <a:solidFill>
                  <a:schemeClr val="accent1"/>
                </a:solidFill>
              </a:rPr>
              <a:t>Synagogue Attendance </a:t>
            </a:r>
            <a:r>
              <a:rPr lang="en-US" sz="3600" dirty="0">
                <a:solidFill>
                  <a:schemeClr val="accent1"/>
                </a:solidFill>
              </a:rPr>
              <a:t>O</a:t>
            </a:r>
            <a:r>
              <a:rPr lang="en-US" sz="3600" dirty="0" smtClean="0">
                <a:solidFill>
                  <a:schemeClr val="accent1"/>
                </a:solidFill>
              </a:rPr>
              <a:t>utside </a:t>
            </a:r>
            <a:br>
              <a:rPr lang="en-US" sz="3600" dirty="0" smtClean="0">
                <a:solidFill>
                  <a:schemeClr val="accent1"/>
                </a:solidFill>
              </a:rPr>
            </a:br>
            <a:r>
              <a:rPr lang="en-US" sz="3600" dirty="0" smtClean="0">
                <a:solidFill>
                  <a:schemeClr val="accent1"/>
                </a:solidFill>
              </a:rPr>
              <a:t>Messianic </a:t>
            </a:r>
            <a:r>
              <a:rPr lang="en-US" sz="3600" dirty="0">
                <a:solidFill>
                  <a:schemeClr val="accent1"/>
                </a:solidFill>
              </a:rPr>
              <a:t>Jewish </a:t>
            </a:r>
            <a:r>
              <a:rPr lang="en-US" sz="3600" dirty="0" smtClean="0">
                <a:solidFill>
                  <a:schemeClr val="accent1"/>
                </a:solidFill>
              </a:rPr>
              <a:t>Community</a:t>
            </a:r>
            <a:endParaRPr lang="en-US" sz="3600" dirty="0">
              <a:solidFill>
                <a:schemeClr val="accent1"/>
              </a:solidFill>
            </a:endParaRPr>
          </a:p>
        </p:txBody>
      </p:sp>
      <p:pic>
        <p:nvPicPr>
          <p:cNvPr id="6" name="Content Placeholder 5" descr="C:\Users\Andrew Barron\Desktop\finalsurveyresults\JB_Survey_slides\Slide26.PNG"/>
          <p:cNvPicPr>
            <a:picLocks noGrp="1"/>
          </p:cNvPicPr>
          <p:nvPr>
            <p:ph idx="1"/>
          </p:nvPr>
        </p:nvPicPr>
        <p:blipFill>
          <a:blip r:embed="rId2" cstate="print"/>
          <a:stretch>
            <a:fillRect/>
          </a:stretch>
        </p:blipFill>
        <p:spPr bwMode="auto">
          <a:xfrm>
            <a:off x="736979" y="1533099"/>
            <a:ext cx="7601803" cy="5093090"/>
          </a:xfrm>
          <a:prstGeom prst="rect">
            <a:avLst/>
          </a:prstGeom>
          <a:noFill/>
          <a:ln w="9525">
            <a:noFill/>
            <a:miter lim="800000"/>
            <a:headEnd/>
            <a:tailEnd/>
          </a:ln>
        </p:spPr>
      </p:pic>
    </p:spTree>
    <p:extLst>
      <p:ext uri="{BB962C8B-B14F-4D97-AF65-F5344CB8AC3E}">
        <p14:creationId xmlns:p14="http://schemas.microsoft.com/office/powerpoint/2010/main" val="128614355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048" y="259306"/>
            <a:ext cx="7356143" cy="1132765"/>
          </a:xfrm>
        </p:spPr>
        <p:txBody>
          <a:bodyPr>
            <a:normAutofit/>
          </a:bodyPr>
          <a:lstStyle/>
          <a:p>
            <a:pPr algn="ctr"/>
            <a:r>
              <a:rPr lang="en-US" sz="4000" dirty="0" smtClean="0">
                <a:solidFill>
                  <a:schemeClr val="accent1"/>
                </a:solidFill>
              </a:rPr>
              <a:t>Giving to Jewish Causes</a:t>
            </a:r>
            <a:endParaRPr lang="en-US" sz="4000" dirty="0">
              <a:solidFill>
                <a:schemeClr val="accent1"/>
              </a:solidFill>
            </a:endParaRPr>
          </a:p>
        </p:txBody>
      </p:sp>
      <p:pic>
        <p:nvPicPr>
          <p:cNvPr id="6" name="Content Placeholder 5" descr="C:\Users\Andrew Barron\Desktop\finalsurveyresults\JB_Survey_slides\Slide36.PNG"/>
          <p:cNvPicPr>
            <a:picLocks noGrp="1"/>
          </p:cNvPicPr>
          <p:nvPr>
            <p:ph idx="1"/>
          </p:nvPr>
        </p:nvPicPr>
        <p:blipFill>
          <a:blip r:embed="rId2" cstate="print"/>
          <a:stretch>
            <a:fillRect/>
          </a:stretch>
        </p:blipFill>
        <p:spPr bwMode="auto">
          <a:xfrm>
            <a:off x="648270" y="1282889"/>
            <a:ext cx="7772400" cy="5125512"/>
          </a:xfrm>
          <a:prstGeom prst="rect">
            <a:avLst/>
          </a:prstGeom>
          <a:noFill/>
          <a:ln w="9525">
            <a:noFill/>
            <a:miter lim="800000"/>
            <a:headEnd/>
            <a:tailEnd/>
          </a:ln>
        </p:spPr>
      </p:pic>
    </p:spTree>
    <p:extLst>
      <p:ext uri="{BB962C8B-B14F-4D97-AF65-F5344CB8AC3E}">
        <p14:creationId xmlns:p14="http://schemas.microsoft.com/office/powerpoint/2010/main" val="23748588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673"/>
            <a:ext cx="8229600" cy="1074808"/>
          </a:xfrm>
        </p:spPr>
        <p:txBody>
          <a:bodyPr>
            <a:normAutofit/>
          </a:bodyPr>
          <a:lstStyle/>
          <a:p>
            <a:r>
              <a:rPr lang="en-US" sz="4000" dirty="0" smtClean="0">
                <a:solidFill>
                  <a:schemeClr val="accent1"/>
                </a:solidFill>
              </a:rPr>
              <a:t>Introduction (Cont’d)</a:t>
            </a:r>
            <a:endParaRPr lang="en-US" sz="4000" dirty="0">
              <a:solidFill>
                <a:schemeClr val="accent1"/>
              </a:solidFill>
            </a:endParaRPr>
          </a:p>
        </p:txBody>
      </p:sp>
      <p:sp>
        <p:nvSpPr>
          <p:cNvPr id="3" name="Content Placeholder 2"/>
          <p:cNvSpPr>
            <a:spLocks noGrp="1"/>
          </p:cNvSpPr>
          <p:nvPr>
            <p:ph idx="1"/>
          </p:nvPr>
        </p:nvSpPr>
        <p:spPr>
          <a:xfrm>
            <a:off x="928048" y="1337481"/>
            <a:ext cx="7328848" cy="4788681"/>
          </a:xfrm>
        </p:spPr>
        <p:txBody>
          <a:bodyPr>
            <a:normAutofit fontScale="92500" lnSpcReduction="20000"/>
          </a:bodyPr>
          <a:lstStyle/>
          <a:p>
            <a:r>
              <a:rPr lang="en-US" sz="3000" dirty="0" smtClean="0">
                <a:solidFill>
                  <a:schemeClr val="bg1"/>
                </a:solidFill>
              </a:rPr>
              <a:t>Weakness</a:t>
            </a:r>
          </a:p>
          <a:p>
            <a:endParaRPr lang="en-US" sz="3000" dirty="0" smtClean="0">
              <a:solidFill>
                <a:schemeClr val="bg1"/>
              </a:solidFill>
            </a:endParaRPr>
          </a:p>
          <a:p>
            <a:r>
              <a:rPr lang="en-US" sz="3000" dirty="0">
                <a:solidFill>
                  <a:schemeClr val="bg1"/>
                </a:solidFill>
              </a:rPr>
              <a:t>63% over 50 years </a:t>
            </a:r>
            <a:r>
              <a:rPr lang="en-US" sz="3000" dirty="0" smtClean="0">
                <a:solidFill>
                  <a:schemeClr val="bg1"/>
                </a:solidFill>
              </a:rPr>
              <a:t>old</a:t>
            </a:r>
          </a:p>
          <a:p>
            <a:pPr lvl="1"/>
            <a:r>
              <a:rPr lang="en-US" sz="2600" dirty="0" smtClean="0">
                <a:solidFill>
                  <a:schemeClr val="bg1"/>
                </a:solidFill>
              </a:rPr>
              <a:t>Same respondents as in 1983?</a:t>
            </a:r>
          </a:p>
          <a:p>
            <a:pPr lvl="1"/>
            <a:endParaRPr lang="en-US" sz="3000" dirty="0">
              <a:solidFill>
                <a:schemeClr val="bg1"/>
              </a:solidFill>
            </a:endParaRPr>
          </a:p>
          <a:p>
            <a:r>
              <a:rPr lang="en-US" sz="3000" dirty="0" smtClean="0">
                <a:solidFill>
                  <a:schemeClr val="bg1"/>
                </a:solidFill>
              </a:rPr>
              <a:t>Strength</a:t>
            </a:r>
          </a:p>
          <a:p>
            <a:endParaRPr lang="en-US" sz="3000" dirty="0">
              <a:solidFill>
                <a:schemeClr val="bg1"/>
              </a:solidFill>
            </a:endParaRPr>
          </a:p>
          <a:p>
            <a:r>
              <a:rPr lang="en-US" sz="3000" dirty="0" smtClean="0">
                <a:solidFill>
                  <a:schemeClr val="bg1"/>
                </a:solidFill>
              </a:rPr>
              <a:t>High Response rate: 15%</a:t>
            </a:r>
          </a:p>
          <a:p>
            <a:pPr marL="0" indent="0">
              <a:buNone/>
            </a:pPr>
            <a:r>
              <a:rPr lang="en-US" sz="3000" dirty="0" smtClean="0">
                <a:solidFill>
                  <a:schemeClr val="bg1"/>
                </a:solidFill>
              </a:rPr>
              <a:t>		</a:t>
            </a:r>
            <a:r>
              <a:rPr lang="en-US" sz="2600" dirty="0" smtClean="0">
                <a:solidFill>
                  <a:schemeClr val="bg1"/>
                </a:solidFill>
              </a:rPr>
              <a:t>1,567 respondents</a:t>
            </a:r>
          </a:p>
          <a:p>
            <a:pPr marL="0" indent="0">
              <a:buNone/>
            </a:pPr>
            <a:r>
              <a:rPr lang="en-US" sz="2600" dirty="0">
                <a:solidFill>
                  <a:schemeClr val="bg1"/>
                </a:solidFill>
              </a:rPr>
              <a:t>	</a:t>
            </a:r>
            <a:r>
              <a:rPr lang="en-US" sz="2600" dirty="0" smtClean="0">
                <a:solidFill>
                  <a:schemeClr val="bg1"/>
                </a:solidFill>
              </a:rPr>
              <a:t>	30% more respondents than 1983</a:t>
            </a:r>
          </a:p>
          <a:p>
            <a:pPr marL="0" indent="0">
              <a:buNone/>
            </a:pPr>
            <a:r>
              <a:rPr lang="en-US" sz="2600" dirty="0" smtClean="0">
                <a:solidFill>
                  <a:schemeClr val="bg1"/>
                </a:solidFill>
              </a:rPr>
              <a:t>		Diversity of Questions</a:t>
            </a:r>
            <a:endParaRPr lang="en-US" sz="2600" dirty="0">
              <a:solidFill>
                <a:schemeClr val="bg1"/>
              </a:solidFill>
            </a:endParaRPr>
          </a:p>
          <a:p>
            <a:endParaRPr lang="en-US" sz="3200" dirty="0" smtClean="0">
              <a:solidFill>
                <a:schemeClr val="bg1"/>
              </a:solidFill>
            </a:endParaRPr>
          </a:p>
        </p:txBody>
      </p:sp>
    </p:spTree>
    <p:extLst>
      <p:ext uri="{BB962C8B-B14F-4D97-AF65-F5344CB8AC3E}">
        <p14:creationId xmlns:p14="http://schemas.microsoft.com/office/powerpoint/2010/main" val="40558509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660"/>
            <a:ext cx="8229600" cy="1132764"/>
          </a:xfrm>
        </p:spPr>
        <p:txBody>
          <a:bodyPr>
            <a:normAutofit/>
          </a:bodyPr>
          <a:lstStyle/>
          <a:p>
            <a:pPr algn="ctr"/>
            <a:r>
              <a:rPr lang="en-US" sz="4000" dirty="0" smtClean="0">
                <a:solidFill>
                  <a:schemeClr val="accent1"/>
                </a:solidFill>
              </a:rPr>
              <a:t>Study Hebrew</a:t>
            </a:r>
            <a:endParaRPr lang="en-US" sz="4000" dirty="0">
              <a:solidFill>
                <a:schemeClr val="accent1"/>
              </a:solidFill>
            </a:endParaRPr>
          </a:p>
        </p:txBody>
      </p:sp>
      <p:pic>
        <p:nvPicPr>
          <p:cNvPr id="6" name="Content Placeholder 5" descr="C:\Users\Andrew Barron\Desktop\finalsurveyresults\JB_Survey_slides\Slide29.PNG"/>
          <p:cNvPicPr>
            <a:picLocks noGrp="1"/>
          </p:cNvPicPr>
          <p:nvPr>
            <p:ph idx="1"/>
          </p:nvPr>
        </p:nvPicPr>
        <p:blipFill>
          <a:blip r:embed="rId2" cstate="print"/>
          <a:stretch>
            <a:fillRect/>
          </a:stretch>
        </p:blipFill>
        <p:spPr bwMode="auto">
          <a:xfrm>
            <a:off x="750626" y="1259384"/>
            <a:ext cx="7697338" cy="5209655"/>
          </a:xfrm>
          <a:prstGeom prst="rect">
            <a:avLst/>
          </a:prstGeom>
          <a:noFill/>
          <a:ln w="9525">
            <a:noFill/>
            <a:miter lim="800000"/>
            <a:headEnd/>
            <a:tailEnd/>
          </a:ln>
        </p:spPr>
      </p:pic>
    </p:spTree>
    <p:extLst>
      <p:ext uri="{BB962C8B-B14F-4D97-AF65-F5344CB8AC3E}">
        <p14:creationId xmlns:p14="http://schemas.microsoft.com/office/powerpoint/2010/main" val="23564370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45660"/>
            <a:ext cx="9144000" cy="1119116"/>
          </a:xfrm>
        </p:spPr>
        <p:txBody>
          <a:bodyPr>
            <a:normAutofit/>
          </a:bodyPr>
          <a:lstStyle/>
          <a:p>
            <a:pPr algn="ctr"/>
            <a:r>
              <a:rPr lang="en-US" sz="4000" dirty="0" smtClean="0">
                <a:solidFill>
                  <a:schemeClr val="accent1"/>
                </a:solidFill>
              </a:rPr>
              <a:t>Accessing Jewish Media</a:t>
            </a:r>
            <a:endParaRPr lang="en-US" sz="4000" dirty="0">
              <a:solidFill>
                <a:schemeClr val="accent1"/>
              </a:solidFill>
            </a:endParaRPr>
          </a:p>
        </p:txBody>
      </p:sp>
      <p:pic>
        <p:nvPicPr>
          <p:cNvPr id="6" name="Content Placeholder 5" descr="C:\Users\Andrew Barron\Desktop\finalsurveyresults\JB_Survey_slides\Slide31.PNG"/>
          <p:cNvPicPr>
            <a:picLocks noGrp="1"/>
          </p:cNvPicPr>
          <p:nvPr>
            <p:ph idx="1"/>
          </p:nvPr>
        </p:nvPicPr>
        <p:blipFill>
          <a:blip r:embed="rId2" cstate="print"/>
          <a:stretch>
            <a:fillRect/>
          </a:stretch>
        </p:blipFill>
        <p:spPr bwMode="auto">
          <a:xfrm>
            <a:off x="504968" y="1364776"/>
            <a:ext cx="7997588" cy="5010933"/>
          </a:xfrm>
          <a:prstGeom prst="rect">
            <a:avLst/>
          </a:prstGeom>
          <a:noFill/>
          <a:ln w="9525">
            <a:noFill/>
            <a:miter lim="800000"/>
            <a:headEnd/>
            <a:tailEnd/>
          </a:ln>
        </p:spPr>
      </p:pic>
    </p:spTree>
    <p:extLst>
      <p:ext uri="{BB962C8B-B14F-4D97-AF65-F5344CB8AC3E}">
        <p14:creationId xmlns:p14="http://schemas.microsoft.com/office/powerpoint/2010/main" val="28302905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03786"/>
          </a:xfrm>
        </p:spPr>
        <p:txBody>
          <a:bodyPr>
            <a:normAutofit/>
          </a:bodyPr>
          <a:lstStyle/>
          <a:p>
            <a:pPr algn="ctr"/>
            <a:r>
              <a:rPr lang="en-US" sz="4000" dirty="0" err="1" smtClean="0">
                <a:solidFill>
                  <a:schemeClr val="accent1"/>
                </a:solidFill>
              </a:rPr>
              <a:t>Tikkun</a:t>
            </a:r>
            <a:r>
              <a:rPr lang="en-US" sz="4000" dirty="0" smtClean="0">
                <a:solidFill>
                  <a:schemeClr val="accent1"/>
                </a:solidFill>
              </a:rPr>
              <a:t> Olam</a:t>
            </a:r>
            <a:endParaRPr lang="en-US" sz="4000" dirty="0">
              <a:solidFill>
                <a:schemeClr val="accent1"/>
              </a:solidFill>
            </a:endParaRPr>
          </a:p>
        </p:txBody>
      </p:sp>
      <p:sp>
        <p:nvSpPr>
          <p:cNvPr id="3" name="Content Placeholder 2"/>
          <p:cNvSpPr>
            <a:spLocks noGrp="1"/>
          </p:cNvSpPr>
          <p:nvPr>
            <p:ph idx="1"/>
          </p:nvPr>
        </p:nvSpPr>
        <p:spPr>
          <a:xfrm>
            <a:off x="3725839" y="1600200"/>
            <a:ext cx="4531057" cy="4525963"/>
          </a:xfrm>
        </p:spPr>
        <p:txBody>
          <a:bodyPr>
            <a:normAutofit/>
          </a:bodyPr>
          <a:lstStyle/>
          <a:p>
            <a:r>
              <a:rPr lang="en-US" sz="2400" dirty="0" smtClean="0">
                <a:solidFill>
                  <a:schemeClr val="bg1"/>
                </a:solidFill>
              </a:rPr>
              <a:t>With </a:t>
            </a:r>
            <a:r>
              <a:rPr lang="en-US" sz="2400" dirty="0">
                <a:solidFill>
                  <a:schemeClr val="bg1"/>
                </a:solidFill>
              </a:rPr>
              <a:t>regard to the Jewish value of </a:t>
            </a:r>
            <a:r>
              <a:rPr lang="en-US" sz="2400" dirty="0" err="1">
                <a:solidFill>
                  <a:schemeClr val="bg1"/>
                </a:solidFill>
              </a:rPr>
              <a:t>tikkun</a:t>
            </a:r>
            <a:r>
              <a:rPr lang="en-US" sz="2400" dirty="0">
                <a:solidFill>
                  <a:schemeClr val="bg1"/>
                </a:solidFill>
              </a:rPr>
              <a:t> </a:t>
            </a:r>
            <a:r>
              <a:rPr lang="en-US" sz="2400" dirty="0" err="1">
                <a:solidFill>
                  <a:schemeClr val="bg1"/>
                </a:solidFill>
              </a:rPr>
              <a:t>olam</a:t>
            </a:r>
            <a:r>
              <a:rPr lang="en-US" sz="2400" dirty="0">
                <a:solidFill>
                  <a:schemeClr val="bg1"/>
                </a:solidFill>
              </a:rPr>
              <a:t> (</a:t>
            </a:r>
            <a:r>
              <a:rPr lang="en-US" sz="2400" i="1" dirty="0">
                <a:solidFill>
                  <a:schemeClr val="bg1"/>
                </a:solidFill>
              </a:rPr>
              <a:t>repair of the </a:t>
            </a:r>
            <a:r>
              <a:rPr lang="en-US" sz="2400" i="1" dirty="0" smtClean="0">
                <a:solidFill>
                  <a:schemeClr val="bg1"/>
                </a:solidFill>
              </a:rPr>
              <a:t>world</a:t>
            </a:r>
            <a:r>
              <a:rPr lang="en-US" sz="2400" dirty="0" smtClean="0">
                <a:solidFill>
                  <a:schemeClr val="bg1"/>
                </a:solidFill>
              </a:rPr>
              <a:t>) and </a:t>
            </a:r>
            <a:r>
              <a:rPr lang="en-US" sz="2400" dirty="0">
                <a:solidFill>
                  <a:schemeClr val="bg1"/>
                </a:solidFill>
              </a:rPr>
              <a:t>without providing specifics, we see a consistent and very significant increase in orientation across age groups towards this practice</a:t>
            </a:r>
            <a:r>
              <a:rPr lang="en-US" sz="2400" dirty="0" smtClean="0">
                <a:solidFill>
                  <a:schemeClr val="bg1"/>
                </a:solidFill>
              </a:rPr>
              <a:t>. The increase here was the most notable among all the values examined.</a:t>
            </a:r>
            <a:endParaRPr lang="en-US" sz="2400" dirty="0">
              <a:solidFill>
                <a:schemeClr val="bg1"/>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736677"/>
            <a:ext cx="2596587" cy="258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2749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
            </a:r>
            <a:br>
              <a:rPr lang="en-US" sz="2000" dirty="0" smtClean="0"/>
            </a:br>
            <a:r>
              <a:rPr lang="en-US" dirty="0"/>
              <a:t/>
            </a:r>
            <a:br>
              <a:rPr lang="en-US" dirty="0"/>
            </a:br>
            <a:endParaRPr lang="en-US" dirty="0"/>
          </a:p>
        </p:txBody>
      </p:sp>
      <p:pic>
        <p:nvPicPr>
          <p:cNvPr id="6" name="Content Placeholder 5" descr="C:\Users\Andrew Barron\Desktop\finalsurveyresults\JB_Survey_slides\Slide34.PNG"/>
          <p:cNvPicPr>
            <a:picLocks noGrp="1"/>
          </p:cNvPicPr>
          <p:nvPr>
            <p:ph idx="1"/>
          </p:nvPr>
        </p:nvPicPr>
        <p:blipFill>
          <a:blip r:embed="rId2" cstate="print"/>
          <a:stretch>
            <a:fillRect/>
          </a:stretch>
        </p:blipFill>
        <p:spPr bwMode="auto">
          <a:xfrm>
            <a:off x="571498" y="1224507"/>
            <a:ext cx="8009465" cy="5054782"/>
          </a:xfrm>
          <a:prstGeom prst="rect">
            <a:avLst/>
          </a:prstGeom>
          <a:noFill/>
          <a:ln w="9525">
            <a:noFill/>
            <a:miter lim="800000"/>
            <a:headEnd/>
            <a:tailEnd/>
          </a:ln>
        </p:spPr>
      </p:pic>
      <p:sp>
        <p:nvSpPr>
          <p:cNvPr id="3" name="Rectangle 2"/>
          <p:cNvSpPr/>
          <p:nvPr/>
        </p:nvSpPr>
        <p:spPr>
          <a:xfrm>
            <a:off x="1142998" y="205612"/>
            <a:ext cx="6866467" cy="707886"/>
          </a:xfrm>
          <a:prstGeom prst="rect">
            <a:avLst/>
          </a:prstGeom>
        </p:spPr>
        <p:txBody>
          <a:bodyPr wrap="square">
            <a:spAutoFit/>
          </a:bodyPr>
          <a:lstStyle/>
          <a:p>
            <a:pPr algn="ctr"/>
            <a:r>
              <a:rPr lang="en-US" sz="4000" dirty="0" err="1">
                <a:solidFill>
                  <a:schemeClr val="accent1"/>
                </a:solidFill>
                <a:latin typeface="Seravek ExtraLight"/>
              </a:rPr>
              <a:t>Tikkun</a:t>
            </a:r>
            <a:r>
              <a:rPr lang="en-US" sz="4000" dirty="0">
                <a:solidFill>
                  <a:schemeClr val="accent1"/>
                </a:solidFill>
                <a:latin typeface="Seravek ExtraLight"/>
              </a:rPr>
              <a:t> Olam</a:t>
            </a:r>
          </a:p>
        </p:txBody>
      </p:sp>
    </p:spTree>
    <p:extLst>
      <p:ext uri="{BB962C8B-B14F-4D97-AF65-F5344CB8AC3E}">
        <p14:creationId xmlns:p14="http://schemas.microsoft.com/office/powerpoint/2010/main" val="552373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5"/>
            <a:ext cx="8229600" cy="873458"/>
          </a:xfrm>
        </p:spPr>
        <p:txBody>
          <a:bodyPr>
            <a:normAutofit/>
          </a:bodyPr>
          <a:lstStyle/>
          <a:p>
            <a:pPr algn="ctr"/>
            <a:r>
              <a:rPr lang="en-US" sz="4000" dirty="0" smtClean="0">
                <a:solidFill>
                  <a:schemeClr val="accent1"/>
                </a:solidFill>
              </a:rPr>
              <a:t>Going to Israel</a:t>
            </a:r>
            <a:endParaRPr lang="en-US" sz="4000" dirty="0">
              <a:solidFill>
                <a:schemeClr val="accent1"/>
              </a:solidFill>
            </a:endParaRPr>
          </a:p>
        </p:txBody>
      </p:sp>
      <p:pic>
        <p:nvPicPr>
          <p:cNvPr id="6" name="Content Placeholder 5" descr="C:\Users\Andrew Barron\Desktop\finalsurveyresults\JB_Survey_slides\Slide37.PNG"/>
          <p:cNvPicPr>
            <a:picLocks noGrp="1"/>
          </p:cNvPicPr>
          <p:nvPr>
            <p:ph idx="1"/>
          </p:nvPr>
        </p:nvPicPr>
        <p:blipFill>
          <a:blip r:embed="rId2" cstate="print"/>
          <a:stretch>
            <a:fillRect/>
          </a:stretch>
        </p:blipFill>
        <p:spPr bwMode="auto">
          <a:xfrm>
            <a:off x="627798" y="1378423"/>
            <a:ext cx="7936358" cy="5054852"/>
          </a:xfrm>
          <a:prstGeom prst="rect">
            <a:avLst/>
          </a:prstGeom>
          <a:noFill/>
          <a:ln w="9525">
            <a:noFill/>
            <a:miter lim="800000"/>
            <a:headEnd/>
            <a:tailEnd/>
          </a:ln>
        </p:spPr>
      </p:pic>
    </p:spTree>
    <p:extLst>
      <p:ext uri="{BB962C8B-B14F-4D97-AF65-F5344CB8AC3E}">
        <p14:creationId xmlns:p14="http://schemas.microsoft.com/office/powerpoint/2010/main" val="1906540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696" y="259307"/>
            <a:ext cx="7301552" cy="909640"/>
          </a:xfrm>
        </p:spPr>
        <p:txBody>
          <a:bodyPr>
            <a:noAutofit/>
          </a:bodyPr>
          <a:lstStyle/>
          <a:p>
            <a:pPr algn="ctr"/>
            <a:r>
              <a:rPr lang="en-US" sz="4000" dirty="0" smtClean="0">
                <a:solidFill>
                  <a:schemeClr val="accent1"/>
                </a:solidFill>
              </a:rPr>
              <a:t>Most Influential Book or Author</a:t>
            </a:r>
            <a:endParaRPr lang="en-US" sz="4000" dirty="0">
              <a:solidFill>
                <a:schemeClr val="accent1"/>
              </a:solidFill>
            </a:endParaRPr>
          </a:p>
        </p:txBody>
      </p:sp>
      <p:pic>
        <p:nvPicPr>
          <p:cNvPr id="8" name="Content Placeholder 7" descr="C:\Users\Andrew Barron\Desktop\finalsurveyresults\JB_Survey_slides\Slide23.PNG"/>
          <p:cNvPicPr>
            <a:picLocks noGrp="1"/>
          </p:cNvPicPr>
          <p:nvPr>
            <p:ph idx="1"/>
          </p:nvPr>
        </p:nvPicPr>
        <p:blipFill>
          <a:blip r:embed="rId2" cstate="print"/>
          <a:stretch>
            <a:fillRect/>
          </a:stretch>
        </p:blipFill>
        <p:spPr bwMode="auto">
          <a:xfrm>
            <a:off x="518616" y="1168946"/>
            <a:ext cx="8188656" cy="5380566"/>
          </a:xfrm>
          <a:prstGeom prst="rect">
            <a:avLst/>
          </a:prstGeom>
          <a:noFill/>
          <a:ln w="9525">
            <a:noFill/>
            <a:miter lim="800000"/>
            <a:headEnd/>
            <a:tailEnd/>
          </a:ln>
        </p:spPr>
      </p:pic>
    </p:spTree>
    <p:extLst>
      <p:ext uri="{BB962C8B-B14F-4D97-AF65-F5344CB8AC3E}">
        <p14:creationId xmlns:p14="http://schemas.microsoft.com/office/powerpoint/2010/main" val="3141234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03200"/>
            <a:ext cx="8229600" cy="1175224"/>
          </a:xfrm>
        </p:spPr>
        <p:txBody>
          <a:bodyPr>
            <a:normAutofit/>
          </a:bodyPr>
          <a:lstStyle/>
          <a:p>
            <a:pPr algn="ctr"/>
            <a:r>
              <a:rPr lang="en-US" sz="4000" dirty="0" smtClean="0">
                <a:solidFill>
                  <a:schemeClr val="accent1"/>
                </a:solidFill>
              </a:rPr>
              <a:t>Nomenclature</a:t>
            </a:r>
            <a:endParaRPr lang="en-US" sz="4000" dirty="0">
              <a:solidFill>
                <a:schemeClr val="accent1"/>
              </a:solidFill>
            </a:endParaRPr>
          </a:p>
        </p:txBody>
      </p:sp>
      <p:sp>
        <p:nvSpPr>
          <p:cNvPr id="6" name="Content Placeholder 5"/>
          <p:cNvSpPr>
            <a:spLocks noGrp="1"/>
          </p:cNvSpPr>
          <p:nvPr>
            <p:ph idx="1"/>
          </p:nvPr>
        </p:nvSpPr>
        <p:spPr>
          <a:xfrm>
            <a:off x="4667534" y="1587438"/>
            <a:ext cx="3807726" cy="4595343"/>
          </a:xfrm>
        </p:spPr>
        <p:txBody>
          <a:bodyPr>
            <a:normAutofit fontScale="92500"/>
          </a:bodyPr>
          <a:lstStyle/>
          <a:p>
            <a:r>
              <a:rPr lang="en-US" sz="2800" dirty="0" smtClean="0">
                <a:solidFill>
                  <a:schemeClr val="bg1"/>
                </a:solidFill>
              </a:rPr>
              <a:t>There </a:t>
            </a:r>
            <a:r>
              <a:rPr lang="en-US" sz="2800" dirty="0">
                <a:solidFill>
                  <a:schemeClr val="bg1"/>
                </a:solidFill>
              </a:rPr>
              <a:t>has been some significant trending in the last three decades away from Jewish believers self-identifying as “Hebrew Christians” in favor of identification as “Jewish believers” or “Messianic Jews.” </a:t>
            </a:r>
            <a:endParaRPr lang="en-US" sz="2800" dirty="0" smtClean="0">
              <a:solidFill>
                <a:schemeClr val="bg1"/>
              </a:solidFill>
            </a:endParaRPr>
          </a:p>
        </p:txBody>
      </p:sp>
      <p:pic>
        <p:nvPicPr>
          <p:cNvPr id="3" name="Picture 2" descr="Jews for jesus 08.landscape - Version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514" y="1764858"/>
            <a:ext cx="3658020" cy="2595355"/>
          </a:xfrm>
          <a:prstGeom prst="rect">
            <a:avLst/>
          </a:prstGeom>
        </p:spPr>
      </p:pic>
    </p:spTree>
    <p:extLst>
      <p:ext uri="{BB962C8B-B14F-4D97-AF65-F5344CB8AC3E}">
        <p14:creationId xmlns:p14="http://schemas.microsoft.com/office/powerpoint/2010/main" val="3985668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59306"/>
            <a:ext cx="8229600" cy="1112293"/>
          </a:xfrm>
        </p:spPr>
        <p:txBody>
          <a:bodyPr>
            <a:normAutofit/>
          </a:bodyPr>
          <a:lstStyle/>
          <a:p>
            <a:r>
              <a:rPr lang="en-US" sz="4000" dirty="0" smtClean="0">
                <a:solidFill>
                  <a:schemeClr val="accent1"/>
                </a:solidFill>
              </a:rPr>
              <a:t>Nomenclature (Cont’d) </a:t>
            </a:r>
            <a:endParaRPr lang="en-US" sz="4000" dirty="0">
              <a:solidFill>
                <a:schemeClr val="accent1"/>
              </a:solidFill>
            </a:endParaRPr>
          </a:p>
        </p:txBody>
      </p:sp>
      <p:sp>
        <p:nvSpPr>
          <p:cNvPr id="6" name="Content Placeholder 5"/>
          <p:cNvSpPr>
            <a:spLocks noGrp="1"/>
          </p:cNvSpPr>
          <p:nvPr>
            <p:ph idx="1"/>
          </p:nvPr>
        </p:nvSpPr>
        <p:spPr>
          <a:xfrm>
            <a:off x="955343" y="1371600"/>
            <a:ext cx="7260609" cy="5084136"/>
          </a:xfrm>
        </p:spPr>
        <p:txBody>
          <a:bodyPr>
            <a:normAutofit/>
          </a:bodyPr>
          <a:lstStyle/>
          <a:p>
            <a:r>
              <a:rPr lang="en-US" sz="2800" dirty="0" smtClean="0">
                <a:solidFill>
                  <a:schemeClr val="bg1"/>
                </a:solidFill>
              </a:rPr>
              <a:t>The </a:t>
            </a:r>
            <a:r>
              <a:rPr lang="en-US" sz="2800" dirty="0">
                <a:solidFill>
                  <a:schemeClr val="bg1"/>
                </a:solidFill>
              </a:rPr>
              <a:t>sharpest decline since 1983 was in the use of “Hebrew Christian,” followed by a smaller decline in the self-identification of “Jewish Christian.” Interestingly, 28% are happy to identify simply as “Christian.” (Respondents could pick multiple labels.)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8173" y="4871359"/>
            <a:ext cx="4916277" cy="946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32984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88" y="409434"/>
            <a:ext cx="8229600" cy="1064524"/>
          </a:xfrm>
        </p:spPr>
        <p:txBody>
          <a:bodyPr anchor="b">
            <a:noAutofit/>
          </a:bodyPr>
          <a:lstStyle/>
          <a:p>
            <a:r>
              <a:rPr lang="en-US" sz="4000" dirty="0" smtClean="0">
                <a:solidFill>
                  <a:schemeClr val="accent1"/>
                </a:solidFill>
              </a:rPr>
              <a:t>Nomenclature: </a:t>
            </a:r>
            <a:br>
              <a:rPr lang="en-US" sz="4000" dirty="0" smtClean="0">
                <a:solidFill>
                  <a:schemeClr val="accent1"/>
                </a:solidFill>
              </a:rPr>
            </a:br>
            <a:r>
              <a:rPr lang="en-US" sz="3600" dirty="0" smtClean="0">
                <a:solidFill>
                  <a:schemeClr val="accent1">
                    <a:lumMod val="20000"/>
                    <a:lumOff val="80000"/>
                  </a:schemeClr>
                </a:solidFill>
              </a:rPr>
              <a:t>Comparing 1983 to 2013</a:t>
            </a:r>
          </a:p>
        </p:txBody>
      </p:sp>
      <p:graphicFrame>
        <p:nvGraphicFramePr>
          <p:cNvPr id="10" name="Chart 9"/>
          <p:cNvGraphicFramePr/>
          <p:nvPr>
            <p:extLst>
              <p:ext uri="{D42A27DB-BD31-4B8C-83A1-F6EECF244321}">
                <p14:modId xmlns:p14="http://schemas.microsoft.com/office/powerpoint/2010/main" val="1549793792"/>
              </p:ext>
            </p:extLst>
          </p:nvPr>
        </p:nvGraphicFramePr>
        <p:xfrm>
          <a:off x="299288" y="2113077"/>
          <a:ext cx="8605121" cy="3901850"/>
        </p:xfrm>
        <a:graphic>
          <a:graphicData uri="http://schemas.openxmlformats.org/drawingml/2006/chart">
            <c:chart xmlns:c="http://schemas.openxmlformats.org/drawingml/2006/chart" xmlns:r="http://schemas.openxmlformats.org/officeDocument/2006/relationships" r:id="rId3"/>
          </a:graphicData>
        </a:graphic>
      </p:graphicFrame>
      <p:sp>
        <p:nvSpPr>
          <p:cNvPr id="14" name="Up Arrow 13"/>
          <p:cNvSpPr/>
          <p:nvPr/>
        </p:nvSpPr>
        <p:spPr>
          <a:xfrm rot="10800000" flipH="1" flipV="1">
            <a:off x="3045511" y="3123825"/>
            <a:ext cx="448315" cy="609600"/>
          </a:xfrm>
          <a:prstGeom prst="upArrow">
            <a:avLst/>
          </a:prstGeom>
          <a:gradFill flip="none" rotWithShape="1">
            <a:gsLst>
              <a:gs pos="0">
                <a:srgbClr val="FFFFFF">
                  <a:shade val="30000"/>
                  <a:satMod val="115000"/>
                  <a:alpha val="16000"/>
                </a:srgbClr>
              </a:gs>
              <a:gs pos="50000">
                <a:srgbClr val="FFFFFF">
                  <a:shade val="67500"/>
                  <a:satMod val="115000"/>
                </a:srgbClr>
              </a:gs>
              <a:gs pos="100000">
                <a:srgbClr val="FF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ravek ExtraLight"/>
            </a:endParaRPr>
          </a:p>
        </p:txBody>
      </p:sp>
      <p:sp>
        <p:nvSpPr>
          <p:cNvPr id="15" name="Up Arrow 14"/>
          <p:cNvSpPr/>
          <p:nvPr/>
        </p:nvSpPr>
        <p:spPr>
          <a:xfrm rot="10800000" flipH="1" flipV="1">
            <a:off x="1353664" y="3306335"/>
            <a:ext cx="420543" cy="542341"/>
          </a:xfrm>
          <a:prstGeom prst="upArrow">
            <a:avLst/>
          </a:prstGeom>
          <a:gradFill flip="none" rotWithShape="1">
            <a:gsLst>
              <a:gs pos="0">
                <a:srgbClr val="FFFFFF">
                  <a:shade val="30000"/>
                  <a:satMod val="115000"/>
                  <a:alpha val="16000"/>
                </a:srgbClr>
              </a:gs>
              <a:gs pos="50000">
                <a:srgbClr val="FFFFFF">
                  <a:shade val="67500"/>
                  <a:satMod val="115000"/>
                </a:srgbClr>
              </a:gs>
              <a:gs pos="100000">
                <a:srgbClr val="FF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ravek ExtraLight"/>
            </a:endParaRPr>
          </a:p>
        </p:txBody>
      </p:sp>
      <p:sp>
        <p:nvSpPr>
          <p:cNvPr id="9" name="Up Arrow 8"/>
          <p:cNvSpPr/>
          <p:nvPr/>
        </p:nvSpPr>
        <p:spPr>
          <a:xfrm rot="10800000" flipH="1">
            <a:off x="8034852" y="4374872"/>
            <a:ext cx="399464" cy="603532"/>
          </a:xfrm>
          <a:prstGeom prst="upArrow">
            <a:avLst/>
          </a:prstGeom>
          <a:gradFill flip="none" rotWithShape="1">
            <a:gsLst>
              <a:gs pos="0">
                <a:srgbClr val="FFFFFF">
                  <a:shade val="30000"/>
                  <a:satMod val="115000"/>
                  <a:alpha val="16000"/>
                </a:srgbClr>
              </a:gs>
              <a:gs pos="50000">
                <a:srgbClr val="FFFFFF">
                  <a:shade val="67500"/>
                  <a:satMod val="115000"/>
                </a:srgbClr>
              </a:gs>
              <a:gs pos="100000">
                <a:srgbClr val="FF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ravek ExtraLight"/>
            </a:endParaRPr>
          </a:p>
        </p:txBody>
      </p:sp>
      <p:sp>
        <p:nvSpPr>
          <p:cNvPr id="11" name="Up Arrow 10"/>
          <p:cNvSpPr/>
          <p:nvPr/>
        </p:nvSpPr>
        <p:spPr>
          <a:xfrm rot="10800000" flipH="1">
            <a:off x="4741939" y="4368801"/>
            <a:ext cx="416914" cy="609601"/>
          </a:xfrm>
          <a:prstGeom prst="upArrow">
            <a:avLst/>
          </a:prstGeom>
          <a:gradFill flip="none" rotWithShape="1">
            <a:gsLst>
              <a:gs pos="0">
                <a:srgbClr val="FFFFFF">
                  <a:shade val="30000"/>
                  <a:satMod val="115000"/>
                  <a:alpha val="16000"/>
                </a:srgbClr>
              </a:gs>
              <a:gs pos="50000">
                <a:srgbClr val="FFFFFF">
                  <a:shade val="67500"/>
                  <a:satMod val="115000"/>
                </a:srgbClr>
              </a:gs>
              <a:gs pos="100000">
                <a:srgbClr val="FF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ravek ExtraLight"/>
            </a:endParaRPr>
          </a:p>
        </p:txBody>
      </p:sp>
      <p:sp>
        <p:nvSpPr>
          <p:cNvPr id="12" name="Up Arrow 11"/>
          <p:cNvSpPr/>
          <p:nvPr/>
        </p:nvSpPr>
        <p:spPr>
          <a:xfrm rot="10800000" flipH="1">
            <a:off x="6286115" y="3759202"/>
            <a:ext cx="548640" cy="609600"/>
          </a:xfrm>
          <a:prstGeom prst="upArrow">
            <a:avLst/>
          </a:prstGeom>
          <a:gradFill flip="none" rotWithShape="1">
            <a:gsLst>
              <a:gs pos="0">
                <a:srgbClr val="FFFFFF">
                  <a:shade val="30000"/>
                  <a:satMod val="115000"/>
                  <a:alpha val="16000"/>
                </a:srgbClr>
              </a:gs>
              <a:gs pos="50000">
                <a:srgbClr val="FFFFFF">
                  <a:shade val="67500"/>
                  <a:satMod val="115000"/>
                </a:srgbClr>
              </a:gs>
              <a:gs pos="100000">
                <a:srgbClr val="FF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ravek ExtraLight"/>
            </a:endParaRPr>
          </a:p>
        </p:txBody>
      </p:sp>
    </p:spTree>
    <p:extLst>
      <p:ext uri="{BB962C8B-B14F-4D97-AF65-F5344CB8AC3E}">
        <p14:creationId xmlns:p14="http://schemas.microsoft.com/office/powerpoint/2010/main" val="5364358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P spid="14" grpId="0" animBg="1"/>
      <p:bldP spid="15" grpId="0" animBg="1"/>
      <p:bldP spid="9"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2954"/>
            <a:ext cx="8458200" cy="1143673"/>
          </a:xfrm>
        </p:spPr>
        <p:txBody>
          <a:bodyPr anchor="ctr">
            <a:normAutofit/>
          </a:bodyPr>
          <a:lstStyle/>
          <a:p>
            <a:r>
              <a:rPr lang="en-US" sz="4000" dirty="0" smtClean="0">
                <a:solidFill>
                  <a:schemeClr val="accent1"/>
                </a:solidFill>
              </a:rPr>
              <a:t>First Heard the Gospel (2013)</a:t>
            </a:r>
            <a:endParaRPr lang="en-US" sz="4000" dirty="0">
              <a:solidFill>
                <a:schemeClr val="accent1"/>
              </a:solidFill>
            </a:endParaRPr>
          </a:p>
        </p:txBody>
      </p:sp>
      <p:graphicFrame>
        <p:nvGraphicFramePr>
          <p:cNvPr id="10" name="Chart 9"/>
          <p:cNvGraphicFramePr/>
          <p:nvPr>
            <p:extLst>
              <p:ext uri="{D42A27DB-BD31-4B8C-83A1-F6EECF244321}">
                <p14:modId xmlns:p14="http://schemas.microsoft.com/office/powerpoint/2010/main" val="1886003457"/>
              </p:ext>
            </p:extLst>
          </p:nvPr>
        </p:nvGraphicFramePr>
        <p:xfrm>
          <a:off x="-309345" y="1416627"/>
          <a:ext cx="9882765" cy="52582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18616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762"/>
            <a:ext cx="8229600" cy="884238"/>
          </a:xfrm>
        </p:spPr>
        <p:txBody>
          <a:bodyPr anchor="b">
            <a:normAutofit/>
          </a:bodyPr>
          <a:lstStyle/>
          <a:p>
            <a:r>
              <a:rPr lang="en-US" sz="4000" dirty="0" smtClean="0">
                <a:solidFill>
                  <a:schemeClr val="bg1"/>
                </a:solidFill>
              </a:rPr>
              <a:t>Age Range</a:t>
            </a:r>
            <a:endParaRPr lang="en-US" sz="4000" dirty="0">
              <a:solidFill>
                <a:schemeClr val="bg1"/>
              </a:solidFill>
            </a:endParaRPr>
          </a:p>
        </p:txBody>
      </p:sp>
      <p:graphicFrame>
        <p:nvGraphicFramePr>
          <p:cNvPr id="5" name="Chart 4"/>
          <p:cNvGraphicFramePr/>
          <p:nvPr>
            <p:extLst>
              <p:ext uri="{D42A27DB-BD31-4B8C-83A1-F6EECF244321}">
                <p14:modId xmlns:p14="http://schemas.microsoft.com/office/powerpoint/2010/main" val="3950404021"/>
              </p:ext>
            </p:extLst>
          </p:nvPr>
        </p:nvGraphicFramePr>
        <p:xfrm>
          <a:off x="457200" y="1596787"/>
          <a:ext cx="8229600" cy="46811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28215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274638"/>
            <a:ext cx="8601501" cy="1143000"/>
          </a:xfrm>
        </p:spPr>
        <p:txBody>
          <a:bodyPr>
            <a:noAutofit/>
          </a:bodyPr>
          <a:lstStyle/>
          <a:p>
            <a:r>
              <a:rPr lang="en-US" sz="4000" dirty="0" smtClean="0">
                <a:solidFill>
                  <a:schemeClr val="accent1"/>
                </a:solidFill>
              </a:rPr>
              <a:t>Initial Attraction to The Gospel (1983)</a:t>
            </a:r>
          </a:p>
        </p:txBody>
      </p:sp>
      <p:graphicFrame>
        <p:nvGraphicFramePr>
          <p:cNvPr id="6" name="Chart 5"/>
          <p:cNvGraphicFramePr/>
          <p:nvPr>
            <p:extLst>
              <p:ext uri="{D42A27DB-BD31-4B8C-83A1-F6EECF244321}">
                <p14:modId xmlns:p14="http://schemas.microsoft.com/office/powerpoint/2010/main" val="296389213"/>
              </p:ext>
            </p:extLst>
          </p:nvPr>
        </p:nvGraphicFramePr>
        <p:xfrm>
          <a:off x="0" y="1540468"/>
          <a:ext cx="9687389" cy="48271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47356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6602"/>
            <a:ext cx="9144000" cy="1091821"/>
          </a:xfrm>
        </p:spPr>
        <p:txBody>
          <a:bodyPr>
            <a:normAutofit/>
          </a:bodyPr>
          <a:lstStyle/>
          <a:p>
            <a:pPr algn="ctr"/>
            <a:r>
              <a:rPr lang="en-US" sz="4000" dirty="0" smtClean="0">
                <a:solidFill>
                  <a:schemeClr val="accent1"/>
                </a:solidFill>
              </a:rPr>
              <a:t>Fellowship</a:t>
            </a:r>
            <a:endParaRPr lang="en-US" sz="4000" dirty="0">
              <a:solidFill>
                <a:schemeClr val="accent1"/>
              </a:solidFill>
            </a:endParaRPr>
          </a:p>
        </p:txBody>
      </p:sp>
      <p:sp>
        <p:nvSpPr>
          <p:cNvPr id="3" name="Content Placeholder 2"/>
          <p:cNvSpPr>
            <a:spLocks noGrp="1"/>
          </p:cNvSpPr>
          <p:nvPr>
            <p:ph idx="1"/>
          </p:nvPr>
        </p:nvSpPr>
        <p:spPr>
          <a:xfrm>
            <a:off x="1037229" y="1595452"/>
            <a:ext cx="7233314" cy="4378311"/>
          </a:xfrm>
        </p:spPr>
        <p:txBody>
          <a:bodyPr>
            <a:normAutofit/>
          </a:bodyPr>
          <a:lstStyle/>
          <a:p>
            <a:r>
              <a:rPr lang="en-US" sz="2800" dirty="0" smtClean="0">
                <a:solidFill>
                  <a:schemeClr val="bg1"/>
                </a:solidFill>
              </a:rPr>
              <a:t>The </a:t>
            </a:r>
            <a:r>
              <a:rPr lang="en-US" sz="2800" dirty="0">
                <a:solidFill>
                  <a:schemeClr val="bg1"/>
                </a:solidFill>
              </a:rPr>
              <a:t>significantly largest number attend </a:t>
            </a:r>
            <a:r>
              <a:rPr lang="en-US" sz="2800" dirty="0" smtClean="0">
                <a:solidFill>
                  <a:schemeClr val="bg1"/>
                </a:solidFill>
              </a:rPr>
              <a:t>a “community” church – our name for non-denominational or loosely organized denominational movements.</a:t>
            </a:r>
          </a:p>
          <a:p>
            <a:endParaRPr lang="en-US" sz="2800" dirty="0" smtClean="0">
              <a:solidFill>
                <a:schemeClr val="bg1"/>
              </a:solidFill>
            </a:endParaRPr>
          </a:p>
          <a:p>
            <a:endParaRPr lang="en-US" sz="2800" dirty="0">
              <a:solidFill>
                <a:schemeClr val="bg1"/>
              </a:solidFill>
            </a:endParaRPr>
          </a:p>
        </p:txBody>
      </p:sp>
      <p:sp>
        <p:nvSpPr>
          <p:cNvPr id="4" name="Freeform 3"/>
          <p:cNvSpPr/>
          <p:nvPr/>
        </p:nvSpPr>
        <p:spPr>
          <a:xfrm rot="20322296">
            <a:off x="3231710" y="4400321"/>
            <a:ext cx="5722566" cy="1319185"/>
          </a:xfrm>
          <a:custGeom>
            <a:avLst/>
            <a:gdLst>
              <a:gd name="connsiteX0" fmla="*/ 0 w 5193744"/>
              <a:gd name="connsiteY0" fmla="*/ 425236 h 1295189"/>
              <a:gd name="connsiteX1" fmla="*/ 1432757 w 5193744"/>
              <a:gd name="connsiteY1" fmla="*/ 1288082 h 1295189"/>
              <a:gd name="connsiteX2" fmla="*/ 2605013 w 5193744"/>
              <a:gd name="connsiteY2" fmla="*/ 1953 h 1295189"/>
              <a:gd name="connsiteX3" fmla="*/ 4200583 w 5193744"/>
              <a:gd name="connsiteY3" fmla="*/ 995040 h 1295189"/>
              <a:gd name="connsiteX4" fmla="*/ 5193744 w 5193744"/>
              <a:gd name="connsiteY4" fmla="*/ 962480 h 1295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3744" h="1295189">
                <a:moveTo>
                  <a:pt x="0" y="425236"/>
                </a:moveTo>
                <a:cubicBezTo>
                  <a:pt x="499294" y="891932"/>
                  <a:pt x="998588" y="1358629"/>
                  <a:pt x="1432757" y="1288082"/>
                </a:cubicBezTo>
                <a:cubicBezTo>
                  <a:pt x="1866926" y="1217535"/>
                  <a:pt x="2143709" y="50793"/>
                  <a:pt x="2605013" y="1953"/>
                </a:cubicBezTo>
                <a:cubicBezTo>
                  <a:pt x="3066317" y="-46887"/>
                  <a:pt x="3769128" y="834952"/>
                  <a:pt x="4200583" y="995040"/>
                </a:cubicBezTo>
                <a:cubicBezTo>
                  <a:pt x="4632038" y="1155128"/>
                  <a:pt x="5193744" y="962480"/>
                  <a:pt x="5193744" y="962480"/>
                </a:cubicBezTo>
              </a:path>
            </a:pathLst>
          </a:custGeom>
          <a:solidFill>
            <a:srgbClr val="800000"/>
          </a:solidFill>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202509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171"/>
            <a:ext cx="9144000" cy="1143000"/>
          </a:xfrm>
        </p:spPr>
        <p:txBody>
          <a:bodyPr>
            <a:normAutofit/>
          </a:bodyPr>
          <a:lstStyle/>
          <a:p>
            <a:pPr algn="ctr"/>
            <a:r>
              <a:rPr lang="en-US" sz="4000" dirty="0" smtClean="0">
                <a:solidFill>
                  <a:schemeClr val="accent1"/>
                </a:solidFill>
              </a:rPr>
              <a:t>Fellowship</a:t>
            </a:r>
            <a:endParaRPr lang="en-US" sz="4000" dirty="0">
              <a:solidFill>
                <a:schemeClr val="accent1"/>
              </a:solidFill>
            </a:endParaRPr>
          </a:p>
        </p:txBody>
      </p:sp>
      <p:sp>
        <p:nvSpPr>
          <p:cNvPr id="3" name="Content Placeholder 2"/>
          <p:cNvSpPr>
            <a:spLocks noGrp="1"/>
          </p:cNvSpPr>
          <p:nvPr>
            <p:ph idx="1"/>
          </p:nvPr>
        </p:nvSpPr>
        <p:spPr>
          <a:xfrm>
            <a:off x="914399" y="1610436"/>
            <a:ext cx="7342497" cy="4245408"/>
          </a:xfrm>
        </p:spPr>
        <p:txBody>
          <a:bodyPr>
            <a:normAutofit/>
          </a:bodyPr>
          <a:lstStyle/>
          <a:p>
            <a:r>
              <a:rPr lang="en-US" sz="2800" dirty="0" smtClean="0">
                <a:solidFill>
                  <a:schemeClr val="bg1"/>
                </a:solidFill>
              </a:rPr>
              <a:t>More attend </a:t>
            </a:r>
            <a:r>
              <a:rPr lang="en-US" sz="2800" dirty="0">
                <a:solidFill>
                  <a:schemeClr val="bg1"/>
                </a:solidFill>
              </a:rPr>
              <a:t>a messianic congregation than </a:t>
            </a:r>
            <a:r>
              <a:rPr lang="en-US" sz="2800" dirty="0" smtClean="0">
                <a:solidFill>
                  <a:schemeClr val="bg1"/>
                </a:solidFill>
              </a:rPr>
              <a:t>traditional (Roman </a:t>
            </a:r>
            <a:r>
              <a:rPr lang="en-US" sz="2800" dirty="0">
                <a:solidFill>
                  <a:schemeClr val="bg1"/>
                </a:solidFill>
              </a:rPr>
              <a:t>Catholic, Episcopal, Methodist, Lutheran, Presbyterian), </a:t>
            </a:r>
            <a:r>
              <a:rPr lang="en-US" sz="2800" dirty="0" smtClean="0">
                <a:solidFill>
                  <a:schemeClr val="bg1"/>
                </a:solidFill>
              </a:rPr>
              <a:t>Baptist, </a:t>
            </a:r>
            <a:r>
              <a:rPr lang="en-US" sz="2800" dirty="0">
                <a:solidFill>
                  <a:schemeClr val="bg1"/>
                </a:solidFill>
              </a:rPr>
              <a:t>or </a:t>
            </a:r>
            <a:r>
              <a:rPr lang="en-US" sz="2800" dirty="0" smtClean="0">
                <a:solidFill>
                  <a:schemeClr val="bg1"/>
                </a:solidFill>
              </a:rPr>
              <a:t>Charismatic congregations</a:t>
            </a:r>
            <a:r>
              <a:rPr lang="en-US" sz="2800" dirty="0">
                <a:solidFill>
                  <a:schemeClr val="bg1"/>
                </a:solidFill>
              </a:rPr>
              <a:t>. </a:t>
            </a:r>
            <a:endParaRPr lang="en-US" sz="2800" dirty="0" smtClean="0">
              <a:solidFill>
                <a:schemeClr val="bg1"/>
              </a:solidFill>
            </a:endParaRPr>
          </a:p>
          <a:p>
            <a:endParaRPr lang="en-US" sz="2800" dirty="0">
              <a:solidFill>
                <a:schemeClr val="bg1"/>
              </a:solidFill>
            </a:endParaRPr>
          </a:p>
          <a:p>
            <a:r>
              <a:rPr lang="en-US" sz="2800" dirty="0">
                <a:solidFill>
                  <a:schemeClr val="bg1"/>
                </a:solidFill>
              </a:rPr>
              <a:t>Five percent indicated attendance at both a Messianic congregation and a Christian </a:t>
            </a:r>
            <a:r>
              <a:rPr lang="en-US" sz="2800" dirty="0" smtClean="0">
                <a:solidFill>
                  <a:schemeClr val="bg1"/>
                </a:solidFill>
              </a:rPr>
              <a:t>church.</a:t>
            </a:r>
            <a:endParaRPr lang="en-US" sz="2800" dirty="0">
              <a:solidFill>
                <a:schemeClr val="bg1"/>
              </a:solidFill>
            </a:endParaRPr>
          </a:p>
          <a:p>
            <a:endParaRPr lang="en-US" sz="2800" dirty="0" smtClean="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24510375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307"/>
            <a:ext cx="8229600" cy="1039798"/>
          </a:xfrm>
        </p:spPr>
        <p:txBody>
          <a:bodyPr>
            <a:normAutofit/>
          </a:bodyPr>
          <a:lstStyle/>
          <a:p>
            <a:r>
              <a:rPr lang="en-US" sz="4000" dirty="0" smtClean="0">
                <a:solidFill>
                  <a:schemeClr val="accent1"/>
                </a:solidFill>
              </a:rPr>
              <a:t>Fellowship (Cont’d)</a:t>
            </a:r>
            <a:endParaRPr lang="en-US" sz="4000" dirty="0">
              <a:solidFill>
                <a:schemeClr val="accent1"/>
              </a:solidFill>
            </a:endParaRPr>
          </a:p>
        </p:txBody>
      </p:sp>
      <p:sp>
        <p:nvSpPr>
          <p:cNvPr id="3" name="Content Placeholder 2"/>
          <p:cNvSpPr>
            <a:spLocks noGrp="1"/>
          </p:cNvSpPr>
          <p:nvPr>
            <p:ph idx="1"/>
          </p:nvPr>
        </p:nvSpPr>
        <p:spPr>
          <a:xfrm>
            <a:off x="941697" y="1600200"/>
            <a:ext cx="6946710" cy="4525963"/>
          </a:xfrm>
        </p:spPr>
        <p:txBody>
          <a:bodyPr>
            <a:normAutofit/>
          </a:bodyPr>
          <a:lstStyle/>
          <a:p>
            <a:r>
              <a:rPr lang="en-US" sz="2800" dirty="0" smtClean="0">
                <a:solidFill>
                  <a:schemeClr val="bg1"/>
                </a:solidFill>
              </a:rPr>
              <a:t>A consistent </a:t>
            </a:r>
            <a:r>
              <a:rPr lang="en-US" sz="2800" dirty="0">
                <a:solidFill>
                  <a:schemeClr val="bg1"/>
                </a:solidFill>
              </a:rPr>
              <a:t>pattern of </a:t>
            </a:r>
            <a:r>
              <a:rPr lang="en-US" sz="2800" dirty="0" smtClean="0">
                <a:solidFill>
                  <a:schemeClr val="bg1"/>
                </a:solidFill>
              </a:rPr>
              <a:t>Respondents in </a:t>
            </a:r>
            <a:r>
              <a:rPr lang="en-US" sz="2800" dirty="0">
                <a:solidFill>
                  <a:schemeClr val="bg1"/>
                </a:solidFill>
              </a:rPr>
              <a:t>all age groups participating in and worshipping at local synagogues outside the Messianic Jewish community. </a:t>
            </a:r>
          </a:p>
          <a:p>
            <a:endParaRPr lang="en-US" sz="2800" dirty="0">
              <a:solidFill>
                <a:schemeClr val="bg1"/>
              </a:solidFill>
            </a:endParaRPr>
          </a:p>
        </p:txBody>
      </p:sp>
      <p:sp>
        <p:nvSpPr>
          <p:cNvPr id="4" name="Freeform 3"/>
          <p:cNvSpPr/>
          <p:nvPr/>
        </p:nvSpPr>
        <p:spPr>
          <a:xfrm rot="480389">
            <a:off x="691871" y="5272179"/>
            <a:ext cx="5772584" cy="494365"/>
          </a:xfrm>
          <a:custGeom>
            <a:avLst/>
            <a:gdLst>
              <a:gd name="connsiteX0" fmla="*/ 0 w 5193744"/>
              <a:gd name="connsiteY0" fmla="*/ 425236 h 1295189"/>
              <a:gd name="connsiteX1" fmla="*/ 1432757 w 5193744"/>
              <a:gd name="connsiteY1" fmla="*/ 1288082 h 1295189"/>
              <a:gd name="connsiteX2" fmla="*/ 2605013 w 5193744"/>
              <a:gd name="connsiteY2" fmla="*/ 1953 h 1295189"/>
              <a:gd name="connsiteX3" fmla="*/ 4200583 w 5193744"/>
              <a:gd name="connsiteY3" fmla="*/ 995040 h 1295189"/>
              <a:gd name="connsiteX4" fmla="*/ 5193744 w 5193744"/>
              <a:gd name="connsiteY4" fmla="*/ 962480 h 1295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3744" h="1295189">
                <a:moveTo>
                  <a:pt x="0" y="425236"/>
                </a:moveTo>
                <a:cubicBezTo>
                  <a:pt x="499294" y="891932"/>
                  <a:pt x="998588" y="1358629"/>
                  <a:pt x="1432757" y="1288082"/>
                </a:cubicBezTo>
                <a:cubicBezTo>
                  <a:pt x="1866926" y="1217535"/>
                  <a:pt x="2143709" y="50793"/>
                  <a:pt x="2605013" y="1953"/>
                </a:cubicBezTo>
                <a:cubicBezTo>
                  <a:pt x="3066317" y="-46887"/>
                  <a:pt x="3769128" y="834952"/>
                  <a:pt x="4200583" y="995040"/>
                </a:cubicBezTo>
                <a:cubicBezTo>
                  <a:pt x="4632038" y="1155128"/>
                  <a:pt x="5193744" y="962480"/>
                  <a:pt x="5193744" y="962480"/>
                </a:cubicBezTo>
              </a:path>
            </a:pathLst>
          </a:custGeom>
          <a:solidFill>
            <a:srgbClr val="800000"/>
          </a:solidFill>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588013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32012"/>
            <a:ext cx="8229600" cy="1146412"/>
          </a:xfrm>
        </p:spPr>
        <p:txBody>
          <a:bodyPr>
            <a:normAutofit/>
          </a:bodyPr>
          <a:lstStyle/>
          <a:p>
            <a:pPr algn="ctr"/>
            <a:r>
              <a:rPr lang="en-US" sz="4000" dirty="0" smtClean="0">
                <a:solidFill>
                  <a:schemeClr val="accent1"/>
                </a:solidFill>
              </a:rPr>
              <a:t>Fellowship</a:t>
            </a:r>
            <a:endParaRPr lang="en-US" sz="4000" dirty="0">
              <a:solidFill>
                <a:schemeClr val="accent1"/>
              </a:solidFill>
            </a:endParaRPr>
          </a:p>
        </p:txBody>
      </p:sp>
      <p:pic>
        <p:nvPicPr>
          <p:cNvPr id="7" name="Content Placeholder 6" descr="JB_Survey_20140829_Q26"/>
          <p:cNvPicPr>
            <a:picLocks noGrp="1"/>
          </p:cNvPicPr>
          <p:nvPr>
            <p:ph idx="1"/>
          </p:nvPr>
        </p:nvPicPr>
        <p:blipFill>
          <a:blip r:embed="rId2" cstate="print"/>
          <a:stretch>
            <a:fillRect/>
          </a:stretch>
        </p:blipFill>
        <p:spPr bwMode="auto">
          <a:xfrm>
            <a:off x="600501" y="1269242"/>
            <a:ext cx="7861110" cy="5153803"/>
          </a:xfrm>
          <a:prstGeom prst="rect">
            <a:avLst/>
          </a:prstGeom>
          <a:noFill/>
          <a:ln w="9525">
            <a:noFill/>
            <a:miter lim="800000"/>
            <a:headEnd/>
            <a:tailEnd/>
          </a:ln>
        </p:spPr>
      </p:pic>
    </p:spTree>
    <p:extLst>
      <p:ext uri="{BB962C8B-B14F-4D97-AF65-F5344CB8AC3E}">
        <p14:creationId xmlns:p14="http://schemas.microsoft.com/office/powerpoint/2010/main" val="5417527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4"/>
            <a:ext cx="8229600" cy="1159695"/>
          </a:xfrm>
        </p:spPr>
        <p:txBody>
          <a:bodyPr>
            <a:normAutofit/>
          </a:bodyPr>
          <a:lstStyle/>
          <a:p>
            <a:pPr algn="ctr"/>
            <a:r>
              <a:rPr lang="en-US" sz="4000" dirty="0" smtClean="0">
                <a:solidFill>
                  <a:schemeClr val="accent1"/>
                </a:solidFill>
              </a:rPr>
              <a:t>Pressure or Stress Points</a:t>
            </a:r>
            <a:endParaRPr lang="en-US" sz="4000" dirty="0">
              <a:solidFill>
                <a:schemeClr val="accent1"/>
              </a:solidFill>
            </a:endParaRPr>
          </a:p>
        </p:txBody>
      </p:sp>
      <p:sp>
        <p:nvSpPr>
          <p:cNvPr id="3" name="Content Placeholder 2"/>
          <p:cNvSpPr>
            <a:spLocks noGrp="1"/>
          </p:cNvSpPr>
          <p:nvPr>
            <p:ph idx="1"/>
          </p:nvPr>
        </p:nvSpPr>
        <p:spPr>
          <a:xfrm>
            <a:off x="955343" y="1432649"/>
            <a:ext cx="7369791" cy="4854603"/>
          </a:xfrm>
        </p:spPr>
        <p:txBody>
          <a:bodyPr>
            <a:normAutofit/>
          </a:bodyPr>
          <a:lstStyle/>
          <a:p>
            <a:pPr>
              <a:lnSpc>
                <a:spcPct val="110000"/>
              </a:lnSpc>
            </a:pPr>
            <a:r>
              <a:rPr lang="en-US" sz="2800" dirty="0" smtClean="0">
                <a:solidFill>
                  <a:schemeClr val="bg1"/>
                </a:solidFill>
              </a:rPr>
              <a:t>Respondents were asked to characterize the pressure or stress points in their experience.</a:t>
            </a:r>
          </a:p>
          <a:p>
            <a:pPr marL="0" indent="0">
              <a:lnSpc>
                <a:spcPct val="110000"/>
              </a:lnSpc>
              <a:buNone/>
            </a:pPr>
            <a:endParaRPr lang="en-US" sz="2800" dirty="0" smtClean="0">
              <a:solidFill>
                <a:schemeClr val="bg1"/>
              </a:solidFill>
            </a:endParaRPr>
          </a:p>
          <a:p>
            <a:pPr>
              <a:lnSpc>
                <a:spcPct val="110000"/>
              </a:lnSpc>
            </a:pPr>
            <a:r>
              <a:rPr lang="en-US" sz="2800" dirty="0" smtClean="0">
                <a:solidFill>
                  <a:schemeClr val="bg1"/>
                </a:solidFill>
              </a:rPr>
              <a:t>The</a:t>
            </a:r>
            <a:r>
              <a:rPr lang="en-US" sz="2800" i="1" dirty="0" smtClean="0">
                <a:solidFill>
                  <a:schemeClr val="bg1"/>
                </a:solidFill>
              </a:rPr>
              <a:t> </a:t>
            </a:r>
            <a:r>
              <a:rPr lang="en-US" sz="2800" dirty="0" smtClean="0">
                <a:solidFill>
                  <a:schemeClr val="bg1"/>
                </a:solidFill>
              </a:rPr>
              <a:t>major </a:t>
            </a:r>
            <a:r>
              <a:rPr lang="en-US" sz="2800" dirty="0">
                <a:solidFill>
                  <a:schemeClr val="bg1"/>
                </a:solidFill>
              </a:rPr>
              <a:t>pressure </a:t>
            </a:r>
            <a:r>
              <a:rPr lang="en-US" sz="2800" dirty="0" smtClean="0">
                <a:solidFill>
                  <a:schemeClr val="bg1"/>
                </a:solidFill>
              </a:rPr>
              <a:t>points involved </a:t>
            </a:r>
            <a:r>
              <a:rPr lang="en-US" sz="2800" dirty="0">
                <a:solidFill>
                  <a:schemeClr val="bg1"/>
                </a:solidFill>
              </a:rPr>
              <a:t>what it would mean for relationships in </a:t>
            </a:r>
            <a:r>
              <a:rPr lang="en-US" sz="2800" dirty="0" smtClean="0">
                <a:solidFill>
                  <a:schemeClr val="bg1"/>
                </a:solidFill>
              </a:rPr>
              <a:t>the Jewish community.</a:t>
            </a:r>
          </a:p>
          <a:p>
            <a:pPr marL="0" indent="0">
              <a:lnSpc>
                <a:spcPct val="110000"/>
              </a:lnSpc>
              <a:buNone/>
            </a:pPr>
            <a:endParaRPr lang="en-US" sz="2800" dirty="0" smtClean="0">
              <a:solidFill>
                <a:schemeClr val="bg1"/>
              </a:solidFill>
            </a:endParaRPr>
          </a:p>
        </p:txBody>
      </p:sp>
    </p:spTree>
    <p:extLst>
      <p:ext uri="{BB962C8B-B14F-4D97-AF65-F5344CB8AC3E}">
        <p14:creationId xmlns:p14="http://schemas.microsoft.com/office/powerpoint/2010/main" val="16520941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659"/>
            <a:ext cx="8229600" cy="1160059"/>
          </a:xfrm>
        </p:spPr>
        <p:txBody>
          <a:bodyPr>
            <a:normAutofit/>
          </a:bodyPr>
          <a:lstStyle/>
          <a:p>
            <a:pPr algn="ctr"/>
            <a:r>
              <a:rPr lang="en-US" sz="4000" dirty="0" smtClean="0">
                <a:solidFill>
                  <a:schemeClr val="accent1"/>
                </a:solidFill>
              </a:rPr>
              <a:t>Pressure or Stress Points</a:t>
            </a:r>
            <a:endParaRPr lang="en-US" sz="4000" dirty="0">
              <a:solidFill>
                <a:schemeClr val="accent1"/>
              </a:solidFill>
            </a:endParaRPr>
          </a:p>
        </p:txBody>
      </p:sp>
      <p:sp>
        <p:nvSpPr>
          <p:cNvPr id="3" name="Content Placeholder 2"/>
          <p:cNvSpPr>
            <a:spLocks noGrp="1"/>
          </p:cNvSpPr>
          <p:nvPr>
            <p:ph idx="1"/>
          </p:nvPr>
        </p:nvSpPr>
        <p:spPr>
          <a:xfrm>
            <a:off x="928048" y="963919"/>
            <a:ext cx="7328848" cy="4724362"/>
          </a:xfrm>
        </p:spPr>
        <p:txBody>
          <a:bodyPr>
            <a:normAutofit/>
          </a:bodyPr>
          <a:lstStyle/>
          <a:p>
            <a:pPr marL="0" indent="0">
              <a:lnSpc>
                <a:spcPct val="110000"/>
              </a:lnSpc>
              <a:buNone/>
            </a:pPr>
            <a:endParaRPr lang="en-US" sz="2800" dirty="0" smtClean="0">
              <a:solidFill>
                <a:schemeClr val="bg1"/>
              </a:solidFill>
            </a:endParaRPr>
          </a:p>
          <a:p>
            <a:pPr>
              <a:lnSpc>
                <a:spcPct val="110000"/>
              </a:lnSpc>
            </a:pPr>
            <a:r>
              <a:rPr lang="en-US" sz="2800" dirty="0" smtClean="0">
                <a:solidFill>
                  <a:schemeClr val="bg1"/>
                </a:solidFill>
              </a:rPr>
              <a:t>Infidelity to </a:t>
            </a:r>
            <a:r>
              <a:rPr lang="en-US" sz="2800" dirty="0">
                <a:solidFill>
                  <a:schemeClr val="bg1"/>
                </a:solidFill>
              </a:rPr>
              <a:t>the Jewish community was especially a point of pressure for the 50+ </a:t>
            </a:r>
            <a:r>
              <a:rPr lang="en-US" sz="2800" dirty="0" smtClean="0">
                <a:solidFill>
                  <a:schemeClr val="bg1"/>
                </a:solidFill>
              </a:rPr>
              <a:t>group.</a:t>
            </a:r>
            <a:endParaRPr lang="en-US" sz="2800" dirty="0">
              <a:solidFill>
                <a:schemeClr val="bg1"/>
              </a:solidFill>
            </a:endParaRPr>
          </a:p>
          <a:p>
            <a:pPr marL="0" indent="0">
              <a:lnSpc>
                <a:spcPct val="110000"/>
              </a:lnSpc>
              <a:buNone/>
            </a:pPr>
            <a:endParaRPr lang="en-US" sz="2800" dirty="0" smtClean="0">
              <a:solidFill>
                <a:schemeClr val="bg1"/>
              </a:solidFill>
            </a:endParaRPr>
          </a:p>
          <a:p>
            <a:pPr>
              <a:lnSpc>
                <a:spcPct val="110000"/>
              </a:lnSpc>
            </a:pPr>
            <a:r>
              <a:rPr lang="en-US" sz="2800" dirty="0">
                <a:solidFill>
                  <a:schemeClr val="bg1"/>
                </a:solidFill>
              </a:rPr>
              <a:t>P</a:t>
            </a:r>
            <a:r>
              <a:rPr lang="en-US" sz="2800" dirty="0" smtClean="0">
                <a:solidFill>
                  <a:schemeClr val="bg1"/>
                </a:solidFill>
              </a:rPr>
              <a:t>ressure </a:t>
            </a:r>
            <a:r>
              <a:rPr lang="en-US" sz="2800" dirty="0">
                <a:solidFill>
                  <a:schemeClr val="bg1"/>
                </a:solidFill>
              </a:rPr>
              <a:t>points, especially regarding </a:t>
            </a:r>
            <a:r>
              <a:rPr lang="en-US" sz="2800" dirty="0" smtClean="0">
                <a:solidFill>
                  <a:schemeClr val="bg1"/>
                </a:solidFill>
              </a:rPr>
              <a:t>community</a:t>
            </a:r>
            <a:r>
              <a:rPr lang="en-US" sz="2800" dirty="0">
                <a:solidFill>
                  <a:schemeClr val="bg1"/>
                </a:solidFill>
              </a:rPr>
              <a:t>, factored less significantly among younger generations.</a:t>
            </a:r>
          </a:p>
          <a:p>
            <a:endParaRPr lang="en-US" sz="2800" dirty="0">
              <a:solidFill>
                <a:schemeClr val="bg1"/>
              </a:solidFill>
            </a:endParaRPr>
          </a:p>
        </p:txBody>
      </p:sp>
    </p:spTree>
    <p:extLst>
      <p:ext uri="{BB962C8B-B14F-4D97-AF65-F5344CB8AC3E}">
        <p14:creationId xmlns:p14="http://schemas.microsoft.com/office/powerpoint/2010/main" val="13179208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4"/>
            <a:ext cx="8229600" cy="1119117"/>
          </a:xfrm>
        </p:spPr>
        <p:txBody>
          <a:bodyPr>
            <a:normAutofit/>
          </a:bodyPr>
          <a:lstStyle/>
          <a:p>
            <a:pPr algn="ctr"/>
            <a:r>
              <a:rPr lang="en-US" sz="4000" dirty="0" smtClean="0">
                <a:solidFill>
                  <a:schemeClr val="accent1"/>
                </a:solidFill>
              </a:rPr>
              <a:t>Pressure or Stress Points</a:t>
            </a:r>
            <a:endParaRPr lang="en-US" sz="4000" dirty="0">
              <a:solidFill>
                <a:schemeClr val="accent1"/>
              </a:solidFill>
            </a:endParaRPr>
          </a:p>
        </p:txBody>
      </p:sp>
      <p:pic>
        <p:nvPicPr>
          <p:cNvPr id="6" name="Content Placeholder 5" descr="C:\Users\Andrew Barron\Desktop\finalsurveyresults\JB_Survey_slides\Slide11.PNG"/>
          <p:cNvPicPr>
            <a:picLocks noGrp="1"/>
          </p:cNvPicPr>
          <p:nvPr>
            <p:ph idx="1"/>
          </p:nvPr>
        </p:nvPicPr>
        <p:blipFill>
          <a:blip r:embed="rId2" cstate="print"/>
          <a:stretch>
            <a:fillRect/>
          </a:stretch>
        </p:blipFill>
        <p:spPr bwMode="auto">
          <a:xfrm>
            <a:off x="771099" y="1392071"/>
            <a:ext cx="7594979" cy="5131559"/>
          </a:xfrm>
          <a:prstGeom prst="rect">
            <a:avLst/>
          </a:prstGeom>
          <a:noFill/>
          <a:ln w="9525">
            <a:noFill/>
            <a:miter lim="800000"/>
            <a:headEnd/>
            <a:tailEnd/>
          </a:ln>
        </p:spPr>
      </p:pic>
    </p:spTree>
    <p:extLst>
      <p:ext uri="{BB962C8B-B14F-4D97-AF65-F5344CB8AC3E}">
        <p14:creationId xmlns:p14="http://schemas.microsoft.com/office/powerpoint/2010/main" val="15056773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12" y="259306"/>
            <a:ext cx="8856133" cy="1078175"/>
          </a:xfrm>
        </p:spPr>
        <p:txBody>
          <a:bodyPr>
            <a:normAutofit/>
          </a:bodyPr>
          <a:lstStyle/>
          <a:p>
            <a:pPr algn="ctr"/>
            <a:r>
              <a:rPr lang="en-US" sz="4000" dirty="0" smtClean="0">
                <a:solidFill>
                  <a:schemeClr val="accent1"/>
                </a:solidFill>
              </a:rPr>
              <a:t>Types of Pressure</a:t>
            </a:r>
            <a:endParaRPr lang="en-US" sz="4000" dirty="0">
              <a:solidFill>
                <a:schemeClr val="accent1"/>
              </a:solidFill>
            </a:endParaRPr>
          </a:p>
        </p:txBody>
      </p:sp>
      <p:pic>
        <p:nvPicPr>
          <p:cNvPr id="6" name="Content Placeholder 5" descr="C:\Users\Andrew Barron\Desktop\finalsurveyresults\JB_Survey_slides\Slide12.PNG"/>
          <p:cNvPicPr>
            <a:picLocks noGrp="1"/>
          </p:cNvPicPr>
          <p:nvPr>
            <p:ph idx="1"/>
          </p:nvPr>
        </p:nvPicPr>
        <p:blipFill>
          <a:blip r:embed="rId2" cstate="print"/>
          <a:stretch>
            <a:fillRect/>
          </a:stretch>
        </p:blipFill>
        <p:spPr bwMode="auto">
          <a:xfrm>
            <a:off x="764276" y="1337481"/>
            <a:ext cx="7561589" cy="5123255"/>
          </a:xfrm>
          <a:prstGeom prst="rect">
            <a:avLst/>
          </a:prstGeom>
          <a:noFill/>
          <a:ln w="9525">
            <a:noFill/>
            <a:miter lim="800000"/>
            <a:headEnd/>
            <a:tailEnd/>
          </a:ln>
        </p:spPr>
      </p:pic>
    </p:spTree>
    <p:extLst>
      <p:ext uri="{BB962C8B-B14F-4D97-AF65-F5344CB8AC3E}">
        <p14:creationId xmlns:p14="http://schemas.microsoft.com/office/powerpoint/2010/main" val="21442536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306"/>
            <a:ext cx="8229600" cy="1105469"/>
          </a:xfrm>
        </p:spPr>
        <p:txBody>
          <a:bodyPr>
            <a:normAutofit/>
          </a:bodyPr>
          <a:lstStyle/>
          <a:p>
            <a:r>
              <a:rPr lang="en-US" sz="4000" dirty="0" smtClean="0">
                <a:solidFill>
                  <a:schemeClr val="accent1"/>
                </a:solidFill>
              </a:rPr>
              <a:t>Types of Pressure</a:t>
            </a:r>
            <a:endParaRPr lang="en-US" sz="4000" dirty="0">
              <a:solidFill>
                <a:schemeClr val="accent1"/>
              </a:solidFill>
            </a:endParaRPr>
          </a:p>
        </p:txBody>
      </p:sp>
      <p:sp>
        <p:nvSpPr>
          <p:cNvPr id="3" name="Content Placeholder 2"/>
          <p:cNvSpPr>
            <a:spLocks noGrp="1"/>
          </p:cNvSpPr>
          <p:nvPr>
            <p:ph idx="1"/>
          </p:nvPr>
        </p:nvSpPr>
        <p:spPr>
          <a:xfrm>
            <a:off x="941696" y="1610436"/>
            <a:ext cx="7315200" cy="4663362"/>
          </a:xfrm>
        </p:spPr>
        <p:txBody>
          <a:bodyPr>
            <a:normAutofit/>
          </a:bodyPr>
          <a:lstStyle/>
          <a:p>
            <a:pPr>
              <a:lnSpc>
                <a:spcPct val="120000"/>
              </a:lnSpc>
            </a:pPr>
            <a:r>
              <a:rPr lang="en-US" sz="2800" dirty="0" smtClean="0">
                <a:solidFill>
                  <a:schemeClr val="bg1"/>
                </a:solidFill>
              </a:rPr>
              <a:t>A smaller group of 24 was asked more specific questions about their experiences. </a:t>
            </a:r>
          </a:p>
          <a:p>
            <a:pPr>
              <a:lnSpc>
                <a:spcPct val="120000"/>
              </a:lnSpc>
            </a:pPr>
            <a:r>
              <a:rPr lang="en-US" sz="2800" dirty="0" smtClean="0">
                <a:solidFill>
                  <a:schemeClr val="bg1"/>
                </a:solidFill>
              </a:rPr>
              <a:t>These subjects manifested:</a:t>
            </a:r>
            <a:endParaRPr lang="en-US" sz="2800" dirty="0">
              <a:solidFill>
                <a:schemeClr val="bg1"/>
              </a:solidFill>
            </a:endParaRPr>
          </a:p>
          <a:p>
            <a:pPr lvl="1">
              <a:lnSpc>
                <a:spcPct val="120000"/>
              </a:lnSpc>
            </a:pPr>
            <a:r>
              <a:rPr lang="en-US" sz="2400" dirty="0" smtClean="0">
                <a:solidFill>
                  <a:schemeClr val="bg1"/>
                </a:solidFill>
              </a:rPr>
              <a:t>Social control</a:t>
            </a:r>
          </a:p>
          <a:p>
            <a:pPr lvl="1">
              <a:lnSpc>
                <a:spcPct val="120000"/>
              </a:lnSpc>
            </a:pPr>
            <a:r>
              <a:rPr lang="en-US" sz="2400" dirty="0" smtClean="0">
                <a:solidFill>
                  <a:schemeClr val="bg1"/>
                </a:solidFill>
              </a:rPr>
              <a:t>Prestige </a:t>
            </a:r>
          </a:p>
          <a:p>
            <a:pPr lvl="1">
              <a:lnSpc>
                <a:spcPct val="120000"/>
              </a:lnSpc>
            </a:pPr>
            <a:r>
              <a:rPr lang="en-US" sz="2400" dirty="0" smtClean="0">
                <a:solidFill>
                  <a:schemeClr val="bg1"/>
                </a:solidFill>
              </a:rPr>
              <a:t>Shame and guilt</a:t>
            </a:r>
          </a:p>
          <a:p>
            <a:pPr lvl="1">
              <a:lnSpc>
                <a:spcPct val="120000"/>
              </a:lnSpc>
            </a:pPr>
            <a:r>
              <a:rPr lang="en-US" sz="2400" dirty="0" smtClean="0">
                <a:solidFill>
                  <a:schemeClr val="bg1"/>
                </a:solidFill>
              </a:rPr>
              <a:t>Hardening</a:t>
            </a:r>
          </a:p>
          <a:p>
            <a:pPr>
              <a:lnSpc>
                <a:spcPct val="120000"/>
              </a:lnSpc>
            </a:pPr>
            <a:endParaRPr lang="en-US" sz="2800" dirty="0">
              <a:solidFill>
                <a:schemeClr val="bg1"/>
              </a:solidFill>
            </a:endParaRPr>
          </a:p>
          <a:p>
            <a:pPr>
              <a:lnSpc>
                <a:spcPct val="120000"/>
              </a:lnSpc>
            </a:pPr>
            <a:endParaRPr lang="en-US" sz="2800" dirty="0">
              <a:solidFill>
                <a:schemeClr val="bg1"/>
              </a:solidFill>
            </a:endParaRPr>
          </a:p>
        </p:txBody>
      </p:sp>
      <p:pic>
        <p:nvPicPr>
          <p:cNvPr id="5" name="Picture 4" descr="4118168058_a72ac39e96_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486" y="3460291"/>
            <a:ext cx="3556648" cy="2519292"/>
          </a:xfrm>
          <a:prstGeom prst="rect">
            <a:avLst/>
          </a:prstGeom>
        </p:spPr>
      </p:pic>
    </p:spTree>
    <p:extLst>
      <p:ext uri="{BB962C8B-B14F-4D97-AF65-F5344CB8AC3E}">
        <p14:creationId xmlns:p14="http://schemas.microsoft.com/office/powerpoint/2010/main" val="1520980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5660"/>
            <a:ext cx="9144000" cy="1105468"/>
          </a:xfrm>
        </p:spPr>
        <p:txBody>
          <a:bodyPr>
            <a:normAutofit/>
          </a:bodyPr>
          <a:lstStyle/>
          <a:p>
            <a:r>
              <a:rPr lang="en-US" sz="4000" dirty="0" smtClean="0">
                <a:solidFill>
                  <a:schemeClr val="accent1"/>
                </a:solidFill>
              </a:rPr>
              <a:t>Purpose</a:t>
            </a:r>
            <a:endParaRPr lang="en-US" sz="4000" dirty="0">
              <a:solidFill>
                <a:schemeClr val="accent1"/>
              </a:solidFill>
            </a:endParaRPr>
          </a:p>
        </p:txBody>
      </p:sp>
      <p:sp>
        <p:nvSpPr>
          <p:cNvPr id="9" name="Content Placeholder 8"/>
          <p:cNvSpPr>
            <a:spLocks noGrp="1"/>
          </p:cNvSpPr>
          <p:nvPr>
            <p:ph idx="1"/>
          </p:nvPr>
        </p:nvSpPr>
        <p:spPr>
          <a:xfrm>
            <a:off x="955343" y="1596788"/>
            <a:ext cx="7301553" cy="3217372"/>
          </a:xfrm>
        </p:spPr>
        <p:txBody>
          <a:bodyPr>
            <a:noAutofit/>
          </a:bodyPr>
          <a:lstStyle/>
          <a:p>
            <a:pPr marL="0" indent="0">
              <a:buNone/>
            </a:pPr>
            <a:r>
              <a:rPr lang="en-US" sz="2800" dirty="0" smtClean="0">
                <a:solidFill>
                  <a:schemeClr val="bg1"/>
                </a:solidFill>
              </a:rPr>
              <a:t>To aid those of us involved in the broader messianic community to critically evaluate our evolving movement; to provide resources and stimulate strategies for outreach, fellowship and edification. </a:t>
            </a:r>
            <a:endParaRPr lang="en-US" sz="2800" dirty="0">
              <a:solidFill>
                <a:schemeClr val="bg1"/>
              </a:solidFill>
            </a:endParaRPr>
          </a:p>
        </p:txBody>
      </p:sp>
      <p:sp>
        <p:nvSpPr>
          <p:cNvPr id="10" name="Freeform 9"/>
          <p:cNvSpPr/>
          <p:nvPr/>
        </p:nvSpPr>
        <p:spPr>
          <a:xfrm rot="440797">
            <a:off x="469500" y="4837658"/>
            <a:ext cx="8384222" cy="1236118"/>
          </a:xfrm>
          <a:custGeom>
            <a:avLst/>
            <a:gdLst>
              <a:gd name="connsiteX0" fmla="*/ 0 w 4330833"/>
              <a:gd name="connsiteY0" fmla="*/ 156815 h 1200983"/>
              <a:gd name="connsiteX1" fmla="*/ 407033 w 4330833"/>
              <a:gd name="connsiteY1" fmla="*/ 840580 h 1200983"/>
              <a:gd name="connsiteX2" fmla="*/ 1318787 w 4330833"/>
              <a:gd name="connsiteY2" fmla="*/ 335897 h 1200983"/>
              <a:gd name="connsiteX3" fmla="*/ 2100291 w 4330833"/>
              <a:gd name="connsiteY3" fmla="*/ 1198743 h 1200983"/>
              <a:gd name="connsiteX4" fmla="*/ 3435360 w 4330833"/>
              <a:gd name="connsiteY4" fmla="*/ 26574 h 1200983"/>
              <a:gd name="connsiteX5" fmla="*/ 4330833 w 4330833"/>
              <a:gd name="connsiteY5" fmla="*/ 352177 h 120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30833" h="1200983">
                <a:moveTo>
                  <a:pt x="0" y="156815"/>
                </a:moveTo>
                <a:cubicBezTo>
                  <a:pt x="93617" y="483774"/>
                  <a:pt x="187235" y="810733"/>
                  <a:pt x="407033" y="840580"/>
                </a:cubicBezTo>
                <a:cubicBezTo>
                  <a:pt x="626831" y="870427"/>
                  <a:pt x="1036577" y="276203"/>
                  <a:pt x="1318787" y="335897"/>
                </a:cubicBezTo>
                <a:cubicBezTo>
                  <a:pt x="1600997" y="395591"/>
                  <a:pt x="1747529" y="1250297"/>
                  <a:pt x="2100291" y="1198743"/>
                </a:cubicBezTo>
                <a:cubicBezTo>
                  <a:pt x="2453053" y="1147189"/>
                  <a:pt x="3063603" y="167668"/>
                  <a:pt x="3435360" y="26574"/>
                </a:cubicBezTo>
                <a:cubicBezTo>
                  <a:pt x="3807117" y="-114520"/>
                  <a:pt x="4330833" y="352177"/>
                  <a:pt x="4330833" y="352177"/>
                </a:cubicBezTo>
              </a:path>
            </a:pathLst>
          </a:custGeom>
          <a:solidFill>
            <a:srgbClr val="800000"/>
          </a:solidFill>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981791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2"/>
            <a:ext cx="8229600" cy="1051132"/>
          </a:xfrm>
        </p:spPr>
        <p:txBody>
          <a:bodyPr>
            <a:normAutofit/>
          </a:bodyPr>
          <a:lstStyle/>
          <a:p>
            <a:pPr algn="ctr"/>
            <a:r>
              <a:rPr lang="en-US" sz="4000" dirty="0" smtClean="0">
                <a:solidFill>
                  <a:schemeClr val="accent1"/>
                </a:solidFill>
              </a:rPr>
              <a:t>What </a:t>
            </a:r>
            <a:r>
              <a:rPr lang="en-US" sz="4000" dirty="0">
                <a:solidFill>
                  <a:schemeClr val="accent1"/>
                </a:solidFill>
              </a:rPr>
              <a:t>I</a:t>
            </a:r>
            <a:r>
              <a:rPr lang="en-US" sz="4000" dirty="0" smtClean="0">
                <a:solidFill>
                  <a:schemeClr val="accent1"/>
                </a:solidFill>
              </a:rPr>
              <a:t>s Hardening?</a:t>
            </a:r>
            <a:endParaRPr lang="en-US" sz="4000" dirty="0">
              <a:solidFill>
                <a:schemeClr val="accent1"/>
              </a:solidFill>
            </a:endParaRPr>
          </a:p>
        </p:txBody>
      </p:sp>
      <p:sp>
        <p:nvSpPr>
          <p:cNvPr id="3" name="Content Placeholder 2"/>
          <p:cNvSpPr>
            <a:spLocks noGrp="1"/>
          </p:cNvSpPr>
          <p:nvPr>
            <p:ph idx="1"/>
          </p:nvPr>
        </p:nvSpPr>
        <p:spPr>
          <a:xfrm>
            <a:off x="955343" y="1337734"/>
            <a:ext cx="7287906" cy="4831054"/>
          </a:xfrm>
        </p:spPr>
        <p:txBody>
          <a:bodyPr>
            <a:noAutofit/>
          </a:bodyPr>
          <a:lstStyle/>
          <a:p>
            <a:r>
              <a:rPr lang="en-US" sz="2800" dirty="0" smtClean="0">
                <a:solidFill>
                  <a:schemeClr val="bg1"/>
                </a:solidFill>
              </a:rPr>
              <a:t>‘Death’</a:t>
            </a:r>
          </a:p>
          <a:p>
            <a:r>
              <a:rPr lang="en-US" sz="2800" dirty="0" smtClean="0">
                <a:solidFill>
                  <a:schemeClr val="bg1"/>
                </a:solidFill>
              </a:rPr>
              <a:t>‘Loss’</a:t>
            </a:r>
          </a:p>
          <a:p>
            <a:r>
              <a:rPr lang="en-US" sz="2800" dirty="0" smtClean="0">
                <a:solidFill>
                  <a:schemeClr val="bg1"/>
                </a:solidFill>
              </a:rPr>
              <a:t>‘Apathy’</a:t>
            </a:r>
          </a:p>
          <a:p>
            <a:r>
              <a:rPr lang="en-US" sz="2800" dirty="0" smtClean="0">
                <a:solidFill>
                  <a:schemeClr val="bg1"/>
                </a:solidFill>
              </a:rPr>
              <a:t>‘Identity separation’</a:t>
            </a:r>
          </a:p>
          <a:p>
            <a:r>
              <a:rPr lang="en-US" sz="2800" dirty="0" smtClean="0">
                <a:solidFill>
                  <a:schemeClr val="bg1"/>
                </a:solidFill>
              </a:rPr>
              <a:t>‘Tribal’ </a:t>
            </a:r>
          </a:p>
          <a:p>
            <a:r>
              <a:rPr lang="en-US" sz="2800" dirty="0" smtClean="0">
                <a:solidFill>
                  <a:schemeClr val="bg1"/>
                </a:solidFill>
              </a:rPr>
              <a:t>‘When I was in the synagogue I was the Christian. When I was in the Church I was the Jew.’</a:t>
            </a:r>
          </a:p>
          <a:p>
            <a:r>
              <a:rPr lang="en-US" sz="2800" dirty="0" smtClean="0">
                <a:solidFill>
                  <a:schemeClr val="bg1"/>
                </a:solidFill>
              </a:rPr>
              <a:t>‘Hardening is seen in both directions.’</a:t>
            </a:r>
            <a:endParaRPr lang="en-US" sz="2800" dirty="0">
              <a:solidFill>
                <a:schemeClr val="bg1"/>
              </a:solidFill>
            </a:endParaRPr>
          </a:p>
        </p:txBody>
      </p:sp>
    </p:spTree>
    <p:extLst>
      <p:ext uri="{BB962C8B-B14F-4D97-AF65-F5344CB8AC3E}">
        <p14:creationId xmlns:p14="http://schemas.microsoft.com/office/powerpoint/2010/main" val="381980952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4"/>
            <a:ext cx="8229600" cy="1047845"/>
          </a:xfrm>
        </p:spPr>
        <p:txBody>
          <a:bodyPr>
            <a:normAutofit/>
          </a:bodyPr>
          <a:lstStyle/>
          <a:p>
            <a:pPr algn="ctr"/>
            <a:r>
              <a:rPr lang="en-US" sz="4000" dirty="0" smtClean="0">
                <a:solidFill>
                  <a:schemeClr val="accent1"/>
                </a:solidFill>
              </a:rPr>
              <a:t>Social Control</a:t>
            </a:r>
            <a:endParaRPr lang="en-US" sz="4000" dirty="0">
              <a:solidFill>
                <a:schemeClr val="accent1"/>
              </a:solidFill>
            </a:endParaRPr>
          </a:p>
        </p:txBody>
      </p:sp>
      <p:sp>
        <p:nvSpPr>
          <p:cNvPr id="3" name="Content Placeholder 2"/>
          <p:cNvSpPr>
            <a:spLocks noGrp="1"/>
          </p:cNvSpPr>
          <p:nvPr>
            <p:ph idx="1"/>
          </p:nvPr>
        </p:nvSpPr>
        <p:spPr>
          <a:xfrm>
            <a:off x="955343" y="1320800"/>
            <a:ext cx="7287905" cy="5266266"/>
          </a:xfrm>
        </p:spPr>
        <p:txBody>
          <a:bodyPr>
            <a:normAutofit/>
          </a:bodyPr>
          <a:lstStyle/>
          <a:p>
            <a:pPr>
              <a:lnSpc>
                <a:spcPct val="120000"/>
              </a:lnSpc>
            </a:pPr>
            <a:r>
              <a:rPr lang="en-US" sz="2800" dirty="0" smtClean="0">
                <a:solidFill>
                  <a:schemeClr val="bg1"/>
                </a:solidFill>
              </a:rPr>
              <a:t>Systems of </a:t>
            </a:r>
            <a:r>
              <a:rPr lang="en-US" sz="2800" dirty="0">
                <a:solidFill>
                  <a:schemeClr val="bg1"/>
                </a:solidFill>
              </a:rPr>
              <a:t>social control </a:t>
            </a:r>
            <a:r>
              <a:rPr lang="en-US" sz="2800" dirty="0" smtClean="0">
                <a:solidFill>
                  <a:schemeClr val="bg1"/>
                </a:solidFill>
              </a:rPr>
              <a:t>break down due to secular </a:t>
            </a:r>
            <a:r>
              <a:rPr lang="en-US" sz="2800" dirty="0">
                <a:solidFill>
                  <a:schemeClr val="bg1"/>
                </a:solidFill>
              </a:rPr>
              <a:t>assimilation. Most experienced passive or emotional </a:t>
            </a:r>
            <a:r>
              <a:rPr lang="en-US" sz="2800" dirty="0" smtClean="0">
                <a:solidFill>
                  <a:schemeClr val="bg1"/>
                </a:solidFill>
              </a:rPr>
              <a:t>control</a:t>
            </a:r>
            <a:r>
              <a:rPr lang="en-US" sz="2800" dirty="0">
                <a:solidFill>
                  <a:schemeClr val="bg1"/>
                </a:solidFill>
              </a:rPr>
              <a:t> </a:t>
            </a:r>
            <a:r>
              <a:rPr lang="en-US" sz="2800" dirty="0" smtClean="0">
                <a:solidFill>
                  <a:schemeClr val="bg1"/>
                </a:solidFill>
              </a:rPr>
              <a:t>across age groups.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121" y="3095432"/>
            <a:ext cx="4538285" cy="302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31224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5"/>
            <a:ext cx="8229600" cy="1064526"/>
          </a:xfrm>
        </p:spPr>
        <p:txBody>
          <a:bodyPr>
            <a:normAutofit/>
          </a:bodyPr>
          <a:lstStyle/>
          <a:p>
            <a:pPr algn="ctr"/>
            <a:r>
              <a:rPr lang="en-US" sz="4000" dirty="0" smtClean="0">
                <a:solidFill>
                  <a:schemeClr val="accent1"/>
                </a:solidFill>
              </a:rPr>
              <a:t>Social Control</a:t>
            </a:r>
            <a:endParaRPr lang="en-US" sz="4000" dirty="0">
              <a:solidFill>
                <a:schemeClr val="accent1"/>
              </a:solidFill>
            </a:endParaRPr>
          </a:p>
        </p:txBody>
      </p:sp>
      <p:sp>
        <p:nvSpPr>
          <p:cNvPr id="3" name="Content Placeholder 2"/>
          <p:cNvSpPr>
            <a:spLocks noGrp="1"/>
          </p:cNvSpPr>
          <p:nvPr>
            <p:ph idx="1"/>
          </p:nvPr>
        </p:nvSpPr>
        <p:spPr>
          <a:xfrm>
            <a:off x="696036" y="1337480"/>
            <a:ext cx="7765575" cy="5119345"/>
          </a:xfrm>
        </p:spPr>
        <p:txBody>
          <a:bodyPr>
            <a:normAutofit/>
          </a:bodyPr>
          <a:lstStyle/>
          <a:p>
            <a:pPr>
              <a:lnSpc>
                <a:spcPct val="120000"/>
              </a:lnSpc>
            </a:pPr>
            <a:r>
              <a:rPr lang="en-US" sz="2800" dirty="0">
                <a:solidFill>
                  <a:schemeClr val="bg1"/>
                </a:solidFill>
              </a:rPr>
              <a:t>Of the 24 in the group:</a:t>
            </a:r>
          </a:p>
          <a:p>
            <a:pPr lvl="1">
              <a:lnSpc>
                <a:spcPct val="120000"/>
              </a:lnSpc>
            </a:pPr>
            <a:r>
              <a:rPr lang="en-US" sz="2400" dirty="0">
                <a:solidFill>
                  <a:schemeClr val="bg1"/>
                </a:solidFill>
              </a:rPr>
              <a:t>2 were disowned</a:t>
            </a:r>
          </a:p>
          <a:p>
            <a:pPr lvl="1">
              <a:lnSpc>
                <a:spcPct val="120000"/>
              </a:lnSpc>
            </a:pPr>
            <a:r>
              <a:rPr lang="en-US" sz="2400" dirty="0">
                <a:solidFill>
                  <a:schemeClr val="bg1"/>
                </a:solidFill>
              </a:rPr>
              <a:t>2 experienced religious control</a:t>
            </a:r>
          </a:p>
          <a:p>
            <a:pPr lvl="1">
              <a:lnSpc>
                <a:spcPct val="120000"/>
              </a:lnSpc>
            </a:pPr>
            <a:r>
              <a:rPr lang="en-US" sz="2400" dirty="0" smtClean="0">
                <a:solidFill>
                  <a:schemeClr val="bg1"/>
                </a:solidFill>
              </a:rPr>
              <a:t>3 </a:t>
            </a:r>
            <a:r>
              <a:rPr lang="en-US" sz="2400" dirty="0">
                <a:solidFill>
                  <a:schemeClr val="bg1"/>
                </a:solidFill>
              </a:rPr>
              <a:t>lost job opportunities </a:t>
            </a:r>
          </a:p>
          <a:p>
            <a:pPr lvl="1">
              <a:lnSpc>
                <a:spcPct val="120000"/>
              </a:lnSpc>
            </a:pPr>
            <a:r>
              <a:rPr lang="en-US" sz="2400" dirty="0">
                <a:solidFill>
                  <a:schemeClr val="bg1"/>
                </a:solidFill>
              </a:rPr>
              <a:t>3 were uninvited to family/community events</a:t>
            </a:r>
          </a:p>
          <a:p>
            <a:pPr lvl="1">
              <a:lnSpc>
                <a:spcPct val="120000"/>
              </a:lnSpc>
            </a:pPr>
            <a:r>
              <a:rPr lang="en-US" sz="2400" dirty="0">
                <a:solidFill>
                  <a:schemeClr val="bg1"/>
                </a:solidFill>
              </a:rPr>
              <a:t>5 experienced psychological </a:t>
            </a:r>
            <a:r>
              <a:rPr lang="en-US" sz="2400" dirty="0" smtClean="0">
                <a:solidFill>
                  <a:schemeClr val="bg1"/>
                </a:solidFill>
              </a:rPr>
              <a:t>control - “</a:t>
            </a:r>
            <a:r>
              <a:rPr lang="en-US" sz="2400" i="1" dirty="0" smtClean="0">
                <a:solidFill>
                  <a:schemeClr val="bg1"/>
                </a:solidFill>
              </a:rPr>
              <a:t>You </a:t>
            </a:r>
            <a:r>
              <a:rPr lang="en-US" sz="2400" i="1" dirty="0">
                <a:solidFill>
                  <a:schemeClr val="bg1"/>
                </a:solidFill>
              </a:rPr>
              <a:t>cause us </a:t>
            </a:r>
            <a:r>
              <a:rPr lang="en-US" sz="2400" i="1" dirty="0" smtClean="0">
                <a:solidFill>
                  <a:schemeClr val="bg1"/>
                </a:solidFill>
              </a:rPr>
              <a:t>pain. You are </a:t>
            </a:r>
            <a:r>
              <a:rPr lang="en-US" sz="2400" i="1" dirty="0">
                <a:solidFill>
                  <a:schemeClr val="bg1"/>
                </a:solidFill>
              </a:rPr>
              <a:t>hurting your </a:t>
            </a:r>
            <a:r>
              <a:rPr lang="en-US" sz="2400" i="1" dirty="0" smtClean="0">
                <a:solidFill>
                  <a:schemeClr val="bg1"/>
                </a:solidFill>
              </a:rPr>
              <a:t>grandparents. You will </a:t>
            </a:r>
            <a:r>
              <a:rPr lang="en-US" sz="2400" i="1" dirty="0">
                <a:solidFill>
                  <a:schemeClr val="bg1"/>
                </a:solidFill>
              </a:rPr>
              <a:t>not be able to marry a </a:t>
            </a:r>
            <a:r>
              <a:rPr lang="en-US" sz="2400" i="1" dirty="0" smtClean="0">
                <a:solidFill>
                  <a:schemeClr val="bg1"/>
                </a:solidFill>
              </a:rPr>
              <a:t>Jew. You are </a:t>
            </a:r>
            <a:r>
              <a:rPr lang="en-US" sz="2400" i="1" dirty="0">
                <a:solidFill>
                  <a:schemeClr val="bg1"/>
                </a:solidFill>
              </a:rPr>
              <a:t>a </a:t>
            </a:r>
            <a:r>
              <a:rPr lang="en-US" sz="2400" i="1" dirty="0" smtClean="0">
                <a:solidFill>
                  <a:schemeClr val="bg1"/>
                </a:solidFill>
              </a:rPr>
              <a:t>Gentile.”</a:t>
            </a:r>
            <a:endParaRPr lang="en-US" sz="24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1360634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306"/>
            <a:ext cx="8229600" cy="900754"/>
          </a:xfrm>
        </p:spPr>
        <p:txBody>
          <a:bodyPr>
            <a:normAutofit/>
          </a:bodyPr>
          <a:lstStyle/>
          <a:p>
            <a:pPr algn="ctr"/>
            <a:r>
              <a:rPr lang="en-US" sz="4000" dirty="0" smtClean="0">
                <a:solidFill>
                  <a:schemeClr val="accent1"/>
                </a:solidFill>
              </a:rPr>
              <a:t>Social Control</a:t>
            </a:r>
            <a:endParaRPr lang="en-US" sz="4000" dirty="0">
              <a:solidFill>
                <a:schemeClr val="accent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70799388"/>
              </p:ext>
            </p:extLst>
          </p:nvPr>
        </p:nvGraphicFramePr>
        <p:xfrm>
          <a:off x="270932" y="1160060"/>
          <a:ext cx="8572818" cy="5049671"/>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2"/>
          <p:cNvSpPr txBox="1">
            <a:spLocks/>
          </p:cNvSpPr>
          <p:nvPr/>
        </p:nvSpPr>
        <p:spPr>
          <a:xfrm>
            <a:off x="270932" y="6318912"/>
            <a:ext cx="8415867" cy="36849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Seravek ExtraLigh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Seravek ExtraLigh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Seravek ExtraLigh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Seravek ExtraLigh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Seravek Extra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i="1" dirty="0" smtClean="0">
                <a:solidFill>
                  <a:schemeClr val="bg1"/>
                </a:solidFill>
              </a:rPr>
              <a:t>I graphed these experiences with respect to age and ‘levels’ of pressure or ‘hardening’.</a:t>
            </a:r>
          </a:p>
          <a:p>
            <a:endParaRPr lang="en-US" sz="1600" dirty="0"/>
          </a:p>
        </p:txBody>
      </p:sp>
    </p:spTree>
    <p:extLst>
      <p:ext uri="{BB962C8B-B14F-4D97-AF65-F5344CB8AC3E}">
        <p14:creationId xmlns:p14="http://schemas.microsoft.com/office/powerpoint/2010/main" val="26981665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4"/>
            <a:ext cx="8229600" cy="859810"/>
          </a:xfrm>
        </p:spPr>
        <p:txBody>
          <a:bodyPr>
            <a:normAutofit/>
          </a:bodyPr>
          <a:lstStyle/>
          <a:p>
            <a:pPr algn="ctr"/>
            <a:r>
              <a:rPr lang="en-US" sz="4000" dirty="0" smtClean="0">
                <a:solidFill>
                  <a:schemeClr val="accent1"/>
                </a:solidFill>
              </a:rPr>
              <a:t>Shame and Guilt</a:t>
            </a:r>
            <a:endParaRPr lang="en-US" sz="4000" dirty="0">
              <a:solidFill>
                <a:schemeClr val="accent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496545420"/>
              </p:ext>
            </p:extLst>
          </p:nvPr>
        </p:nvGraphicFramePr>
        <p:xfrm>
          <a:off x="354843" y="1255593"/>
          <a:ext cx="8427492" cy="52270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03939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4"/>
            <a:ext cx="8229600" cy="805219"/>
          </a:xfrm>
        </p:spPr>
        <p:txBody>
          <a:bodyPr>
            <a:noAutofit/>
          </a:bodyPr>
          <a:lstStyle/>
          <a:p>
            <a:pPr algn="ctr"/>
            <a:r>
              <a:rPr lang="en-US" sz="4000" dirty="0" smtClean="0">
                <a:solidFill>
                  <a:schemeClr val="accent1"/>
                </a:solidFill>
              </a:rPr>
              <a:t>Identity</a:t>
            </a:r>
            <a:endParaRPr lang="en-US" sz="4000" dirty="0">
              <a:solidFill>
                <a:schemeClr val="accent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66438448"/>
              </p:ext>
            </p:extLst>
          </p:nvPr>
        </p:nvGraphicFramePr>
        <p:xfrm>
          <a:off x="300251" y="1210432"/>
          <a:ext cx="8563970" cy="52449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77039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659"/>
            <a:ext cx="8229600" cy="914401"/>
          </a:xfrm>
        </p:spPr>
        <p:txBody>
          <a:bodyPr>
            <a:normAutofit/>
          </a:bodyPr>
          <a:lstStyle/>
          <a:p>
            <a:pPr algn="ctr"/>
            <a:r>
              <a:rPr lang="en-US" sz="4000" dirty="0" smtClean="0">
                <a:solidFill>
                  <a:schemeClr val="accent1"/>
                </a:solidFill>
              </a:rPr>
              <a:t>Prestige</a:t>
            </a:r>
            <a:endParaRPr lang="en-US" sz="4000" dirty="0">
              <a:solidFill>
                <a:schemeClr val="accent1"/>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32415671"/>
              </p:ext>
            </p:extLst>
          </p:nvPr>
        </p:nvGraphicFramePr>
        <p:xfrm>
          <a:off x="238836" y="1119117"/>
          <a:ext cx="8686800" cy="52407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402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51728"/>
          </a:xfrm>
        </p:spPr>
        <p:txBody>
          <a:bodyPr>
            <a:normAutofit/>
          </a:bodyPr>
          <a:lstStyle/>
          <a:p>
            <a:pPr algn="ctr"/>
            <a:r>
              <a:rPr lang="en-US" sz="4000" dirty="0" smtClean="0">
                <a:solidFill>
                  <a:schemeClr val="accent1"/>
                </a:solidFill>
              </a:rPr>
              <a:t>Conclusions</a:t>
            </a:r>
            <a:endParaRPr lang="en-US" sz="4000" dirty="0">
              <a:solidFill>
                <a:schemeClr val="accent1"/>
              </a:solidFill>
            </a:endParaRPr>
          </a:p>
        </p:txBody>
      </p:sp>
      <p:sp>
        <p:nvSpPr>
          <p:cNvPr id="3" name="Content Placeholder 2"/>
          <p:cNvSpPr>
            <a:spLocks noGrp="1"/>
          </p:cNvSpPr>
          <p:nvPr>
            <p:ph idx="1"/>
          </p:nvPr>
        </p:nvSpPr>
        <p:spPr>
          <a:xfrm>
            <a:off x="941696" y="1426367"/>
            <a:ext cx="7315200" cy="3793284"/>
          </a:xfrm>
        </p:spPr>
        <p:txBody>
          <a:bodyPr>
            <a:normAutofit fontScale="92500" lnSpcReduction="10000"/>
          </a:bodyPr>
          <a:lstStyle/>
          <a:p>
            <a:r>
              <a:rPr lang="en-US" sz="2800" dirty="0" smtClean="0">
                <a:solidFill>
                  <a:schemeClr val="bg1"/>
                </a:solidFill>
              </a:rPr>
              <a:t>Respondents are highly assimilated (socially integrated) but relatively less acculturated (acquired  resources of a different culture) and accommodated (employing another tradition in self expression)</a:t>
            </a:r>
            <a:r>
              <a:rPr lang="en-US" sz="2800" dirty="0" smtClean="0"/>
              <a:t>n </a:t>
            </a:r>
            <a:r>
              <a:rPr lang="en-US" sz="2800" dirty="0"/>
              <a:t>acculturation and accommodation</a:t>
            </a:r>
            <a:endParaRPr lang="en-US" sz="2800" dirty="0">
              <a:solidFill>
                <a:schemeClr val="bg1"/>
              </a:solidFill>
            </a:endParaRPr>
          </a:p>
          <a:p>
            <a:r>
              <a:rPr lang="en-US" sz="2800" dirty="0" smtClean="0">
                <a:solidFill>
                  <a:schemeClr val="bg1"/>
                </a:solidFill>
              </a:rPr>
              <a:t>They find </a:t>
            </a:r>
            <a:r>
              <a:rPr lang="en-US" sz="2800" dirty="0">
                <a:solidFill>
                  <a:schemeClr val="bg1"/>
                </a:solidFill>
              </a:rPr>
              <a:t>truth that is consistent and coherent with the Scripture. They do not find this same coherence in their culture. </a:t>
            </a:r>
            <a:r>
              <a:rPr lang="en-US" sz="2800" dirty="0" smtClean="0">
                <a:solidFill>
                  <a:schemeClr val="bg1"/>
                </a:solidFill>
              </a:rPr>
              <a:t>The often feel like </a:t>
            </a:r>
            <a:r>
              <a:rPr lang="en-US" sz="2800" dirty="0" smtClean="0">
                <a:solidFill>
                  <a:schemeClr val="bg1"/>
                </a:solidFill>
              </a:rPr>
              <a:t>strangers</a:t>
            </a:r>
            <a:r>
              <a:rPr lang="en-US" sz="2800" dirty="0" smtClean="0">
                <a:solidFill>
                  <a:schemeClr val="bg1"/>
                </a:solidFill>
              </a:rPr>
              <a:t>.</a:t>
            </a:r>
          </a:p>
          <a:p>
            <a:endParaRPr lang="en-US" sz="2800" dirty="0" smtClean="0">
              <a:solidFill>
                <a:schemeClr val="bg1"/>
              </a:solidFill>
            </a:endParaRPr>
          </a:p>
          <a:p>
            <a:endParaRPr lang="en-US" sz="2800" dirty="0" smtClean="0">
              <a:solidFill>
                <a:schemeClr val="bg1"/>
              </a:solidFill>
            </a:endParaRPr>
          </a:p>
        </p:txBody>
      </p:sp>
      <p:sp>
        <p:nvSpPr>
          <p:cNvPr id="4" name="Freeform 3"/>
          <p:cNvSpPr/>
          <p:nvPr/>
        </p:nvSpPr>
        <p:spPr>
          <a:xfrm rot="21047585">
            <a:off x="5296283" y="5258058"/>
            <a:ext cx="3350243" cy="773172"/>
          </a:xfrm>
          <a:custGeom>
            <a:avLst/>
            <a:gdLst>
              <a:gd name="connsiteX0" fmla="*/ 0 w 3516767"/>
              <a:gd name="connsiteY0" fmla="*/ 1156035 h 1612371"/>
              <a:gd name="connsiteX1" fmla="*/ 1107130 w 3516767"/>
              <a:gd name="connsiteY1" fmla="*/ 1514198 h 1612371"/>
              <a:gd name="connsiteX2" fmla="*/ 2230542 w 3516767"/>
              <a:gd name="connsiteY2" fmla="*/ 147 h 1612371"/>
              <a:gd name="connsiteX3" fmla="*/ 3305109 w 3516767"/>
              <a:gd name="connsiteY3" fmla="*/ 1611878 h 1612371"/>
              <a:gd name="connsiteX4" fmla="*/ 3077171 w 3516767"/>
              <a:gd name="connsiteY4" fmla="*/ 179228 h 1612371"/>
              <a:gd name="connsiteX5" fmla="*/ 3516767 w 3516767"/>
              <a:gd name="connsiteY5" fmla="*/ 830433 h 161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6767" h="1612371">
                <a:moveTo>
                  <a:pt x="0" y="1156035"/>
                </a:moveTo>
                <a:cubicBezTo>
                  <a:pt x="367686" y="1431440"/>
                  <a:pt x="735373" y="1706846"/>
                  <a:pt x="1107130" y="1514198"/>
                </a:cubicBezTo>
                <a:cubicBezTo>
                  <a:pt x="1478887" y="1321550"/>
                  <a:pt x="1864212" y="-16133"/>
                  <a:pt x="2230542" y="147"/>
                </a:cubicBezTo>
                <a:cubicBezTo>
                  <a:pt x="2596872" y="16427"/>
                  <a:pt x="3164004" y="1582031"/>
                  <a:pt x="3305109" y="1611878"/>
                </a:cubicBezTo>
                <a:cubicBezTo>
                  <a:pt x="3446214" y="1641725"/>
                  <a:pt x="3041895" y="309469"/>
                  <a:pt x="3077171" y="179228"/>
                </a:cubicBezTo>
                <a:cubicBezTo>
                  <a:pt x="3112447" y="48987"/>
                  <a:pt x="3516767" y="830433"/>
                  <a:pt x="3516767" y="830433"/>
                </a:cubicBezTo>
              </a:path>
            </a:pathLst>
          </a:custGeom>
          <a:solidFill>
            <a:srgbClr val="800000"/>
          </a:solidFill>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36227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4"/>
            <a:ext cx="8229600" cy="1091821"/>
          </a:xfrm>
        </p:spPr>
        <p:txBody>
          <a:bodyPr>
            <a:normAutofit/>
          </a:bodyPr>
          <a:lstStyle/>
          <a:p>
            <a:pPr algn="ctr"/>
            <a:r>
              <a:rPr lang="en-US" sz="4000" dirty="0">
                <a:solidFill>
                  <a:schemeClr val="accent1"/>
                </a:solidFill>
              </a:rPr>
              <a:t>Conclusion (Cont’d)</a:t>
            </a:r>
          </a:p>
        </p:txBody>
      </p:sp>
      <p:sp>
        <p:nvSpPr>
          <p:cNvPr id="9" name="Content Placeholder 8"/>
          <p:cNvSpPr>
            <a:spLocks noGrp="1"/>
          </p:cNvSpPr>
          <p:nvPr>
            <p:ph idx="1"/>
          </p:nvPr>
        </p:nvSpPr>
        <p:spPr>
          <a:xfrm>
            <a:off x="914400" y="1660572"/>
            <a:ext cx="7287905" cy="2734007"/>
          </a:xfrm>
        </p:spPr>
        <p:txBody>
          <a:bodyPr>
            <a:noAutofit/>
          </a:bodyPr>
          <a:lstStyle/>
          <a:p>
            <a:pPr>
              <a:spcAft>
                <a:spcPts val="2400"/>
              </a:spcAft>
            </a:pPr>
            <a:r>
              <a:rPr lang="en-US" sz="2800" dirty="0" smtClean="0">
                <a:solidFill>
                  <a:schemeClr val="bg1"/>
                </a:solidFill>
              </a:rPr>
              <a:t>Messianic Jewish community in North America is more similar to the American Jewish community than to the general US population in demographics such as Jewish dispositions, education and occupation</a:t>
            </a:r>
            <a:r>
              <a:rPr lang="en-US" sz="2600" dirty="0" smtClean="0">
                <a:solidFill>
                  <a:schemeClr val="bg1"/>
                </a:solidFill>
              </a:rPr>
              <a:t>.</a:t>
            </a:r>
          </a:p>
        </p:txBody>
      </p:sp>
      <p:sp>
        <p:nvSpPr>
          <p:cNvPr id="5" name="Freeform 4"/>
          <p:cNvSpPr/>
          <p:nvPr/>
        </p:nvSpPr>
        <p:spPr>
          <a:xfrm rot="11393097">
            <a:off x="855515" y="4876054"/>
            <a:ext cx="5112850" cy="1392997"/>
          </a:xfrm>
          <a:custGeom>
            <a:avLst/>
            <a:gdLst>
              <a:gd name="connsiteX0" fmla="*/ 0 w 3516767"/>
              <a:gd name="connsiteY0" fmla="*/ 1156035 h 1612371"/>
              <a:gd name="connsiteX1" fmla="*/ 1107130 w 3516767"/>
              <a:gd name="connsiteY1" fmla="*/ 1514198 h 1612371"/>
              <a:gd name="connsiteX2" fmla="*/ 2230542 w 3516767"/>
              <a:gd name="connsiteY2" fmla="*/ 147 h 1612371"/>
              <a:gd name="connsiteX3" fmla="*/ 3305109 w 3516767"/>
              <a:gd name="connsiteY3" fmla="*/ 1611878 h 1612371"/>
              <a:gd name="connsiteX4" fmla="*/ 3077171 w 3516767"/>
              <a:gd name="connsiteY4" fmla="*/ 179228 h 1612371"/>
              <a:gd name="connsiteX5" fmla="*/ 3516767 w 3516767"/>
              <a:gd name="connsiteY5" fmla="*/ 830433 h 161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6767" h="1612371">
                <a:moveTo>
                  <a:pt x="0" y="1156035"/>
                </a:moveTo>
                <a:cubicBezTo>
                  <a:pt x="367686" y="1431440"/>
                  <a:pt x="735373" y="1706846"/>
                  <a:pt x="1107130" y="1514198"/>
                </a:cubicBezTo>
                <a:cubicBezTo>
                  <a:pt x="1478887" y="1321550"/>
                  <a:pt x="1864212" y="-16133"/>
                  <a:pt x="2230542" y="147"/>
                </a:cubicBezTo>
                <a:cubicBezTo>
                  <a:pt x="2596872" y="16427"/>
                  <a:pt x="3164004" y="1582031"/>
                  <a:pt x="3305109" y="1611878"/>
                </a:cubicBezTo>
                <a:cubicBezTo>
                  <a:pt x="3446214" y="1641725"/>
                  <a:pt x="3041895" y="309469"/>
                  <a:pt x="3077171" y="179228"/>
                </a:cubicBezTo>
                <a:cubicBezTo>
                  <a:pt x="3112447" y="48987"/>
                  <a:pt x="3516767" y="830433"/>
                  <a:pt x="3516767" y="830433"/>
                </a:cubicBezTo>
              </a:path>
            </a:pathLst>
          </a:custGeom>
          <a:solidFill>
            <a:srgbClr val="800000"/>
          </a:solidFill>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453932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2"/>
            <a:ext cx="8229600" cy="1078174"/>
          </a:xfrm>
        </p:spPr>
        <p:txBody>
          <a:bodyPr>
            <a:normAutofit/>
          </a:bodyPr>
          <a:lstStyle/>
          <a:p>
            <a:pPr algn="ctr"/>
            <a:r>
              <a:rPr lang="en-US" sz="4000" dirty="0" smtClean="0">
                <a:solidFill>
                  <a:schemeClr val="accent1"/>
                </a:solidFill>
              </a:rPr>
              <a:t>Conclusion (Cont’d)</a:t>
            </a:r>
            <a:endParaRPr lang="en-US" sz="4000" dirty="0">
              <a:solidFill>
                <a:schemeClr val="accent1"/>
              </a:solidFill>
            </a:endParaRPr>
          </a:p>
        </p:txBody>
      </p:sp>
      <p:sp>
        <p:nvSpPr>
          <p:cNvPr id="9" name="Content Placeholder 8"/>
          <p:cNvSpPr>
            <a:spLocks noGrp="1"/>
          </p:cNvSpPr>
          <p:nvPr>
            <p:ph idx="1"/>
          </p:nvPr>
        </p:nvSpPr>
        <p:spPr>
          <a:xfrm>
            <a:off x="900752" y="1364776"/>
            <a:ext cx="7369791" cy="1637731"/>
          </a:xfrm>
        </p:spPr>
        <p:txBody>
          <a:bodyPr>
            <a:noAutofit/>
          </a:bodyPr>
          <a:lstStyle/>
          <a:p>
            <a:pPr>
              <a:spcAft>
                <a:spcPts val="2400"/>
              </a:spcAft>
            </a:pPr>
            <a:r>
              <a:rPr lang="en-US" sz="2800" dirty="0">
                <a:solidFill>
                  <a:schemeClr val="bg1"/>
                </a:solidFill>
              </a:rPr>
              <a:t>The nomenclature preference and religious observance levels among these Messianic Jews indicate a continuing identification with the Jewish people. </a:t>
            </a:r>
          </a:p>
        </p:txBody>
      </p:sp>
      <p:pic>
        <p:nvPicPr>
          <p:cNvPr id="3" name="Picture 2" descr="1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8922" y="3386217"/>
            <a:ext cx="3405868" cy="2768923"/>
          </a:xfrm>
          <a:prstGeom prst="rect">
            <a:avLst/>
          </a:prstGeom>
        </p:spPr>
      </p:pic>
      <p:sp>
        <p:nvSpPr>
          <p:cNvPr id="4" name="TextBox 3"/>
          <p:cNvSpPr txBox="1"/>
          <p:nvPr/>
        </p:nvSpPr>
        <p:spPr>
          <a:xfrm>
            <a:off x="900752" y="3386217"/>
            <a:ext cx="3944204"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latin typeface="Seravek ExtraLight"/>
              </a:rPr>
              <a:t>The more recent study also indicated that churches and Messianic congregations have a significant impact.  </a:t>
            </a:r>
          </a:p>
          <a:p>
            <a:pPr marL="457200" indent="-457200">
              <a:buFont typeface="Arial" panose="020B0604020202020204" pitchFamily="34" charset="0"/>
              <a:buChar char="•"/>
            </a:pPr>
            <a:endParaRPr lang="en-CA" sz="2800" dirty="0">
              <a:latin typeface="Seravek ExtraLight"/>
            </a:endParaRPr>
          </a:p>
        </p:txBody>
      </p:sp>
    </p:spTree>
    <p:extLst>
      <p:ext uri="{BB962C8B-B14F-4D97-AF65-F5344CB8AC3E}">
        <p14:creationId xmlns:p14="http://schemas.microsoft.com/office/powerpoint/2010/main" val="33100503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048" y="274638"/>
            <a:ext cx="7315200" cy="1090138"/>
          </a:xfrm>
        </p:spPr>
        <p:txBody>
          <a:bodyPr>
            <a:normAutofit/>
          </a:bodyPr>
          <a:lstStyle/>
          <a:p>
            <a:r>
              <a:rPr lang="en-US" sz="4000" dirty="0" smtClean="0">
                <a:solidFill>
                  <a:schemeClr val="accent1"/>
                </a:solidFill>
              </a:rPr>
              <a:t>Comparative Data</a:t>
            </a:r>
            <a:endParaRPr lang="en-US" sz="4000" dirty="0">
              <a:solidFill>
                <a:schemeClr val="accent1"/>
              </a:solidFill>
            </a:endParaRPr>
          </a:p>
        </p:txBody>
      </p:sp>
      <p:sp>
        <p:nvSpPr>
          <p:cNvPr id="9" name="Content Placeholder 8"/>
          <p:cNvSpPr>
            <a:spLocks noGrp="1"/>
          </p:cNvSpPr>
          <p:nvPr>
            <p:ph idx="1"/>
          </p:nvPr>
        </p:nvSpPr>
        <p:spPr>
          <a:xfrm>
            <a:off x="928048" y="1596788"/>
            <a:ext cx="7315200" cy="2661313"/>
          </a:xfrm>
        </p:spPr>
        <p:txBody>
          <a:bodyPr>
            <a:noAutofit/>
          </a:bodyPr>
          <a:lstStyle/>
          <a:p>
            <a:pPr marL="0" indent="0">
              <a:buNone/>
            </a:pPr>
            <a:r>
              <a:rPr lang="en-US" sz="2800" dirty="0" smtClean="0">
                <a:solidFill>
                  <a:schemeClr val="bg1"/>
                </a:solidFill>
              </a:rPr>
              <a:t>The statistics from this survey have been compared with a previous survey in 1983 and the 2013 Pew report on American Jews</a:t>
            </a:r>
            <a:r>
              <a:rPr lang="en-US" sz="2800" dirty="0" smtClean="0">
                <a:solidFill>
                  <a:srgbClr val="D9D9D9"/>
                </a:solidFill>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38099" y="4157426"/>
            <a:ext cx="6828480" cy="1301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6026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4000" dirty="0">
                <a:solidFill>
                  <a:schemeClr val="accent1"/>
                </a:solidFill>
              </a:rPr>
              <a:t>Conclusion (Cont’d)</a:t>
            </a:r>
          </a:p>
        </p:txBody>
      </p:sp>
      <p:sp>
        <p:nvSpPr>
          <p:cNvPr id="3" name="Content Placeholder 2"/>
          <p:cNvSpPr>
            <a:spLocks noGrp="1"/>
          </p:cNvSpPr>
          <p:nvPr>
            <p:ph idx="1"/>
          </p:nvPr>
        </p:nvSpPr>
        <p:spPr>
          <a:xfrm>
            <a:off x="941696" y="1600200"/>
            <a:ext cx="7328847" cy="4525963"/>
          </a:xfrm>
        </p:spPr>
        <p:txBody>
          <a:bodyPr>
            <a:normAutofit lnSpcReduction="10000"/>
          </a:bodyPr>
          <a:lstStyle/>
          <a:p>
            <a:pPr>
              <a:spcAft>
                <a:spcPts val="2400"/>
              </a:spcAft>
            </a:pPr>
            <a:r>
              <a:rPr lang="en-US" sz="2800" dirty="0">
                <a:solidFill>
                  <a:schemeClr val="bg1"/>
                </a:solidFill>
              </a:rPr>
              <a:t>The need for critical thinking in the area of intermarriage. </a:t>
            </a:r>
          </a:p>
          <a:p>
            <a:pPr>
              <a:spcAft>
                <a:spcPts val="2400"/>
              </a:spcAft>
            </a:pPr>
            <a:r>
              <a:rPr lang="en-US" sz="2800" dirty="0">
                <a:solidFill>
                  <a:schemeClr val="bg1"/>
                </a:solidFill>
              </a:rPr>
              <a:t>The Messianic Jewish community, congregations and ministries </a:t>
            </a:r>
            <a:r>
              <a:rPr lang="en-US" sz="2800" dirty="0" smtClean="0">
                <a:solidFill>
                  <a:schemeClr val="bg1"/>
                </a:solidFill>
              </a:rPr>
              <a:t>are making </a:t>
            </a:r>
            <a:r>
              <a:rPr lang="en-US" sz="2800" dirty="0">
                <a:solidFill>
                  <a:schemeClr val="bg1"/>
                </a:solidFill>
              </a:rPr>
              <a:t>new and dynamic efforts to provide fellowship and service opportunities to young Messianic Jews which alter intermarriage patterns. We see this in our intermarriage statistics. </a:t>
            </a:r>
          </a:p>
          <a:p>
            <a:endParaRPr lang="en-US" sz="2800" dirty="0">
              <a:solidFill>
                <a:schemeClr val="bg1"/>
              </a:solidFill>
            </a:endParaRPr>
          </a:p>
        </p:txBody>
      </p:sp>
    </p:spTree>
    <p:extLst>
      <p:ext uri="{BB962C8B-B14F-4D97-AF65-F5344CB8AC3E}">
        <p14:creationId xmlns:p14="http://schemas.microsoft.com/office/powerpoint/2010/main" val="14296242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306"/>
            <a:ext cx="8229600" cy="1205428"/>
          </a:xfrm>
        </p:spPr>
        <p:txBody>
          <a:bodyPr>
            <a:normAutofit/>
          </a:bodyPr>
          <a:lstStyle/>
          <a:p>
            <a:pPr algn="ctr"/>
            <a:r>
              <a:rPr lang="en-US" sz="4000" dirty="0">
                <a:solidFill>
                  <a:schemeClr val="accent1"/>
                </a:solidFill>
              </a:rPr>
              <a:t>Conclusion (Cont’d)</a:t>
            </a:r>
          </a:p>
        </p:txBody>
      </p:sp>
      <p:sp>
        <p:nvSpPr>
          <p:cNvPr id="3" name="Content Placeholder 2"/>
          <p:cNvSpPr>
            <a:spLocks noGrp="1"/>
          </p:cNvSpPr>
          <p:nvPr>
            <p:ph idx="1"/>
          </p:nvPr>
        </p:nvSpPr>
        <p:spPr>
          <a:xfrm>
            <a:off x="928048" y="1464734"/>
            <a:ext cx="7356143" cy="4783667"/>
          </a:xfrm>
        </p:spPr>
        <p:txBody>
          <a:bodyPr>
            <a:normAutofit/>
          </a:bodyPr>
          <a:lstStyle/>
          <a:p>
            <a:r>
              <a:rPr lang="en-US" sz="2800" dirty="0">
                <a:solidFill>
                  <a:schemeClr val="bg1"/>
                </a:solidFill>
              </a:rPr>
              <a:t>Responses to the questions about how </a:t>
            </a:r>
            <a:r>
              <a:rPr lang="en-US" sz="2800" dirty="0" smtClean="0">
                <a:solidFill>
                  <a:schemeClr val="bg1"/>
                </a:solidFill>
              </a:rPr>
              <a:t>respondents first </a:t>
            </a:r>
            <a:r>
              <a:rPr lang="en-US" sz="2800" dirty="0">
                <a:solidFill>
                  <a:schemeClr val="bg1"/>
                </a:solidFill>
              </a:rPr>
              <a:t>heard the gospel and what attracted them to the gospel underline the significance of individual </a:t>
            </a:r>
            <a:r>
              <a:rPr lang="en-US" sz="2800" dirty="0" smtClean="0">
                <a:solidFill>
                  <a:schemeClr val="bg1"/>
                </a:solidFill>
              </a:rPr>
              <a:t>interaction.</a:t>
            </a:r>
          </a:p>
          <a:p>
            <a:endParaRPr lang="en-US" sz="2800" dirty="0">
              <a:solidFill>
                <a:schemeClr val="bg1"/>
              </a:solidFill>
            </a:endParaRPr>
          </a:p>
          <a:p>
            <a:r>
              <a:rPr lang="en-US" sz="2800" dirty="0" smtClean="0">
                <a:solidFill>
                  <a:schemeClr val="bg1"/>
                </a:solidFill>
              </a:rPr>
              <a:t>The older </a:t>
            </a:r>
            <a:r>
              <a:rPr lang="en-US" sz="2800" dirty="0">
                <a:solidFill>
                  <a:schemeClr val="bg1"/>
                </a:solidFill>
              </a:rPr>
              <a:t>group </a:t>
            </a:r>
            <a:r>
              <a:rPr lang="en-US" sz="2800" dirty="0" smtClean="0">
                <a:solidFill>
                  <a:schemeClr val="bg1"/>
                </a:solidFill>
              </a:rPr>
              <a:t>experienced </a:t>
            </a:r>
            <a:r>
              <a:rPr lang="en-US" sz="2800" dirty="0">
                <a:solidFill>
                  <a:schemeClr val="bg1"/>
                </a:solidFill>
              </a:rPr>
              <a:t>quite a bit more external pressure than younger </a:t>
            </a:r>
            <a:r>
              <a:rPr lang="en-US" sz="2800" dirty="0" smtClean="0">
                <a:solidFill>
                  <a:schemeClr val="bg1"/>
                </a:solidFill>
              </a:rPr>
              <a:t>respondents.</a:t>
            </a:r>
            <a:endParaRPr lang="en-US" sz="28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24543669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5"/>
            <a:ext cx="8229600" cy="1026150"/>
          </a:xfrm>
        </p:spPr>
        <p:txBody>
          <a:bodyPr>
            <a:normAutofit/>
          </a:bodyPr>
          <a:lstStyle/>
          <a:p>
            <a:pPr algn="ctr"/>
            <a:r>
              <a:rPr lang="en-US" sz="4000" dirty="0">
                <a:solidFill>
                  <a:schemeClr val="accent1"/>
                </a:solidFill>
              </a:rPr>
              <a:t>Conclusion (Cont’d)</a:t>
            </a:r>
          </a:p>
        </p:txBody>
      </p:sp>
      <p:sp>
        <p:nvSpPr>
          <p:cNvPr id="3" name="Content Placeholder 2"/>
          <p:cNvSpPr>
            <a:spLocks noGrp="1"/>
          </p:cNvSpPr>
          <p:nvPr>
            <p:ph idx="1"/>
          </p:nvPr>
        </p:nvSpPr>
        <p:spPr>
          <a:xfrm>
            <a:off x="968991" y="1530331"/>
            <a:ext cx="7274257" cy="2495759"/>
          </a:xfrm>
        </p:spPr>
        <p:txBody>
          <a:bodyPr>
            <a:normAutofit/>
          </a:bodyPr>
          <a:lstStyle/>
          <a:p>
            <a:pPr>
              <a:lnSpc>
                <a:spcPct val="110000"/>
              </a:lnSpc>
            </a:pPr>
            <a:r>
              <a:rPr lang="en-US" sz="2800" dirty="0" smtClean="0">
                <a:solidFill>
                  <a:schemeClr val="bg1"/>
                </a:solidFill>
              </a:rPr>
              <a:t>Intermarriage</a:t>
            </a:r>
            <a:r>
              <a:rPr lang="en-US" sz="2800" dirty="0">
                <a:solidFill>
                  <a:schemeClr val="bg1"/>
                </a:solidFill>
              </a:rPr>
              <a:t>, having only one Jewish </a:t>
            </a:r>
            <a:r>
              <a:rPr lang="en-US" sz="2800" dirty="0" smtClean="0">
                <a:solidFill>
                  <a:schemeClr val="bg1"/>
                </a:solidFill>
              </a:rPr>
              <a:t>parent and </a:t>
            </a:r>
            <a:r>
              <a:rPr lang="en-US" sz="2800" dirty="0">
                <a:solidFill>
                  <a:schemeClr val="bg1"/>
                </a:solidFill>
              </a:rPr>
              <a:t>attendance at a </a:t>
            </a:r>
            <a:r>
              <a:rPr lang="en-US" sz="2800" dirty="0" smtClean="0">
                <a:solidFill>
                  <a:schemeClr val="bg1"/>
                </a:solidFill>
              </a:rPr>
              <a:t>church, rather </a:t>
            </a:r>
            <a:r>
              <a:rPr lang="en-US" sz="2800" dirty="0">
                <a:solidFill>
                  <a:schemeClr val="bg1"/>
                </a:solidFill>
              </a:rPr>
              <a:t>than a Messianic </a:t>
            </a:r>
            <a:r>
              <a:rPr lang="en-US" sz="2800" dirty="0" smtClean="0">
                <a:solidFill>
                  <a:schemeClr val="bg1"/>
                </a:solidFill>
              </a:rPr>
              <a:t>congregation, did </a:t>
            </a:r>
            <a:r>
              <a:rPr lang="en-US" sz="2800" dirty="0">
                <a:solidFill>
                  <a:schemeClr val="bg1"/>
                </a:solidFill>
              </a:rPr>
              <a:t>not appear to decrease Jewish identity or even Jewish practices. </a:t>
            </a:r>
          </a:p>
        </p:txBody>
      </p:sp>
      <p:pic>
        <p:nvPicPr>
          <p:cNvPr id="4" name="Picture 3" descr="cie_b_-_Copy1_resize1800__1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9649" y="4279529"/>
            <a:ext cx="4571999" cy="1832711"/>
          </a:xfrm>
          <a:prstGeom prst="rect">
            <a:avLst/>
          </a:prstGeom>
        </p:spPr>
      </p:pic>
    </p:spTree>
    <p:extLst>
      <p:ext uri="{BB962C8B-B14F-4D97-AF65-F5344CB8AC3E}">
        <p14:creationId xmlns:p14="http://schemas.microsoft.com/office/powerpoint/2010/main" val="24256677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5"/>
            <a:ext cx="8229600" cy="1026150"/>
          </a:xfrm>
        </p:spPr>
        <p:txBody>
          <a:bodyPr>
            <a:normAutofit/>
          </a:bodyPr>
          <a:lstStyle/>
          <a:p>
            <a:pPr algn="ctr"/>
            <a:r>
              <a:rPr lang="en-US" sz="4000" dirty="0">
                <a:solidFill>
                  <a:schemeClr val="accent1"/>
                </a:solidFill>
              </a:rPr>
              <a:t>Conclusion (Cont’d)</a:t>
            </a:r>
          </a:p>
        </p:txBody>
      </p:sp>
      <p:sp>
        <p:nvSpPr>
          <p:cNvPr id="3" name="Content Placeholder 2"/>
          <p:cNvSpPr>
            <a:spLocks noGrp="1"/>
          </p:cNvSpPr>
          <p:nvPr>
            <p:ph idx="1"/>
          </p:nvPr>
        </p:nvSpPr>
        <p:spPr>
          <a:xfrm>
            <a:off x="941696" y="1465212"/>
            <a:ext cx="7315200" cy="2506288"/>
          </a:xfrm>
        </p:spPr>
        <p:txBody>
          <a:bodyPr>
            <a:normAutofit/>
          </a:bodyPr>
          <a:lstStyle/>
          <a:p>
            <a:pPr>
              <a:lnSpc>
                <a:spcPct val="110000"/>
              </a:lnSpc>
            </a:pPr>
            <a:r>
              <a:rPr lang="en-US" sz="2800" dirty="0" smtClean="0">
                <a:solidFill>
                  <a:schemeClr val="bg1"/>
                </a:solidFill>
              </a:rPr>
              <a:t>This </a:t>
            </a:r>
            <a:r>
              <a:rPr lang="en-US" sz="2800" dirty="0">
                <a:solidFill>
                  <a:schemeClr val="bg1"/>
                </a:solidFill>
              </a:rPr>
              <a:t>suggests continuing the ongoing conversation as to what extent we need to prophetically </a:t>
            </a:r>
            <a:r>
              <a:rPr lang="en-US" sz="2800" dirty="0" smtClean="0">
                <a:solidFill>
                  <a:schemeClr val="bg1"/>
                </a:solidFill>
              </a:rPr>
              <a:t>challenge and </a:t>
            </a:r>
            <a:r>
              <a:rPr lang="en-US" sz="2800" dirty="0">
                <a:solidFill>
                  <a:schemeClr val="bg1"/>
                </a:solidFill>
              </a:rPr>
              <a:t>yet seek to remain a part </a:t>
            </a:r>
            <a:r>
              <a:rPr lang="en-US" sz="2800" dirty="0" smtClean="0">
                <a:solidFill>
                  <a:schemeClr val="bg1"/>
                </a:solidFill>
              </a:rPr>
              <a:t>of the Jewish </a:t>
            </a:r>
            <a:r>
              <a:rPr lang="en-US" sz="2800" dirty="0">
                <a:solidFill>
                  <a:schemeClr val="bg1"/>
                </a:solidFill>
              </a:rPr>
              <a:t>community at large.</a:t>
            </a:r>
          </a:p>
          <a:p>
            <a:endParaRPr lang="en-US" sz="2800" dirty="0" smtClean="0">
              <a:solidFill>
                <a:schemeClr val="bg1"/>
              </a:solidFill>
            </a:endParaRPr>
          </a:p>
          <a:p>
            <a:endParaRPr lang="en-US" sz="2800" dirty="0">
              <a:solidFill>
                <a:schemeClr val="bg1"/>
              </a:solidFill>
            </a:endParaRPr>
          </a:p>
        </p:txBody>
      </p:sp>
      <p:sp>
        <p:nvSpPr>
          <p:cNvPr id="5" name="Freeform 4"/>
          <p:cNvSpPr/>
          <p:nvPr/>
        </p:nvSpPr>
        <p:spPr>
          <a:xfrm rot="21009404">
            <a:off x="2030422" y="4939540"/>
            <a:ext cx="6634711" cy="824798"/>
          </a:xfrm>
          <a:custGeom>
            <a:avLst/>
            <a:gdLst>
              <a:gd name="connsiteX0" fmla="*/ 0 w 3516767"/>
              <a:gd name="connsiteY0" fmla="*/ 1156035 h 1612371"/>
              <a:gd name="connsiteX1" fmla="*/ 1107130 w 3516767"/>
              <a:gd name="connsiteY1" fmla="*/ 1514198 h 1612371"/>
              <a:gd name="connsiteX2" fmla="*/ 2230542 w 3516767"/>
              <a:gd name="connsiteY2" fmla="*/ 147 h 1612371"/>
              <a:gd name="connsiteX3" fmla="*/ 3305109 w 3516767"/>
              <a:gd name="connsiteY3" fmla="*/ 1611878 h 1612371"/>
              <a:gd name="connsiteX4" fmla="*/ 3077171 w 3516767"/>
              <a:gd name="connsiteY4" fmla="*/ 179228 h 1612371"/>
              <a:gd name="connsiteX5" fmla="*/ 3516767 w 3516767"/>
              <a:gd name="connsiteY5" fmla="*/ 830433 h 1612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6767" h="1612371">
                <a:moveTo>
                  <a:pt x="0" y="1156035"/>
                </a:moveTo>
                <a:cubicBezTo>
                  <a:pt x="367686" y="1431440"/>
                  <a:pt x="735373" y="1706846"/>
                  <a:pt x="1107130" y="1514198"/>
                </a:cubicBezTo>
                <a:cubicBezTo>
                  <a:pt x="1478887" y="1321550"/>
                  <a:pt x="1864212" y="-16133"/>
                  <a:pt x="2230542" y="147"/>
                </a:cubicBezTo>
                <a:cubicBezTo>
                  <a:pt x="2596872" y="16427"/>
                  <a:pt x="3164004" y="1582031"/>
                  <a:pt x="3305109" y="1611878"/>
                </a:cubicBezTo>
                <a:cubicBezTo>
                  <a:pt x="3446214" y="1641725"/>
                  <a:pt x="3041895" y="309469"/>
                  <a:pt x="3077171" y="179228"/>
                </a:cubicBezTo>
                <a:cubicBezTo>
                  <a:pt x="3112447" y="48987"/>
                  <a:pt x="3516767" y="830433"/>
                  <a:pt x="3516767" y="830433"/>
                </a:cubicBezTo>
              </a:path>
            </a:pathLst>
          </a:custGeom>
          <a:solidFill>
            <a:srgbClr val="800000"/>
          </a:solidFill>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978830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898"/>
            <a:ext cx="8229600" cy="1064525"/>
          </a:xfrm>
        </p:spPr>
        <p:txBody>
          <a:bodyPr>
            <a:normAutofit/>
          </a:bodyPr>
          <a:lstStyle/>
          <a:p>
            <a:pPr algn="ctr"/>
            <a:r>
              <a:rPr lang="en-US" sz="4000" dirty="0" err="1" smtClean="0">
                <a:solidFill>
                  <a:schemeClr val="accent1"/>
                </a:solidFill>
              </a:rPr>
              <a:t>Missiological</a:t>
            </a:r>
            <a:r>
              <a:rPr lang="en-US" sz="4000" dirty="0" smtClean="0">
                <a:solidFill>
                  <a:schemeClr val="accent1"/>
                </a:solidFill>
              </a:rPr>
              <a:t> Issues</a:t>
            </a:r>
            <a:endParaRPr lang="en-US" sz="4000" dirty="0">
              <a:solidFill>
                <a:schemeClr val="accent1"/>
              </a:solidFill>
            </a:endParaRPr>
          </a:p>
        </p:txBody>
      </p:sp>
      <p:sp>
        <p:nvSpPr>
          <p:cNvPr id="3" name="Content Placeholder 2"/>
          <p:cNvSpPr>
            <a:spLocks noGrp="1"/>
          </p:cNvSpPr>
          <p:nvPr>
            <p:ph idx="1"/>
          </p:nvPr>
        </p:nvSpPr>
        <p:spPr>
          <a:xfrm>
            <a:off x="914400" y="1378423"/>
            <a:ext cx="7342496" cy="5123977"/>
          </a:xfrm>
        </p:spPr>
        <p:txBody>
          <a:bodyPr>
            <a:normAutofit/>
          </a:bodyPr>
          <a:lstStyle/>
          <a:p>
            <a:r>
              <a:rPr lang="en-US" sz="2800" dirty="0">
                <a:solidFill>
                  <a:srgbClr val="D9D9D9"/>
                </a:solidFill>
              </a:rPr>
              <a:t>We need to build relationships, make the Bible available, </a:t>
            </a:r>
            <a:r>
              <a:rPr lang="en-US" sz="2800" dirty="0" smtClean="0">
                <a:solidFill>
                  <a:srgbClr val="D9D9D9"/>
                </a:solidFill>
              </a:rPr>
              <a:t>recognize </a:t>
            </a:r>
            <a:r>
              <a:rPr lang="en-US" sz="2800" dirty="0">
                <a:solidFill>
                  <a:srgbClr val="D9D9D9"/>
                </a:solidFill>
              </a:rPr>
              <a:t>and then address the pressure </a:t>
            </a:r>
            <a:r>
              <a:rPr lang="en-US" sz="2800" dirty="0" smtClean="0">
                <a:solidFill>
                  <a:srgbClr val="D9D9D9"/>
                </a:solidFill>
              </a:rPr>
              <a:t>points.</a:t>
            </a:r>
          </a:p>
          <a:p>
            <a:endParaRPr lang="en-US" sz="2800" dirty="0">
              <a:solidFill>
                <a:srgbClr val="D9D9D9"/>
              </a:solidFill>
            </a:endParaRPr>
          </a:p>
          <a:p>
            <a:r>
              <a:rPr lang="en-US" sz="2800" dirty="0" smtClean="0">
                <a:solidFill>
                  <a:srgbClr val="D9D9D9"/>
                </a:solidFill>
              </a:rPr>
              <a:t>Are we all open to challenge and be challenged by the status quo?</a:t>
            </a:r>
          </a:p>
          <a:p>
            <a:pPr lvl="0"/>
            <a:endParaRPr lang="en-US" sz="2800" dirty="0">
              <a:solidFill>
                <a:srgbClr val="D9D9D9"/>
              </a:solidFill>
            </a:endParaRPr>
          </a:p>
          <a:p>
            <a:pPr lvl="0"/>
            <a:r>
              <a:rPr lang="en-US" sz="2800" dirty="0" smtClean="0">
                <a:solidFill>
                  <a:schemeClr val="bg1">
                    <a:lumMod val="85000"/>
                  </a:schemeClr>
                </a:solidFill>
              </a:rPr>
              <a:t>Are our publications and platforms relevant </a:t>
            </a:r>
            <a:r>
              <a:rPr lang="en-US" sz="2800" dirty="0">
                <a:solidFill>
                  <a:schemeClr val="bg1">
                    <a:lumMod val="85000"/>
                  </a:schemeClr>
                </a:solidFill>
              </a:rPr>
              <a:t>and do they communicate to our audience</a:t>
            </a:r>
            <a:r>
              <a:rPr lang="en-US" sz="2800" dirty="0" smtClean="0">
                <a:solidFill>
                  <a:schemeClr val="bg1">
                    <a:lumMod val="85000"/>
                  </a:schemeClr>
                </a:solidFill>
              </a:rPr>
              <a:t>?</a:t>
            </a:r>
          </a:p>
          <a:p>
            <a:endParaRPr lang="en-US" sz="2800" dirty="0">
              <a:solidFill>
                <a:srgbClr val="D9D9D9"/>
              </a:solidFill>
            </a:endParaRPr>
          </a:p>
        </p:txBody>
      </p:sp>
    </p:spTree>
    <p:extLst>
      <p:ext uri="{BB962C8B-B14F-4D97-AF65-F5344CB8AC3E}">
        <p14:creationId xmlns:p14="http://schemas.microsoft.com/office/powerpoint/2010/main" val="229430598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659"/>
            <a:ext cx="8229600" cy="1119117"/>
          </a:xfrm>
        </p:spPr>
        <p:txBody>
          <a:bodyPr>
            <a:normAutofit/>
          </a:bodyPr>
          <a:lstStyle/>
          <a:p>
            <a:r>
              <a:rPr lang="en-US" sz="4000" dirty="0" err="1">
                <a:solidFill>
                  <a:schemeClr val="accent1"/>
                </a:solidFill>
              </a:rPr>
              <a:t>Missiological</a:t>
            </a:r>
            <a:r>
              <a:rPr lang="en-US" sz="4000" dirty="0">
                <a:solidFill>
                  <a:schemeClr val="accent1"/>
                </a:solidFill>
              </a:rPr>
              <a:t> </a:t>
            </a:r>
            <a:r>
              <a:rPr lang="en-US" sz="4000" dirty="0" smtClean="0">
                <a:solidFill>
                  <a:schemeClr val="accent1"/>
                </a:solidFill>
              </a:rPr>
              <a:t>Questions (Cont’d)</a:t>
            </a:r>
            <a:endParaRPr lang="en-US" sz="4000" dirty="0">
              <a:solidFill>
                <a:schemeClr val="accent1"/>
              </a:solidFill>
            </a:endParaRPr>
          </a:p>
        </p:txBody>
      </p:sp>
      <p:sp>
        <p:nvSpPr>
          <p:cNvPr id="3" name="Content Placeholder 2"/>
          <p:cNvSpPr>
            <a:spLocks noGrp="1"/>
          </p:cNvSpPr>
          <p:nvPr>
            <p:ph idx="1"/>
          </p:nvPr>
        </p:nvSpPr>
        <p:spPr>
          <a:xfrm>
            <a:off x="682388" y="1624083"/>
            <a:ext cx="7779224" cy="5030717"/>
          </a:xfrm>
        </p:spPr>
        <p:txBody>
          <a:bodyPr>
            <a:normAutofit/>
          </a:bodyPr>
          <a:lstStyle/>
          <a:p>
            <a:r>
              <a:rPr lang="en-US" sz="2800" dirty="0">
                <a:solidFill>
                  <a:schemeClr val="bg1"/>
                </a:solidFill>
              </a:rPr>
              <a:t>Is our material relevant to </a:t>
            </a:r>
            <a:r>
              <a:rPr lang="en-US" sz="2800" dirty="0" smtClean="0">
                <a:solidFill>
                  <a:schemeClr val="bg1"/>
                </a:solidFill>
              </a:rPr>
              <a:t>the group receiving the </a:t>
            </a:r>
            <a:r>
              <a:rPr lang="en-US" sz="2800" dirty="0">
                <a:solidFill>
                  <a:schemeClr val="bg1"/>
                </a:solidFill>
              </a:rPr>
              <a:t>message rather than those </a:t>
            </a:r>
            <a:r>
              <a:rPr lang="en-US" sz="2800" dirty="0" smtClean="0">
                <a:solidFill>
                  <a:schemeClr val="bg1"/>
                </a:solidFill>
              </a:rPr>
              <a:t>bringing it</a:t>
            </a:r>
            <a:r>
              <a:rPr lang="en-US" sz="2800" dirty="0">
                <a:solidFill>
                  <a:schemeClr val="bg1"/>
                </a:solidFill>
              </a:rPr>
              <a:t>?</a:t>
            </a:r>
          </a:p>
          <a:p>
            <a:pPr lvl="0"/>
            <a:r>
              <a:rPr lang="en-US" sz="2800" dirty="0">
                <a:solidFill>
                  <a:schemeClr val="bg1"/>
                </a:solidFill>
              </a:rPr>
              <a:t>Are we talking to Jewish people?</a:t>
            </a:r>
          </a:p>
          <a:p>
            <a:pPr lvl="0"/>
            <a:r>
              <a:rPr lang="en-US" sz="2800" dirty="0">
                <a:solidFill>
                  <a:schemeClr val="bg1"/>
                </a:solidFill>
              </a:rPr>
              <a:t>Do we have </a:t>
            </a:r>
            <a:r>
              <a:rPr lang="en-US" sz="2800" dirty="0" smtClean="0">
                <a:solidFill>
                  <a:schemeClr val="bg1"/>
                </a:solidFill>
              </a:rPr>
              <a:t>the courage </a:t>
            </a:r>
            <a:r>
              <a:rPr lang="en-US" sz="2800" dirty="0">
                <a:solidFill>
                  <a:schemeClr val="bg1"/>
                </a:solidFill>
              </a:rPr>
              <a:t>to face opposition?</a:t>
            </a:r>
          </a:p>
          <a:p>
            <a:pPr lvl="0">
              <a:lnSpc>
                <a:spcPct val="120000"/>
              </a:lnSpc>
            </a:pPr>
            <a:r>
              <a:rPr lang="en-US" sz="2800" dirty="0" smtClean="0">
                <a:solidFill>
                  <a:schemeClr val="bg1"/>
                </a:solidFill>
              </a:rPr>
              <a:t>Do </a:t>
            </a:r>
            <a:r>
              <a:rPr lang="en-US" sz="2800" dirty="0">
                <a:solidFill>
                  <a:schemeClr val="bg1"/>
                </a:solidFill>
              </a:rPr>
              <a:t>we have the ability to communicate </a:t>
            </a:r>
            <a:r>
              <a:rPr lang="en-US" sz="2800" dirty="0" smtClean="0">
                <a:solidFill>
                  <a:schemeClr val="bg1"/>
                </a:solidFill>
              </a:rPr>
              <a:t>with </a:t>
            </a:r>
            <a:r>
              <a:rPr lang="en-US" sz="2800" dirty="0">
                <a:solidFill>
                  <a:schemeClr val="bg1"/>
                </a:solidFill>
              </a:rPr>
              <a:t>regard to a </a:t>
            </a:r>
            <a:r>
              <a:rPr lang="en-US" sz="2800" dirty="0" smtClean="0">
                <a:solidFill>
                  <a:schemeClr val="bg1"/>
                </a:solidFill>
              </a:rPr>
              <a:t>sophisticated </a:t>
            </a:r>
            <a:r>
              <a:rPr lang="en-US" sz="2800" dirty="0">
                <a:solidFill>
                  <a:schemeClr val="bg1"/>
                </a:solidFill>
              </a:rPr>
              <a:t>culture </a:t>
            </a:r>
            <a:r>
              <a:rPr lang="en-US" sz="2800" dirty="0" smtClean="0">
                <a:solidFill>
                  <a:schemeClr val="bg1"/>
                </a:solidFill>
              </a:rPr>
              <a:t>group?</a:t>
            </a:r>
          </a:p>
          <a:p>
            <a:pPr lvl="1">
              <a:lnSpc>
                <a:spcPct val="120000"/>
              </a:lnSpc>
            </a:pPr>
            <a:r>
              <a:rPr lang="en-US" sz="2400" dirty="0" smtClean="0">
                <a:solidFill>
                  <a:schemeClr val="bg1"/>
                </a:solidFill>
              </a:rPr>
              <a:t>education  </a:t>
            </a:r>
          </a:p>
          <a:p>
            <a:pPr lvl="1">
              <a:lnSpc>
                <a:spcPct val="120000"/>
              </a:lnSpc>
            </a:pPr>
            <a:r>
              <a:rPr lang="en-US" sz="2400" dirty="0" smtClean="0">
                <a:solidFill>
                  <a:schemeClr val="bg1"/>
                </a:solidFill>
              </a:rPr>
              <a:t>world experience</a:t>
            </a:r>
          </a:p>
          <a:p>
            <a:pPr lvl="0">
              <a:lnSpc>
                <a:spcPct val="120000"/>
              </a:lnSpc>
            </a:pPr>
            <a:endParaRPr lang="en-US" sz="28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18792995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5"/>
            <a:ext cx="8229600" cy="1115578"/>
          </a:xfrm>
        </p:spPr>
        <p:txBody>
          <a:bodyPr>
            <a:normAutofit/>
          </a:bodyPr>
          <a:lstStyle/>
          <a:p>
            <a:r>
              <a:rPr lang="en-US" sz="4000" dirty="0" err="1">
                <a:solidFill>
                  <a:schemeClr val="accent1"/>
                </a:solidFill>
              </a:rPr>
              <a:t>Missiological</a:t>
            </a:r>
            <a:r>
              <a:rPr lang="en-US" sz="4000" dirty="0">
                <a:solidFill>
                  <a:schemeClr val="accent1"/>
                </a:solidFill>
              </a:rPr>
              <a:t> </a:t>
            </a:r>
            <a:r>
              <a:rPr lang="en-US" sz="4000" dirty="0" smtClean="0">
                <a:solidFill>
                  <a:schemeClr val="accent1"/>
                </a:solidFill>
              </a:rPr>
              <a:t>Issues (Cont’d)</a:t>
            </a:r>
            <a:endParaRPr lang="en-US" sz="4000" dirty="0">
              <a:solidFill>
                <a:schemeClr val="accent1"/>
              </a:solidFill>
            </a:endParaRPr>
          </a:p>
        </p:txBody>
      </p:sp>
      <p:sp>
        <p:nvSpPr>
          <p:cNvPr id="3" name="Content Placeholder 2"/>
          <p:cNvSpPr>
            <a:spLocks noGrp="1"/>
          </p:cNvSpPr>
          <p:nvPr>
            <p:ph idx="1"/>
          </p:nvPr>
        </p:nvSpPr>
        <p:spPr>
          <a:xfrm>
            <a:off x="928048" y="1596788"/>
            <a:ext cx="7328848" cy="3753134"/>
          </a:xfrm>
        </p:spPr>
        <p:txBody>
          <a:bodyPr>
            <a:normAutofit lnSpcReduction="10000"/>
          </a:bodyPr>
          <a:lstStyle/>
          <a:p>
            <a:pPr lvl="0">
              <a:lnSpc>
                <a:spcPct val="120000"/>
              </a:lnSpc>
            </a:pPr>
            <a:r>
              <a:rPr lang="en-US" sz="2800" dirty="0" smtClean="0">
                <a:solidFill>
                  <a:schemeClr val="bg1"/>
                </a:solidFill>
              </a:rPr>
              <a:t>Increased influence of churches and messianic congregations.</a:t>
            </a:r>
          </a:p>
          <a:p>
            <a:pPr lvl="0">
              <a:lnSpc>
                <a:spcPct val="120000"/>
              </a:lnSpc>
            </a:pPr>
            <a:endParaRPr lang="en-US" sz="2800" dirty="0">
              <a:solidFill>
                <a:schemeClr val="bg1"/>
              </a:solidFill>
            </a:endParaRPr>
          </a:p>
          <a:p>
            <a:pPr lvl="0">
              <a:lnSpc>
                <a:spcPct val="120000"/>
              </a:lnSpc>
            </a:pPr>
            <a:r>
              <a:rPr lang="en-US" sz="2800" dirty="0" smtClean="0">
                <a:solidFill>
                  <a:schemeClr val="bg1"/>
                </a:solidFill>
              </a:rPr>
              <a:t>Are </a:t>
            </a:r>
            <a:r>
              <a:rPr lang="en-US" sz="2800" dirty="0">
                <a:solidFill>
                  <a:schemeClr val="bg1"/>
                </a:solidFill>
              </a:rPr>
              <a:t>we willing to exercise critical judgment regarding material, methods and projects </a:t>
            </a:r>
            <a:r>
              <a:rPr lang="en-US" sz="2800" dirty="0" smtClean="0">
                <a:solidFill>
                  <a:schemeClr val="bg1"/>
                </a:solidFill>
              </a:rPr>
              <a:t>used – </a:t>
            </a:r>
            <a:r>
              <a:rPr lang="en-US" sz="2800" dirty="0">
                <a:solidFill>
                  <a:schemeClr val="bg1"/>
                </a:solidFill>
              </a:rPr>
              <a:t>“Do they work now?” Can we measure? </a:t>
            </a:r>
          </a:p>
        </p:txBody>
      </p:sp>
    </p:spTree>
    <p:extLst>
      <p:ext uri="{BB962C8B-B14F-4D97-AF65-F5344CB8AC3E}">
        <p14:creationId xmlns:p14="http://schemas.microsoft.com/office/powerpoint/2010/main" val="41538513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4000" dirty="0" smtClean="0">
                <a:solidFill>
                  <a:schemeClr val="accent1"/>
                </a:solidFill>
              </a:rPr>
              <a:t>Action Points</a:t>
            </a:r>
            <a:endParaRPr lang="en-US" sz="4000" dirty="0">
              <a:solidFill>
                <a:schemeClr val="accent1"/>
              </a:solidFill>
            </a:endParaRPr>
          </a:p>
        </p:txBody>
      </p:sp>
      <p:sp>
        <p:nvSpPr>
          <p:cNvPr id="3" name="Content Placeholder 2"/>
          <p:cNvSpPr>
            <a:spLocks noGrp="1"/>
          </p:cNvSpPr>
          <p:nvPr>
            <p:ph idx="1"/>
          </p:nvPr>
        </p:nvSpPr>
        <p:spPr>
          <a:xfrm>
            <a:off x="941696" y="1600200"/>
            <a:ext cx="7301552" cy="4525963"/>
          </a:xfrm>
          <a:noFill/>
        </p:spPr>
        <p:txBody>
          <a:bodyPr>
            <a:normAutofit/>
          </a:bodyPr>
          <a:lstStyle/>
          <a:p>
            <a:r>
              <a:rPr lang="en-US" sz="2800" dirty="0" smtClean="0">
                <a:solidFill>
                  <a:schemeClr val="bg1"/>
                </a:solidFill>
              </a:rPr>
              <a:t>Improve the quality of the Survey</a:t>
            </a:r>
          </a:p>
          <a:p>
            <a:endParaRPr lang="en-US" sz="2800" dirty="0" smtClean="0">
              <a:solidFill>
                <a:schemeClr val="bg1"/>
              </a:solidFill>
            </a:endParaRPr>
          </a:p>
          <a:p>
            <a:r>
              <a:rPr lang="en-US" sz="2800" dirty="0" smtClean="0">
                <a:solidFill>
                  <a:schemeClr val="bg1"/>
                </a:solidFill>
              </a:rPr>
              <a:t>Ask New Questions</a:t>
            </a:r>
          </a:p>
          <a:p>
            <a:endParaRPr lang="en-US" sz="2800" dirty="0" smtClean="0">
              <a:solidFill>
                <a:schemeClr val="bg1"/>
              </a:solidFill>
            </a:endParaRPr>
          </a:p>
          <a:p>
            <a:r>
              <a:rPr lang="en-US" sz="2800" dirty="0" smtClean="0">
                <a:solidFill>
                  <a:schemeClr val="bg1"/>
                </a:solidFill>
              </a:rPr>
              <a:t>Survey South America, Europe, Asia Middle East and Australia</a:t>
            </a:r>
          </a:p>
        </p:txBody>
      </p:sp>
      <p:sp>
        <p:nvSpPr>
          <p:cNvPr id="4" name="Freeform 3"/>
          <p:cNvSpPr/>
          <p:nvPr/>
        </p:nvSpPr>
        <p:spPr>
          <a:xfrm>
            <a:off x="784746" y="5281684"/>
            <a:ext cx="7902054" cy="694354"/>
          </a:xfrm>
          <a:custGeom>
            <a:avLst/>
            <a:gdLst>
              <a:gd name="connsiteX0" fmla="*/ 0 w 3060749"/>
              <a:gd name="connsiteY0" fmla="*/ 1728980 h 2347624"/>
              <a:gd name="connsiteX1" fmla="*/ 830347 w 3060749"/>
              <a:gd name="connsiteY1" fmla="*/ 589371 h 2347624"/>
              <a:gd name="connsiteX2" fmla="*/ 683816 w 3060749"/>
              <a:gd name="connsiteY2" fmla="*/ 2135982 h 2347624"/>
              <a:gd name="connsiteX3" fmla="*/ 2002603 w 3060749"/>
              <a:gd name="connsiteY3" fmla="*/ 312609 h 2347624"/>
              <a:gd name="connsiteX4" fmla="*/ 1432757 w 3060749"/>
              <a:gd name="connsiteY4" fmla="*/ 2103422 h 2347624"/>
              <a:gd name="connsiteX5" fmla="*/ 2849232 w 3060749"/>
              <a:gd name="connsiteY5" fmla="*/ 247489 h 2347624"/>
              <a:gd name="connsiteX6" fmla="*/ 2979483 w 3060749"/>
              <a:gd name="connsiteY6" fmla="*/ 247489 h 2347624"/>
              <a:gd name="connsiteX7" fmla="*/ 2116572 w 3060749"/>
              <a:gd name="connsiteY7" fmla="*/ 2347624 h 234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0749" h="2347624">
                <a:moveTo>
                  <a:pt x="0" y="1728980"/>
                </a:moveTo>
                <a:cubicBezTo>
                  <a:pt x="358189" y="1125258"/>
                  <a:pt x="716378" y="521537"/>
                  <a:pt x="830347" y="589371"/>
                </a:cubicBezTo>
                <a:cubicBezTo>
                  <a:pt x="944316" y="657205"/>
                  <a:pt x="488440" y="2182109"/>
                  <a:pt x="683816" y="2135982"/>
                </a:cubicBezTo>
                <a:cubicBezTo>
                  <a:pt x="879192" y="2089855"/>
                  <a:pt x="1877780" y="318036"/>
                  <a:pt x="2002603" y="312609"/>
                </a:cubicBezTo>
                <a:cubicBezTo>
                  <a:pt x="2127427" y="307182"/>
                  <a:pt x="1291652" y="2114275"/>
                  <a:pt x="1432757" y="2103422"/>
                </a:cubicBezTo>
                <a:cubicBezTo>
                  <a:pt x="1573862" y="2092569"/>
                  <a:pt x="2591444" y="556811"/>
                  <a:pt x="2849232" y="247489"/>
                </a:cubicBezTo>
                <a:cubicBezTo>
                  <a:pt x="3107020" y="-61833"/>
                  <a:pt x="3101593" y="-102533"/>
                  <a:pt x="2979483" y="247489"/>
                </a:cubicBezTo>
                <a:cubicBezTo>
                  <a:pt x="2857373" y="597511"/>
                  <a:pt x="2116572" y="2347624"/>
                  <a:pt x="2116572" y="2347624"/>
                </a:cubicBezTo>
              </a:path>
            </a:pathLst>
          </a:custGeom>
          <a:solidFill>
            <a:srgbClr val="800000"/>
          </a:solidFill>
          <a:ln>
            <a:solidFill>
              <a:srgbClr val="8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5734330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306"/>
            <a:ext cx="8229600" cy="1119117"/>
          </a:xfrm>
        </p:spPr>
        <p:txBody>
          <a:bodyPr>
            <a:normAutofit/>
          </a:bodyPr>
          <a:lstStyle/>
          <a:p>
            <a:pPr algn="ctr"/>
            <a:r>
              <a:rPr lang="en-US" sz="4000" dirty="0" smtClean="0">
                <a:solidFill>
                  <a:schemeClr val="accent1"/>
                </a:solidFill>
              </a:rPr>
              <a:t>Final Word</a:t>
            </a:r>
            <a:endParaRPr lang="en-US" sz="4000" dirty="0">
              <a:solidFill>
                <a:schemeClr val="accent1"/>
              </a:solidFill>
            </a:endParaRPr>
          </a:p>
        </p:txBody>
      </p:sp>
      <p:sp>
        <p:nvSpPr>
          <p:cNvPr id="3" name="Content Placeholder 2"/>
          <p:cNvSpPr>
            <a:spLocks noGrp="1"/>
          </p:cNvSpPr>
          <p:nvPr>
            <p:ph idx="1"/>
          </p:nvPr>
        </p:nvSpPr>
        <p:spPr>
          <a:xfrm>
            <a:off x="941696" y="1487606"/>
            <a:ext cx="7342495" cy="4817660"/>
          </a:xfrm>
        </p:spPr>
        <p:txBody>
          <a:bodyPr>
            <a:normAutofit/>
          </a:bodyPr>
          <a:lstStyle/>
          <a:p>
            <a:pPr marL="0" indent="0">
              <a:lnSpc>
                <a:spcPct val="110000"/>
              </a:lnSpc>
              <a:buNone/>
            </a:pPr>
            <a:r>
              <a:rPr lang="en-US" sz="2800" dirty="0">
                <a:solidFill>
                  <a:schemeClr val="accent1"/>
                </a:solidFill>
              </a:rPr>
              <a:t>David </a:t>
            </a:r>
            <a:r>
              <a:rPr lang="en-US" sz="2800" dirty="0" smtClean="0">
                <a:solidFill>
                  <a:schemeClr val="accent1"/>
                </a:solidFill>
              </a:rPr>
              <a:t>Baron:</a:t>
            </a:r>
            <a:endParaRPr lang="en-US" sz="2800" dirty="0">
              <a:solidFill>
                <a:schemeClr val="accent1"/>
              </a:solidFill>
            </a:endParaRPr>
          </a:p>
          <a:p>
            <a:pPr marL="0" indent="0">
              <a:lnSpc>
                <a:spcPct val="110000"/>
              </a:lnSpc>
              <a:buNone/>
            </a:pPr>
            <a:r>
              <a:rPr lang="en-US" sz="2800" i="1" dirty="0">
                <a:solidFill>
                  <a:schemeClr val="bg1"/>
                </a:solidFill>
              </a:rPr>
              <a:t>	</a:t>
            </a:r>
            <a:r>
              <a:rPr lang="en-US" sz="2800" i="1" dirty="0" smtClean="0">
                <a:solidFill>
                  <a:schemeClr val="bg1"/>
                </a:solidFill>
              </a:rPr>
              <a:t>“</a:t>
            </a:r>
            <a:r>
              <a:rPr lang="en-US" sz="2400" i="1" dirty="0" smtClean="0">
                <a:solidFill>
                  <a:schemeClr val="bg1"/>
                </a:solidFill>
              </a:rPr>
              <a:t>What </a:t>
            </a:r>
            <a:r>
              <a:rPr lang="en-US" sz="2400" i="1" dirty="0">
                <a:solidFill>
                  <a:schemeClr val="bg1"/>
                </a:solidFill>
              </a:rPr>
              <a:t>we continually press upon Jews is that we believe Jesus is the Son of Man and Son of God, not in spite of, but because we are Jews. We believe that Jesus is the King of our people, the sum and substance of our Scripture, the fulfiller of our law and Prophets, the embodiment of the promises of our covenant.  </a:t>
            </a:r>
            <a:r>
              <a:rPr lang="en-US" sz="2400" i="1" dirty="0" smtClean="0">
                <a:solidFill>
                  <a:schemeClr val="bg1"/>
                </a:solidFill>
              </a:rPr>
              <a:t>Our </a:t>
            </a:r>
            <a:r>
              <a:rPr lang="en-US" sz="2400" i="1" dirty="0">
                <a:solidFill>
                  <a:schemeClr val="bg1"/>
                </a:solidFill>
              </a:rPr>
              <a:t>Testimony is that of Jews to Jews</a:t>
            </a:r>
            <a:r>
              <a:rPr lang="en-US" sz="2400" i="1" dirty="0" smtClean="0">
                <a:solidFill>
                  <a:schemeClr val="bg1"/>
                </a:solidFill>
              </a:rPr>
              <a:t>.” </a:t>
            </a:r>
          </a:p>
          <a:p>
            <a:pPr marL="0" indent="0">
              <a:lnSpc>
                <a:spcPct val="110000"/>
              </a:lnSpc>
              <a:buNone/>
            </a:pPr>
            <a:r>
              <a:rPr lang="en-US" sz="2400" i="1" dirty="0" smtClean="0">
                <a:solidFill>
                  <a:schemeClr val="bg1"/>
                </a:solidFill>
              </a:rPr>
              <a:t>(1893)</a:t>
            </a:r>
            <a:endParaRPr lang="en-US" sz="2400" dirty="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5252066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2"/>
            <a:ext cx="8229600" cy="1008797"/>
          </a:xfrm>
        </p:spPr>
        <p:txBody>
          <a:bodyPr>
            <a:normAutofit/>
          </a:bodyPr>
          <a:lstStyle/>
          <a:p>
            <a:pPr algn="ctr"/>
            <a:r>
              <a:rPr lang="en-US" sz="4000" dirty="0" smtClean="0">
                <a:solidFill>
                  <a:schemeClr val="accent1"/>
                </a:solidFill>
              </a:rPr>
              <a:t>More Information</a:t>
            </a:r>
            <a:endParaRPr lang="en-US" sz="4000" dirty="0">
              <a:solidFill>
                <a:schemeClr val="accent1"/>
              </a:solidFill>
            </a:endParaRPr>
          </a:p>
        </p:txBody>
      </p:sp>
      <p:sp>
        <p:nvSpPr>
          <p:cNvPr id="3" name="Content Placeholder 2"/>
          <p:cNvSpPr>
            <a:spLocks noGrp="1"/>
          </p:cNvSpPr>
          <p:nvPr>
            <p:ph idx="1"/>
          </p:nvPr>
        </p:nvSpPr>
        <p:spPr>
          <a:xfrm>
            <a:off x="941696" y="1684868"/>
            <a:ext cx="7287904" cy="4525963"/>
          </a:xfrm>
        </p:spPr>
        <p:txBody>
          <a:bodyPr>
            <a:normAutofit/>
          </a:bodyPr>
          <a:lstStyle/>
          <a:p>
            <a:pPr marL="0" indent="0">
              <a:buNone/>
            </a:pPr>
            <a:r>
              <a:rPr lang="en-US" sz="2800" dirty="0" smtClean="0">
                <a:solidFill>
                  <a:schemeClr val="bg1"/>
                </a:solidFill>
              </a:rPr>
              <a:t>Full Results Available:</a:t>
            </a:r>
          </a:p>
          <a:p>
            <a:pPr lvl="1">
              <a:buFont typeface="Arial" panose="020B0604020202020204" pitchFamily="34" charset="0"/>
              <a:buChar char="•"/>
            </a:pPr>
            <a:r>
              <a:rPr lang="en-US" sz="2400" dirty="0" smtClean="0">
                <a:solidFill>
                  <a:schemeClr val="bg1"/>
                </a:solidFill>
              </a:rPr>
              <a:t>Online @ www.j4j.com/2014jfjsurvey</a:t>
            </a:r>
          </a:p>
          <a:p>
            <a:pPr lvl="1">
              <a:buFont typeface="Arial" panose="020B0604020202020204" pitchFamily="34" charset="0"/>
              <a:buChar char="•"/>
            </a:pPr>
            <a:r>
              <a:rPr lang="en-US" sz="2400" dirty="0" smtClean="0">
                <a:solidFill>
                  <a:schemeClr val="bg1"/>
                </a:solidFill>
              </a:rPr>
              <a:t>For Published booklet email: </a:t>
            </a:r>
            <a:r>
              <a:rPr lang="en-US" sz="2400" dirty="0" err="1" smtClean="0">
                <a:solidFill>
                  <a:schemeClr val="bg1"/>
                </a:solidFill>
              </a:rPr>
              <a:t>andrew.barron@jewsforjesus.ca</a:t>
            </a:r>
            <a:endParaRPr lang="en-US" sz="2400" dirty="0">
              <a:solidFill>
                <a:schemeClr val="bg1"/>
              </a:solidFill>
            </a:endParaRPr>
          </a:p>
          <a:p>
            <a:pPr lvl="1">
              <a:buFont typeface="Arial" panose="020B0604020202020204" pitchFamily="34" charset="0"/>
              <a:buChar char="•"/>
            </a:pPr>
            <a:r>
              <a:rPr lang="en-US" sz="2400" dirty="0">
                <a:solidFill>
                  <a:schemeClr val="bg1"/>
                </a:solidFill>
              </a:rPr>
              <a:t>Slides </a:t>
            </a:r>
            <a:r>
              <a:rPr lang="en-US" sz="2400" dirty="0" smtClean="0">
                <a:solidFill>
                  <a:schemeClr val="bg1"/>
                </a:solidFill>
              </a:rPr>
              <a:t>Available</a:t>
            </a:r>
          </a:p>
          <a:p>
            <a:pPr lvl="1">
              <a:buFont typeface="Arial" panose="020B0604020202020204" pitchFamily="34" charset="0"/>
              <a:buChar char="•"/>
            </a:pPr>
            <a:r>
              <a:rPr lang="en-US" sz="2400" dirty="0" smtClean="0">
                <a:solidFill>
                  <a:schemeClr val="bg1"/>
                </a:solidFill>
              </a:rPr>
              <a:t>Hard Copies at the back</a:t>
            </a:r>
          </a:p>
          <a:p>
            <a:endParaRPr lang="en-US" sz="2800" dirty="0">
              <a:solidFill>
                <a:schemeClr val="bg1"/>
              </a:solidFill>
            </a:endParaRPr>
          </a:p>
        </p:txBody>
      </p:sp>
      <p:cxnSp>
        <p:nvCxnSpPr>
          <p:cNvPr id="4" name="Straight Connector 3"/>
          <p:cNvCxnSpPr/>
          <p:nvPr/>
        </p:nvCxnSpPr>
        <p:spPr>
          <a:xfrm>
            <a:off x="2231410" y="1273342"/>
            <a:ext cx="4741333"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07105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03786"/>
          </a:xfrm>
        </p:spPr>
        <p:txBody>
          <a:bodyPr>
            <a:normAutofit/>
          </a:bodyPr>
          <a:lstStyle/>
          <a:p>
            <a:pPr algn="ctr"/>
            <a:r>
              <a:rPr lang="en-US" sz="4000" dirty="0" smtClean="0">
                <a:solidFill>
                  <a:schemeClr val="accent1"/>
                </a:solidFill>
              </a:rPr>
              <a:t>Abstract of Findings</a:t>
            </a:r>
            <a:endParaRPr lang="en-US" sz="4000" dirty="0">
              <a:solidFill>
                <a:schemeClr val="accent1"/>
              </a:solidFill>
            </a:endParaRPr>
          </a:p>
        </p:txBody>
      </p:sp>
      <p:sp>
        <p:nvSpPr>
          <p:cNvPr id="9" name="Content Placeholder 8"/>
          <p:cNvSpPr>
            <a:spLocks noGrp="1"/>
          </p:cNvSpPr>
          <p:nvPr>
            <p:ph idx="1"/>
          </p:nvPr>
        </p:nvSpPr>
        <p:spPr>
          <a:xfrm>
            <a:off x="955342" y="1610436"/>
            <a:ext cx="7410735" cy="1187355"/>
          </a:xfrm>
        </p:spPr>
        <p:txBody>
          <a:bodyPr>
            <a:noAutofit/>
          </a:bodyPr>
          <a:lstStyle/>
          <a:p>
            <a:pPr>
              <a:spcAft>
                <a:spcPts val="2400"/>
              </a:spcAft>
            </a:pPr>
            <a:r>
              <a:rPr lang="en-US" sz="2800" dirty="0" smtClean="0">
                <a:solidFill>
                  <a:schemeClr val="bg1"/>
                </a:solidFill>
              </a:rPr>
              <a:t>Through </a:t>
            </a:r>
            <a:r>
              <a:rPr lang="en-US" sz="2800" dirty="0">
                <a:solidFill>
                  <a:schemeClr val="bg1"/>
                </a:solidFill>
              </a:rPr>
              <a:t>all age groups most had heard the gospel by the time they were </a:t>
            </a:r>
            <a:r>
              <a:rPr lang="en-US" sz="2800" dirty="0" smtClean="0">
                <a:solidFill>
                  <a:schemeClr val="bg1"/>
                </a:solidFill>
              </a:rPr>
              <a:t>25.</a:t>
            </a:r>
            <a:endParaRPr lang="en-US" sz="2800" dirty="0" smtClean="0">
              <a:solidFill>
                <a:srgbClr val="D9D9D9"/>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5775" y="2797790"/>
            <a:ext cx="3608362" cy="272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954137" y="2797790"/>
            <a:ext cx="3521123" cy="2246769"/>
          </a:xfrm>
          <a:prstGeom prst="rect">
            <a:avLst/>
          </a:prstGeom>
          <a:noFill/>
        </p:spPr>
        <p:txBody>
          <a:bodyPr wrap="square" rtlCol="0">
            <a:spAutoFit/>
          </a:bodyPr>
          <a:lstStyle/>
          <a:p>
            <a:pPr marL="285750" indent="-285750">
              <a:spcAft>
                <a:spcPts val="2400"/>
              </a:spcAft>
              <a:buFont typeface="Arial" panose="020B0604020202020204" pitchFamily="34" charset="0"/>
              <a:buChar char="•"/>
            </a:pPr>
            <a:r>
              <a:rPr lang="en-US" sz="2800" dirty="0">
                <a:solidFill>
                  <a:schemeClr val="bg1"/>
                </a:solidFill>
                <a:latin typeface="Seravek"/>
              </a:rPr>
              <a:t>The median age for first hearing the gospel is 17 and for responding in faith is 22.</a:t>
            </a:r>
          </a:p>
        </p:txBody>
      </p:sp>
    </p:spTree>
    <p:extLst>
      <p:ext uri="{BB962C8B-B14F-4D97-AF65-F5344CB8AC3E}">
        <p14:creationId xmlns:p14="http://schemas.microsoft.com/office/powerpoint/2010/main" val="35942565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4"/>
            <a:ext cx="8229600" cy="1105470"/>
          </a:xfrm>
        </p:spPr>
        <p:txBody>
          <a:bodyPr>
            <a:normAutofit/>
          </a:bodyPr>
          <a:lstStyle/>
          <a:p>
            <a:r>
              <a:rPr lang="en-US" sz="4000" dirty="0" smtClean="0">
                <a:solidFill>
                  <a:schemeClr val="accent1"/>
                </a:solidFill>
              </a:rPr>
              <a:t>Bibliography</a:t>
            </a:r>
            <a:endParaRPr lang="en-US" sz="4000" dirty="0">
              <a:solidFill>
                <a:schemeClr val="accent1"/>
              </a:solidFill>
            </a:endParaRPr>
          </a:p>
        </p:txBody>
      </p:sp>
      <p:sp>
        <p:nvSpPr>
          <p:cNvPr id="3" name="Content Placeholder 2"/>
          <p:cNvSpPr>
            <a:spLocks noGrp="1"/>
          </p:cNvSpPr>
          <p:nvPr>
            <p:ph idx="1"/>
          </p:nvPr>
        </p:nvSpPr>
        <p:spPr>
          <a:xfrm>
            <a:off x="955343" y="1651379"/>
            <a:ext cx="7301553" cy="4094328"/>
          </a:xfrm>
        </p:spPr>
        <p:txBody>
          <a:bodyPr>
            <a:noAutofit/>
          </a:bodyPr>
          <a:lstStyle/>
          <a:p>
            <a:r>
              <a:rPr lang="en-US" sz="2400" dirty="0" smtClean="0">
                <a:solidFill>
                  <a:schemeClr val="bg1"/>
                </a:solidFill>
              </a:rPr>
              <a:t>Institute, </a:t>
            </a:r>
            <a:r>
              <a:rPr lang="en-US" sz="2400" dirty="0" err="1" smtClean="0">
                <a:solidFill>
                  <a:schemeClr val="bg1"/>
                </a:solidFill>
              </a:rPr>
              <a:t>Guttman</a:t>
            </a:r>
            <a:r>
              <a:rPr lang="en-US" sz="2400" dirty="0" smtClean="0">
                <a:solidFill>
                  <a:schemeClr val="bg1"/>
                </a:solidFill>
              </a:rPr>
              <a:t> Center of the Israel Democracy. "A Portrait of Israeli Jewry." Jerusalem, 2000.</a:t>
            </a:r>
          </a:p>
          <a:p>
            <a:r>
              <a:rPr lang="en-US" sz="2400" dirty="0" smtClean="0">
                <a:solidFill>
                  <a:schemeClr val="bg1"/>
                </a:solidFill>
              </a:rPr>
              <a:t>Jesus, Jews for. </a:t>
            </a:r>
            <a:r>
              <a:rPr lang="en-US" sz="2400" i="1" dirty="0" smtClean="0">
                <a:solidFill>
                  <a:schemeClr val="bg1"/>
                </a:solidFill>
              </a:rPr>
              <a:t>Jewish Believer Survey.</a:t>
            </a:r>
            <a:r>
              <a:rPr lang="en-US" sz="2400" dirty="0" smtClean="0">
                <a:solidFill>
                  <a:schemeClr val="bg1"/>
                </a:solidFill>
              </a:rPr>
              <a:t> San Francisco: Jews for Jesus, 1983.</a:t>
            </a:r>
          </a:p>
          <a:p>
            <a:r>
              <a:rPr lang="en-US" sz="2400" dirty="0" smtClean="0">
                <a:solidFill>
                  <a:schemeClr val="bg1"/>
                </a:solidFill>
              </a:rPr>
              <a:t>Pew Research, Religion and Public Life Project.  "A Portrait of Jewish Americans" October 1, 2013.</a:t>
            </a:r>
          </a:p>
          <a:p>
            <a:r>
              <a:rPr lang="en-US" sz="2400" dirty="0" smtClean="0">
                <a:solidFill>
                  <a:schemeClr val="bg1"/>
                </a:solidFill>
              </a:rPr>
              <a:t>United States Census Bureau, American Fact Finder, Report DP03, "Selected Economic Characteristics, 2012 American Community Survey 1-Year Estimates".</a:t>
            </a:r>
          </a:p>
        </p:txBody>
      </p:sp>
      <p:cxnSp>
        <p:nvCxnSpPr>
          <p:cNvPr id="4" name="Straight Connector 3"/>
          <p:cNvCxnSpPr/>
          <p:nvPr/>
        </p:nvCxnSpPr>
        <p:spPr>
          <a:xfrm>
            <a:off x="2245056" y="1347956"/>
            <a:ext cx="4741333"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00407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55"/>
            <a:ext cx="8229600" cy="1166378"/>
          </a:xfrm>
        </p:spPr>
        <p:txBody>
          <a:bodyPr>
            <a:normAutofit/>
          </a:bodyPr>
          <a:lstStyle/>
          <a:p>
            <a:r>
              <a:rPr lang="en-US" sz="4000" dirty="0" smtClean="0">
                <a:solidFill>
                  <a:schemeClr val="accent1"/>
                </a:solidFill>
                <a:cs typeface="Seravek ExtraLight"/>
              </a:rPr>
              <a:t>Authors</a:t>
            </a:r>
            <a:endParaRPr lang="en-US" sz="4000" dirty="0">
              <a:solidFill>
                <a:schemeClr val="accent1"/>
              </a:solidFill>
              <a:cs typeface="Seravek ExtraLight"/>
            </a:endParaRPr>
          </a:p>
        </p:txBody>
      </p:sp>
      <p:sp>
        <p:nvSpPr>
          <p:cNvPr id="5" name="Content Placeholder 4"/>
          <p:cNvSpPr>
            <a:spLocks noGrp="1"/>
          </p:cNvSpPr>
          <p:nvPr>
            <p:ph idx="1"/>
          </p:nvPr>
        </p:nvSpPr>
        <p:spPr>
          <a:xfrm>
            <a:off x="941696" y="1624084"/>
            <a:ext cx="7342496" cy="4806562"/>
          </a:xfrm>
        </p:spPr>
        <p:txBody>
          <a:bodyPr>
            <a:normAutofit/>
          </a:bodyPr>
          <a:lstStyle/>
          <a:p>
            <a:pPr>
              <a:spcAft>
                <a:spcPts val="2400"/>
              </a:spcAft>
            </a:pPr>
            <a:r>
              <a:rPr lang="en-US" sz="2800" b="1" dirty="0" smtClean="0">
                <a:solidFill>
                  <a:schemeClr val="bg1"/>
                </a:solidFill>
              </a:rPr>
              <a:t>Andrew Barron</a:t>
            </a:r>
            <a:r>
              <a:rPr lang="en-US" sz="2800" dirty="0" smtClean="0">
                <a:solidFill>
                  <a:schemeClr val="bg1"/>
                </a:solidFill>
              </a:rPr>
              <a:t>, </a:t>
            </a:r>
            <a:r>
              <a:rPr lang="en-US" sz="2400" dirty="0" smtClean="0">
                <a:solidFill>
                  <a:schemeClr val="bg1"/>
                </a:solidFill>
              </a:rPr>
              <a:t>MA, is the director of </a:t>
            </a:r>
            <a:r>
              <a:rPr lang="en-US" sz="2400" i="1" dirty="0" smtClean="0">
                <a:solidFill>
                  <a:schemeClr val="bg1"/>
                </a:solidFill>
              </a:rPr>
              <a:t>Jews for Jesus Canada </a:t>
            </a:r>
            <a:r>
              <a:rPr lang="en-US" sz="2400" dirty="0" smtClean="0">
                <a:solidFill>
                  <a:schemeClr val="bg1"/>
                </a:solidFill>
              </a:rPr>
              <a:t>and is presently a D Min student at Wycliffe College University of Toronto. </a:t>
            </a:r>
          </a:p>
          <a:p>
            <a:pPr>
              <a:spcAft>
                <a:spcPts val="2400"/>
              </a:spcAft>
            </a:pPr>
            <a:r>
              <a:rPr lang="en-US" sz="2800" b="1" dirty="0" smtClean="0">
                <a:solidFill>
                  <a:schemeClr val="bg1"/>
                </a:solidFill>
              </a:rPr>
              <a:t>Beverly Jamison</a:t>
            </a:r>
            <a:r>
              <a:rPr lang="en-US" sz="2800" dirty="0" smtClean="0">
                <a:solidFill>
                  <a:schemeClr val="bg1"/>
                </a:solidFill>
              </a:rPr>
              <a:t>, </a:t>
            </a:r>
            <a:r>
              <a:rPr lang="en-US" sz="2400" dirty="0" smtClean="0">
                <a:solidFill>
                  <a:schemeClr val="bg1"/>
                </a:solidFill>
              </a:rPr>
              <a:t>PhD, holds a </a:t>
            </a:r>
            <a:r>
              <a:rPr lang="en-US" sz="2400" dirty="0" err="1" smtClean="0">
                <a:solidFill>
                  <a:schemeClr val="bg1"/>
                </a:solidFill>
              </a:rPr>
              <a:t>BSc</a:t>
            </a:r>
            <a:r>
              <a:rPr lang="en-US" sz="2400" dirty="0" smtClean="0">
                <a:solidFill>
                  <a:schemeClr val="bg1"/>
                </a:solidFill>
              </a:rPr>
              <a:t> in Mathematics and a PhD in Computer Science.  She has served as a reviewer in mathematics, statistics, and technology in the healthcare sector and presently works in Information Technology and Academic Publishing.</a:t>
            </a:r>
          </a:p>
        </p:txBody>
      </p:sp>
      <p:cxnSp>
        <p:nvCxnSpPr>
          <p:cNvPr id="8" name="Straight Connector 7"/>
          <p:cNvCxnSpPr/>
          <p:nvPr/>
        </p:nvCxnSpPr>
        <p:spPr>
          <a:xfrm>
            <a:off x="2108579" y="1238775"/>
            <a:ext cx="4741333"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08613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_00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1749" y="1767385"/>
            <a:ext cx="3082248" cy="2197290"/>
          </a:xfrm>
          <a:prstGeom prst="rect">
            <a:avLst/>
          </a:prstGeom>
        </p:spPr>
      </p:pic>
      <p:sp>
        <p:nvSpPr>
          <p:cNvPr id="2" name="Title 1"/>
          <p:cNvSpPr>
            <a:spLocks noGrp="1"/>
          </p:cNvSpPr>
          <p:nvPr>
            <p:ph type="ctrTitle"/>
          </p:nvPr>
        </p:nvSpPr>
        <p:spPr>
          <a:xfrm>
            <a:off x="685800" y="232011"/>
            <a:ext cx="7772400" cy="1194179"/>
          </a:xfrm>
        </p:spPr>
        <p:txBody>
          <a:bodyPr>
            <a:normAutofit/>
          </a:bodyPr>
          <a:lstStyle/>
          <a:p>
            <a:r>
              <a:rPr lang="en-US" sz="4000" dirty="0" smtClean="0">
                <a:solidFill>
                  <a:schemeClr val="accent1"/>
                </a:solidFill>
              </a:rPr>
              <a:t>Abstract of Findings (Cont’d)</a:t>
            </a:r>
            <a:endParaRPr lang="en-US" sz="4000" dirty="0">
              <a:solidFill>
                <a:schemeClr val="accent1"/>
              </a:solidFill>
            </a:endParaRPr>
          </a:p>
        </p:txBody>
      </p:sp>
      <p:sp>
        <p:nvSpPr>
          <p:cNvPr id="3" name="Subtitle 2"/>
          <p:cNvSpPr>
            <a:spLocks noGrp="1"/>
          </p:cNvSpPr>
          <p:nvPr>
            <p:ph type="subTitle" idx="1"/>
          </p:nvPr>
        </p:nvSpPr>
        <p:spPr>
          <a:xfrm>
            <a:off x="4449169" y="1624084"/>
            <a:ext cx="3821373" cy="5422423"/>
          </a:xfrm>
        </p:spPr>
        <p:txBody>
          <a:bodyPr>
            <a:normAutofit/>
          </a:bodyPr>
          <a:lstStyle/>
          <a:p>
            <a:pPr algn="l">
              <a:lnSpc>
                <a:spcPct val="110000"/>
              </a:lnSpc>
              <a:spcAft>
                <a:spcPts val="2400"/>
              </a:spcAft>
            </a:pPr>
            <a:r>
              <a:rPr lang="en-US" sz="2800" dirty="0" smtClean="0">
                <a:solidFill>
                  <a:schemeClr val="bg1"/>
                </a:solidFill>
              </a:rPr>
              <a:t>Lifestyles, values and identity of most of our respondents reflect efforts to maintain a connection to Jewish tradition, on the one hand, and choice, on the other. </a:t>
            </a:r>
          </a:p>
          <a:p>
            <a:endParaRPr lang="en-US" sz="2800" dirty="0" smtClean="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36755002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5660"/>
            <a:ext cx="7772400" cy="1105468"/>
          </a:xfrm>
        </p:spPr>
        <p:txBody>
          <a:bodyPr>
            <a:normAutofit/>
          </a:bodyPr>
          <a:lstStyle/>
          <a:p>
            <a:r>
              <a:rPr lang="en-US" sz="4000" dirty="0" smtClean="0">
                <a:solidFill>
                  <a:schemeClr val="accent1"/>
                </a:solidFill>
              </a:rPr>
              <a:t>Abstract of Findings (Cont’d)</a:t>
            </a:r>
            <a:endParaRPr lang="en-US" sz="4000" dirty="0">
              <a:solidFill>
                <a:schemeClr val="accent1"/>
              </a:solidFill>
            </a:endParaRPr>
          </a:p>
        </p:txBody>
      </p:sp>
      <p:sp>
        <p:nvSpPr>
          <p:cNvPr id="3" name="Subtitle 2"/>
          <p:cNvSpPr>
            <a:spLocks noGrp="1"/>
          </p:cNvSpPr>
          <p:nvPr>
            <p:ph type="subTitle" idx="1"/>
          </p:nvPr>
        </p:nvSpPr>
        <p:spPr>
          <a:xfrm>
            <a:off x="928048" y="1610436"/>
            <a:ext cx="7328848" cy="1542197"/>
          </a:xfrm>
        </p:spPr>
        <p:txBody>
          <a:bodyPr>
            <a:normAutofit/>
          </a:bodyPr>
          <a:lstStyle/>
          <a:p>
            <a:pPr algn="l">
              <a:lnSpc>
                <a:spcPct val="110000"/>
              </a:lnSpc>
            </a:pPr>
            <a:r>
              <a:rPr lang="en-US" sz="2800" dirty="0" smtClean="0">
                <a:solidFill>
                  <a:schemeClr val="bg1"/>
                </a:solidFill>
              </a:rPr>
              <a:t>The results show a broad consensus that reflects a commitment to Jewish character, culture and continuity. </a:t>
            </a:r>
          </a:p>
          <a:p>
            <a:endParaRPr lang="en-US" sz="2800" dirty="0" smtClean="0">
              <a:solidFill>
                <a:srgbClr val="D9D9D9"/>
              </a:solidFill>
            </a:endParaRPr>
          </a:p>
          <a:p>
            <a:endParaRPr lang="en-US" sz="2800" dirty="0"/>
          </a:p>
        </p:txBody>
      </p:sp>
      <p:pic>
        <p:nvPicPr>
          <p:cNvPr id="4" name="Picture 3" descr="JGrR42103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048" y="3480179"/>
            <a:ext cx="7328848" cy="2665106"/>
          </a:xfrm>
          <a:prstGeom prst="rect">
            <a:avLst/>
          </a:prstGeom>
        </p:spPr>
      </p:pic>
    </p:spTree>
    <p:extLst>
      <p:ext uri="{BB962C8B-B14F-4D97-AF65-F5344CB8AC3E}">
        <p14:creationId xmlns:p14="http://schemas.microsoft.com/office/powerpoint/2010/main" val="6499768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JFJ">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4164</TotalTime>
  <Words>1918</Words>
  <Application>Microsoft Office PowerPoint</Application>
  <PresentationFormat>On-screen Show (4:3)</PresentationFormat>
  <Paragraphs>286</Paragraphs>
  <Slides>71</Slides>
  <Notes>9</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A Profile of North American Messianic Jews</vt:lpstr>
      <vt:lpstr>Introduction</vt:lpstr>
      <vt:lpstr>Introduction (Cont’d)</vt:lpstr>
      <vt:lpstr>Age Range</vt:lpstr>
      <vt:lpstr>Purpose</vt:lpstr>
      <vt:lpstr>Comparative Data</vt:lpstr>
      <vt:lpstr>Abstract of Findings</vt:lpstr>
      <vt:lpstr>Abstract of Findings (Cont’d)</vt:lpstr>
      <vt:lpstr>Abstract of Findings (Cont’d)</vt:lpstr>
      <vt:lpstr>Abstract of Findings (Cont’d)</vt:lpstr>
      <vt:lpstr>Abstract of Findings (Cont’d)</vt:lpstr>
      <vt:lpstr>Abstract of Findings (Cont’d)</vt:lpstr>
      <vt:lpstr>Abstract of Findings (Cont’d)</vt:lpstr>
      <vt:lpstr>Abstract of Findings (Cont’d)</vt:lpstr>
      <vt:lpstr>Abstract of Findings (Cont’d)</vt:lpstr>
      <vt:lpstr>Family Background</vt:lpstr>
      <vt:lpstr>       </vt:lpstr>
      <vt:lpstr>Occupations:  Comparing 1983 to 2013</vt:lpstr>
      <vt:lpstr>Occupation with General US Population</vt:lpstr>
      <vt:lpstr>Education</vt:lpstr>
      <vt:lpstr>Education</vt:lpstr>
      <vt:lpstr>Intermarriage</vt:lpstr>
      <vt:lpstr>Marriage and Intermarriage</vt:lpstr>
      <vt:lpstr>Intermarriage with Comparatives</vt:lpstr>
      <vt:lpstr>Jewish Associations</vt:lpstr>
      <vt:lpstr>Celebration of the Holidays</vt:lpstr>
      <vt:lpstr>Celebration of Holidays</vt:lpstr>
      <vt:lpstr>Synagogue Attendance Outside  Messianic Jewish Community</vt:lpstr>
      <vt:lpstr>Giving to Jewish Causes</vt:lpstr>
      <vt:lpstr>Study Hebrew</vt:lpstr>
      <vt:lpstr>Accessing Jewish Media</vt:lpstr>
      <vt:lpstr>Tikkun Olam</vt:lpstr>
      <vt:lpstr>  </vt:lpstr>
      <vt:lpstr>Going to Israel</vt:lpstr>
      <vt:lpstr>Most Influential Book or Author</vt:lpstr>
      <vt:lpstr>Nomenclature</vt:lpstr>
      <vt:lpstr>Nomenclature (Cont’d) </vt:lpstr>
      <vt:lpstr>Nomenclature:  Comparing 1983 to 2013</vt:lpstr>
      <vt:lpstr>First Heard the Gospel (2013)</vt:lpstr>
      <vt:lpstr>Initial Attraction to The Gospel (1983)</vt:lpstr>
      <vt:lpstr>Fellowship</vt:lpstr>
      <vt:lpstr>Fellowship</vt:lpstr>
      <vt:lpstr>Fellowship (Cont’d)</vt:lpstr>
      <vt:lpstr>Fellowship</vt:lpstr>
      <vt:lpstr>Pressure or Stress Points</vt:lpstr>
      <vt:lpstr>Pressure or Stress Points</vt:lpstr>
      <vt:lpstr>Pressure or Stress Points</vt:lpstr>
      <vt:lpstr>Types of Pressure</vt:lpstr>
      <vt:lpstr>Types of Pressure</vt:lpstr>
      <vt:lpstr>What Is Hardening?</vt:lpstr>
      <vt:lpstr>Social Control</vt:lpstr>
      <vt:lpstr>Social Control</vt:lpstr>
      <vt:lpstr>Social Control</vt:lpstr>
      <vt:lpstr>Shame and Guilt</vt:lpstr>
      <vt:lpstr>Identity</vt:lpstr>
      <vt:lpstr>Prestige</vt:lpstr>
      <vt:lpstr>Conclusions</vt:lpstr>
      <vt:lpstr>Conclusion (Cont’d)</vt:lpstr>
      <vt:lpstr>Conclusion (Cont’d)</vt:lpstr>
      <vt:lpstr>Conclusion (Cont’d)</vt:lpstr>
      <vt:lpstr>Conclusion (Cont’d)</vt:lpstr>
      <vt:lpstr>Conclusion (Cont’d)</vt:lpstr>
      <vt:lpstr>Conclusion (Cont’d)</vt:lpstr>
      <vt:lpstr>Missiological Issues</vt:lpstr>
      <vt:lpstr>Missiological Questions (Cont’d)</vt:lpstr>
      <vt:lpstr>Missiological Issues (Cont’d)</vt:lpstr>
      <vt:lpstr>Action Points</vt:lpstr>
      <vt:lpstr>Final Word</vt:lpstr>
      <vt:lpstr>More Information</vt:lpstr>
      <vt:lpstr>Bibliography</vt:lpstr>
      <vt:lpstr>Authors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Darcie Mashinter</dc:creator>
  <cp:lastModifiedBy>Andrew Barron</cp:lastModifiedBy>
  <cp:revision>105</cp:revision>
  <dcterms:created xsi:type="dcterms:W3CDTF">2015-03-17T19:47:14Z</dcterms:created>
  <dcterms:modified xsi:type="dcterms:W3CDTF">2015-03-30T12:46:45Z</dcterms:modified>
</cp:coreProperties>
</file>