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94" r:id="rId4"/>
    <p:sldId id="295" r:id="rId5"/>
    <p:sldId id="296" r:id="rId6"/>
    <p:sldId id="262" r:id="rId7"/>
    <p:sldId id="263" r:id="rId8"/>
    <p:sldId id="264" r:id="rId9"/>
    <p:sldId id="259" r:id="rId10"/>
    <p:sldId id="267" r:id="rId11"/>
    <p:sldId id="268" r:id="rId12"/>
    <p:sldId id="269" r:id="rId13"/>
    <p:sldId id="270" r:id="rId14"/>
    <p:sldId id="271" r:id="rId15"/>
    <p:sldId id="272" r:id="rId16"/>
    <p:sldId id="277" r:id="rId17"/>
    <p:sldId id="273" r:id="rId18"/>
    <p:sldId id="274" r:id="rId19"/>
    <p:sldId id="275" r:id="rId20"/>
    <p:sldId id="276" r:id="rId21"/>
    <p:sldId id="278" r:id="rId22"/>
    <p:sldId id="282" r:id="rId23"/>
    <p:sldId id="281" r:id="rId24"/>
    <p:sldId id="280" r:id="rId25"/>
    <p:sldId id="257" r:id="rId26"/>
    <p:sldId id="300" r:id="rId27"/>
    <p:sldId id="298" r:id="rId28"/>
    <p:sldId id="284" r:id="rId29"/>
    <p:sldId id="301" r:id="rId30"/>
    <p:sldId id="302" r:id="rId31"/>
    <p:sldId id="303" r:id="rId32"/>
    <p:sldId id="287" r:id="rId33"/>
    <p:sldId id="288" r:id="rId34"/>
    <p:sldId id="289" r:id="rId35"/>
    <p:sldId id="290" r:id="rId36"/>
    <p:sldId id="291" r:id="rId37"/>
    <p:sldId id="292" r:id="rId38"/>
    <p:sldId id="2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EFDD4-F523-4F4D-B72A-3B18D0450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436144-21B3-403F-BE9D-597BD6B64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B57E38-A47C-4F8D-8B74-A560B0988CC6}"/>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0CA7AE07-45D6-4C82-A731-4AF2AE4C0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06F32-80F8-46BE-911C-DA2A73515E88}"/>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61766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F6D6-F7F4-4D4B-8DE1-C24A166D70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60966-3A50-46BF-BB1C-3E79A2A01A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C66AF-85BD-442F-933E-DBDA52AD4CBE}"/>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734F1DC0-B831-4F82-A01B-124BA9A87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D6E67-203B-4F8A-8812-4EEAC839A00C}"/>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103128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B931D6-F4BA-4124-9DC0-1622AC43A4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74AD14-590D-48B3-86A7-31C7231D3A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E32F3-BCF9-4A19-97EA-A4640041AA29}"/>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61D3BAF9-6125-4BD4-B750-51876FE1CC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8331F-28B5-4EA2-9FC7-FA21BFD3A29F}"/>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198496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5354-1790-4E9B-A856-BDE4AA7A5C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47A850-CFDC-413F-B89A-8B8E18E0F7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61957-9570-4219-9F38-27554E031BEA}"/>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590628AC-E563-408E-B6A9-7752E44D8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CD983-AA84-4ADB-88F1-F9213966C20F}"/>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164030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E26E-5337-4F4B-98B6-09DBC45512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DD27F6-6712-49C9-A12B-0DB5526CA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72FFBE-764D-4E28-AA6D-879FB7FF61DF}"/>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58CF0BCE-40EA-4B6B-8677-67EABE448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5DFF9-D365-4DC6-93CC-90961D0C3D34}"/>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30738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B113-CB4E-4CA9-B280-640CACEE8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7EEE8-10EE-482F-A8E7-E1700010D2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67B64-723E-4F63-8070-F593547EB9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C6591-6999-4D08-81F3-7D4B6A570032}"/>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6" name="Footer Placeholder 5">
            <a:extLst>
              <a:ext uri="{FF2B5EF4-FFF2-40B4-BE49-F238E27FC236}">
                <a16:creationId xmlns:a16="http://schemas.microsoft.com/office/drawing/2014/main" id="{36D39A86-D960-4EDF-AC8D-2A4E00E50C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F6573D-9B0A-4A23-A6CB-23A11FF0C4E2}"/>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3415780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4ED55-B9FE-40BC-8E2B-7D65A24F0D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96934A-62FC-404D-AF31-EE41E6320B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08223F-C42A-4717-A0DC-52D7BDE8D9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2DF67A-2898-4FC1-BF70-4446D89B9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ADF1CA-6EA9-4A80-B4D0-7A73172AD9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BEA2DA-DAC2-4CDE-8919-0ABF6C141ED2}"/>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8" name="Footer Placeholder 7">
            <a:extLst>
              <a:ext uri="{FF2B5EF4-FFF2-40B4-BE49-F238E27FC236}">
                <a16:creationId xmlns:a16="http://schemas.microsoft.com/office/drawing/2014/main" id="{88DCED9E-4CED-45E4-8CEC-E3E4276AEC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EB9153-42B2-460A-9AB2-3C5823AC2D55}"/>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59974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9C3F-D931-4354-9A39-0254B95568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C5CDE5-51DB-48B7-9AC8-3935C87BECA1}"/>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4" name="Footer Placeholder 3">
            <a:extLst>
              <a:ext uri="{FF2B5EF4-FFF2-40B4-BE49-F238E27FC236}">
                <a16:creationId xmlns:a16="http://schemas.microsoft.com/office/drawing/2014/main" id="{73EADCC0-0FC3-4DC0-A6ED-EF2FC506A2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6760E9-C9F9-4D25-BC9D-101DFC4A3E8E}"/>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413929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CE93F-F15F-43D6-896D-94C3727285C9}"/>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3" name="Footer Placeholder 2">
            <a:extLst>
              <a:ext uri="{FF2B5EF4-FFF2-40B4-BE49-F238E27FC236}">
                <a16:creationId xmlns:a16="http://schemas.microsoft.com/office/drawing/2014/main" id="{5AA3B17B-8D17-43E3-B2C9-95972CEE39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1C9817-0B93-49EC-8BC2-222C2A941DF1}"/>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219627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0573-EADF-4EBF-93C1-B8193A5C4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4ED0C1-6197-447D-911B-CC6556063C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C130C-BE71-4213-93CB-036F74875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F2F05-54E8-4B85-8328-9A3933EF05AF}"/>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6" name="Footer Placeholder 5">
            <a:extLst>
              <a:ext uri="{FF2B5EF4-FFF2-40B4-BE49-F238E27FC236}">
                <a16:creationId xmlns:a16="http://schemas.microsoft.com/office/drawing/2014/main" id="{A2DE9467-F7CE-40B8-8827-A1A1FD5A7E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1EE93-24B8-4977-8142-E0E57BDE6233}"/>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311128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171E-5230-4C0D-A9EB-B557B93B3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D51B3-7938-4780-A183-B9DAE590D2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A5682-47BE-4136-B3D1-755CC73F4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76B1A5-5079-4507-9814-5FC82788599C}"/>
              </a:ext>
            </a:extLst>
          </p:cNvPr>
          <p:cNvSpPr>
            <a:spLocks noGrp="1"/>
          </p:cNvSpPr>
          <p:nvPr>
            <p:ph type="dt" sz="half" idx="10"/>
          </p:nvPr>
        </p:nvSpPr>
        <p:spPr/>
        <p:txBody>
          <a:bodyPr/>
          <a:lstStyle/>
          <a:p>
            <a:fld id="{AFF03475-5321-44A3-85CF-D1CE9C28F4CA}" type="datetimeFigureOut">
              <a:rPr lang="en-US" smtClean="0"/>
              <a:t>3/10/2022</a:t>
            </a:fld>
            <a:endParaRPr lang="en-US"/>
          </a:p>
        </p:txBody>
      </p:sp>
      <p:sp>
        <p:nvSpPr>
          <p:cNvPr id="6" name="Footer Placeholder 5">
            <a:extLst>
              <a:ext uri="{FF2B5EF4-FFF2-40B4-BE49-F238E27FC236}">
                <a16:creationId xmlns:a16="http://schemas.microsoft.com/office/drawing/2014/main" id="{48CAD4F0-079E-49F2-8F68-BDB29B0E8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3B58A-9021-4F78-9B6B-22F311D6987A}"/>
              </a:ext>
            </a:extLst>
          </p:cNvPr>
          <p:cNvSpPr>
            <a:spLocks noGrp="1"/>
          </p:cNvSpPr>
          <p:nvPr>
            <p:ph type="sldNum" sz="quarter" idx="12"/>
          </p:nvPr>
        </p:nvSpPr>
        <p:spPr/>
        <p:txBody>
          <a:bodyPr/>
          <a:lstStyle/>
          <a:p>
            <a:fld id="{9B5A976D-ACC2-455F-BE54-D66CDA59A578}" type="slidenum">
              <a:rPr lang="en-US" smtClean="0"/>
              <a:t>‹#›</a:t>
            </a:fld>
            <a:endParaRPr lang="en-US"/>
          </a:p>
        </p:txBody>
      </p:sp>
    </p:spTree>
    <p:extLst>
      <p:ext uri="{BB962C8B-B14F-4D97-AF65-F5344CB8AC3E}">
        <p14:creationId xmlns:p14="http://schemas.microsoft.com/office/powerpoint/2010/main" val="180756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D3242F-2E0D-4143-86C1-3AC760C53A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7AA527-4A4F-40D3-B1D4-473178432C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71310-29A4-4BC7-822E-F5732C3ED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03475-5321-44A3-85CF-D1CE9C28F4CA}" type="datetimeFigureOut">
              <a:rPr lang="en-US" smtClean="0"/>
              <a:t>3/10/2022</a:t>
            </a:fld>
            <a:endParaRPr lang="en-US"/>
          </a:p>
        </p:txBody>
      </p:sp>
      <p:sp>
        <p:nvSpPr>
          <p:cNvPr id="5" name="Footer Placeholder 4">
            <a:extLst>
              <a:ext uri="{FF2B5EF4-FFF2-40B4-BE49-F238E27FC236}">
                <a16:creationId xmlns:a16="http://schemas.microsoft.com/office/drawing/2014/main" id="{085FA612-C585-464E-9CFC-EB3FCC4E6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0704C4-4EBD-4669-A87B-E7379BC6E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A976D-ACC2-455F-BE54-D66CDA59A578}" type="slidenum">
              <a:rPr lang="en-US" smtClean="0"/>
              <a:t>‹#›</a:t>
            </a:fld>
            <a:endParaRPr lang="en-US"/>
          </a:p>
        </p:txBody>
      </p:sp>
    </p:spTree>
    <p:extLst>
      <p:ext uri="{BB962C8B-B14F-4D97-AF65-F5344CB8AC3E}">
        <p14:creationId xmlns:p14="http://schemas.microsoft.com/office/powerpoint/2010/main" val="1392177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1A13D0-D6ED-477E-A4AE-BCFAD60CC497}"/>
              </a:ext>
            </a:extLst>
          </p:cNvPr>
          <p:cNvSpPr txBox="1"/>
          <p:nvPr/>
        </p:nvSpPr>
        <p:spPr>
          <a:xfrm>
            <a:off x="771525" y="2670588"/>
            <a:ext cx="10648949" cy="1754326"/>
          </a:xfrm>
          <a:prstGeom prst="rect">
            <a:avLst/>
          </a:prstGeom>
          <a:noFill/>
        </p:spPr>
        <p:txBody>
          <a:bodyPr wrap="square">
            <a:spAutoFit/>
          </a:bodyPr>
          <a:lstStyle/>
          <a:p>
            <a:pPr marL="0" marR="0" algn="ctr">
              <a:spcBef>
                <a:spcPts val="0"/>
              </a:spcBef>
              <a:spcAft>
                <a:spcPts val="0"/>
              </a:spcAft>
            </a:pPr>
            <a:r>
              <a:rPr lang="en-US" sz="7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LOYALTY</a:t>
            </a:r>
          </a:p>
          <a:p>
            <a:pPr marL="0"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9325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847725" y="274290"/>
            <a:ext cx="10496550" cy="6309420"/>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Isaiah 56</a:t>
            </a:r>
            <a:endParaRPr lang="en-US" sz="4400"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Let not the foreigner who has joined himself to the Lord say, “The Lord will surely separate me from His people...” The foreigners who join themselves to the Lord, to minister to Him, and to love the name of the Lord, to be His servants, every one who keeps from profaning the sabbath and holds fast My covenant; even those I will bring to My holy mountain and make them joyful in My house of prayer…</a:t>
            </a:r>
            <a:endPar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67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847725" y="274290"/>
            <a:ext cx="10496550" cy="4462760"/>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Isaiah 56</a:t>
            </a:r>
            <a:endParaRPr lang="en-US" sz="4400"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Their burnt offerings and their sacrifices will be acceptable on My altar; for My house will be called a house of prayer for all the peoples.” The Lord God, who gathers the dispersed of Israel, declares, “Yet others I will gather to them, to those already gathered.” </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(vss. 3, 6-8)</a:t>
            </a:r>
          </a:p>
        </p:txBody>
      </p:sp>
    </p:spTree>
    <p:extLst>
      <p:ext uri="{BB962C8B-B14F-4D97-AF65-F5344CB8AC3E}">
        <p14:creationId xmlns:p14="http://schemas.microsoft.com/office/powerpoint/2010/main" val="131994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847725" y="274290"/>
            <a:ext cx="10496550" cy="6186309"/>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John 10</a:t>
            </a:r>
            <a:endParaRPr lang="en-US" sz="44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 am the Good Shepherd; I know My own sheep, and they know Me, just as My Father knows Me and I know the Father. So I sacrifice My life for the sheep. I have other sheep, too, that are not in this sheepfold. I must bring them also. They will listen to My voice, and there will be one flock with one Shepherd”</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(vss. 14-16).</a:t>
            </a:r>
          </a:p>
        </p:txBody>
      </p:sp>
    </p:spTree>
    <p:extLst>
      <p:ext uri="{BB962C8B-B14F-4D97-AF65-F5344CB8AC3E}">
        <p14:creationId xmlns:p14="http://schemas.microsoft.com/office/powerpoint/2010/main" val="2346763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428625" y="207615"/>
            <a:ext cx="11144250" cy="6494085"/>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Ephesians 2</a:t>
            </a:r>
            <a:endParaRPr lang="en-US" sz="4400" i="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i="1" dirty="0">
                <a:solidFill>
                  <a:schemeClr val="bg1"/>
                </a:solidFill>
                <a:effectLst/>
                <a:latin typeface="Times New Roman" panose="02020603050405020304" pitchFamily="18" charset="0"/>
                <a:ea typeface="Calibri" panose="020F0502020204030204" pitchFamily="34" charset="0"/>
              </a:rPr>
              <a:t>For Messiah Himself has brought peace to us. He united Jews and Gentiles into one people when, in His own body on the cross, He broke down the wall of hostility that separated us… He made peace between Jews and Gentiles by creating in Himself one new people from the two groups. Together as one body, Messiah reconciled both groups to God by means of His death on the cross, and our hostility toward each other was put to death. </a:t>
            </a: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87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428625" y="207615"/>
            <a:ext cx="11144250" cy="5878532"/>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Ephesians 2</a:t>
            </a:r>
            <a:endParaRPr lang="en-US" sz="4400" i="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He brought this Good News of peace to you Gentiles who were far away from Him, and peace to the Jews who were near. Now all of us can come to the Father through the same Holy Spirit because of what Messiah has done for us. So now you Gentiles are no longer strangers and foreigners. You are citizens along with all of God’s holy people. You are members of God’s family</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(vss. 14-19).</a:t>
            </a:r>
          </a:p>
        </p:txBody>
      </p:sp>
    </p:spTree>
    <p:extLst>
      <p:ext uri="{BB962C8B-B14F-4D97-AF65-F5344CB8AC3E}">
        <p14:creationId xmlns:p14="http://schemas.microsoft.com/office/powerpoint/2010/main" val="1890299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2185214"/>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R="0" algn="ctr">
              <a:spcBef>
                <a:spcPts val="0"/>
              </a:spcBef>
              <a:spcAft>
                <a:spcPts val="0"/>
              </a:spcAft>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605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3108543"/>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repeats the error and hypocrisy of Peter</a:t>
            </a:r>
          </a:p>
          <a:p>
            <a:pPr marL="742950" marR="0" indent="-742950" algn="ctr">
              <a:spcBef>
                <a:spcPts val="0"/>
              </a:spcBef>
              <a:spcAft>
                <a:spcPts val="0"/>
              </a:spcAft>
              <a:buAutoNum type="alphaUcPeriod"/>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4930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4031873"/>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repeats the error and hypocrisy of Peter</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alienates our brothers and sisters in Messiah</a:t>
            </a:r>
          </a:p>
          <a:p>
            <a:pPr marL="742950" marR="0" indent="-742950" algn="ctr">
              <a:spcBef>
                <a:spcPts val="0"/>
              </a:spcBef>
              <a:spcAft>
                <a:spcPts val="0"/>
              </a:spcAft>
              <a:buAutoNum type="alphaUcPeriod"/>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9355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4955203"/>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repeats the error and hypocrisy of Peter</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alienates our brothers and sisters in Messiah</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premised on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Yirat</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Adam</a:t>
            </a:r>
          </a:p>
          <a:p>
            <a:pPr marL="742950" marR="0" indent="-742950" algn="ctr">
              <a:spcBef>
                <a:spcPts val="0"/>
              </a:spcBef>
              <a:spcAft>
                <a:spcPts val="0"/>
              </a:spcAft>
              <a:buAutoNum type="alphaUcPeriod"/>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148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5878532"/>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repeats the error and hypocrisy of Peter</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alienates our brothers and sisters in Messiah</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premised on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Yirat</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Adam</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borders on ethnocentrism</a:t>
            </a:r>
          </a:p>
          <a:p>
            <a:pPr marL="742950" marR="0" indent="-742950" algn="ctr">
              <a:spcBef>
                <a:spcPts val="0"/>
              </a:spcBef>
              <a:spcAft>
                <a:spcPts val="0"/>
              </a:spcAft>
              <a:buAutoNum type="alphaUcPeriod"/>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91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363A47-A341-4524-9014-5D790CCAA9F4}"/>
              </a:ext>
            </a:extLst>
          </p:cNvPr>
          <p:cNvSpPr txBox="1"/>
          <p:nvPr/>
        </p:nvSpPr>
        <p:spPr>
          <a:xfrm>
            <a:off x="466725" y="574239"/>
            <a:ext cx="10710261" cy="4524315"/>
          </a:xfrm>
          <a:prstGeom prst="rect">
            <a:avLst/>
          </a:prstGeom>
          <a:noFill/>
        </p:spPr>
        <p:txBody>
          <a:bodyPr wrap="square">
            <a:spAutoFit/>
          </a:bodyPr>
          <a:lstStyle/>
          <a:p>
            <a:pPr marL="0" marR="0">
              <a:spcBef>
                <a:spcPts val="0"/>
              </a:spcBef>
              <a:spcAft>
                <a:spcPts val="0"/>
              </a:spcAft>
            </a:pPr>
            <a:r>
              <a:rPr lang="en-US" sz="36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GALATIANS 2:11-13</a:t>
            </a:r>
          </a:p>
          <a:p>
            <a:pPr marL="0" marR="0">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When Peter came to Antioch, I opposed him to his face, for he was clearly in the wrong. Previously, he ate with the Gentile believers, who were not circumcised. But afterward, when some men arrived (ostensibly) from James, Peter wouldn’t eat with the Gentiles anymore. </a:t>
            </a:r>
          </a:p>
        </p:txBody>
      </p:sp>
    </p:spTree>
    <p:extLst>
      <p:ext uri="{BB962C8B-B14F-4D97-AF65-F5344CB8AC3E}">
        <p14:creationId xmlns:p14="http://schemas.microsoft.com/office/powerpoint/2010/main" val="407319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305485"/>
            <a:ext cx="11087098" cy="6801862"/>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Morally and philosophically,</a:t>
            </a:r>
          </a:p>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flawed model </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repeats the error and hypocrisy of Peter</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alienates our brothers and sisters in Messiah</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premised on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Yirat</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Adam</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borders on ethnocentrism</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sends the wrong signal to </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Messiah’s Body</a:t>
            </a: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gn="ctr">
              <a:spcBef>
                <a:spcPts val="0"/>
              </a:spcBef>
              <a:spcAft>
                <a:spcPts val="0"/>
              </a:spcAft>
              <a:buAutoNum type="alphaUcPeriod"/>
            </a:pP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348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686485"/>
            <a:ext cx="11087098" cy="1384995"/>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Theologically,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213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686485"/>
            <a:ext cx="11087098" cy="2800767"/>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Theologically,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inconsistent with the revealed character of the Living God</a:t>
            </a:r>
          </a:p>
          <a:p>
            <a:pPr marR="0">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6797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686485"/>
            <a:ext cx="11087098" cy="4031873"/>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Theologically,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inconsistent with the revealed character of the Living God</a:t>
            </a:r>
          </a:p>
          <a:p>
            <a:pPr marR="0">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2"/>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the power of the Holy Spirit, not our strategies, that transforms hearts and minds</a:t>
            </a: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4229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552451" y="686485"/>
            <a:ext cx="11087098" cy="5447645"/>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Theologically,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inconsistent with the revealed character of the Living God</a:t>
            </a:r>
          </a:p>
          <a:p>
            <a:pPr marR="0">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2"/>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the power of the Holy Spirit, not our strategies, that transforms hearts and minds</a:t>
            </a:r>
          </a:p>
          <a:p>
            <a:pPr marL="742950" marR="0" indent="-742950">
              <a:spcBef>
                <a:spcPts val="0"/>
              </a:spcBef>
              <a:spcAft>
                <a:spcPts val="0"/>
              </a:spcAft>
              <a:buAutoNum type="alphaUcPeriod" startAt="2"/>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2"/>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Should we not live even now with a view to the Millennial Age, and the World-To-Come?</a:t>
            </a: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6823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BF9DED-EFFC-4F23-911B-D72BFB25F5DC}"/>
              </a:ext>
            </a:extLst>
          </p:cNvPr>
          <p:cNvSpPr txBox="1"/>
          <p:nvPr/>
        </p:nvSpPr>
        <p:spPr>
          <a:xfrm>
            <a:off x="361025" y="399494"/>
            <a:ext cx="9963705" cy="4524315"/>
          </a:xfrm>
          <a:prstGeom prst="rect">
            <a:avLst/>
          </a:prstGeom>
          <a:noFill/>
        </p:spPr>
        <p:txBody>
          <a:bodyPr wrap="square" rtlCol="0">
            <a:spAutoFit/>
          </a:bodyPr>
          <a:lstStyle/>
          <a:p>
            <a:r>
              <a:rPr lang="en-US" sz="4000" b="1" u="sng" dirty="0">
                <a:solidFill>
                  <a:schemeClr val="bg1"/>
                </a:solidFill>
                <a:latin typeface="Times New Roman" panose="02020603050405020304" pitchFamily="18" charset="0"/>
                <a:cs typeface="Times New Roman" panose="02020603050405020304" pitchFamily="18" charset="0"/>
              </a:rPr>
              <a:t>Zechariah 14:16</a:t>
            </a:r>
          </a:p>
          <a:p>
            <a:endParaRPr lang="en-US" sz="1200" b="1" i="1" dirty="0">
              <a:solidFill>
                <a:schemeClr val="bg1"/>
              </a:solidFill>
              <a:latin typeface="Times New Roman" panose="02020603050405020304" pitchFamily="18" charset="0"/>
              <a:cs typeface="Times New Roman" panose="02020603050405020304" pitchFamily="18" charset="0"/>
            </a:endParaRPr>
          </a:p>
          <a:p>
            <a:r>
              <a:rPr lang="en-US" sz="4000" b="1" i="1" dirty="0">
                <a:solidFill>
                  <a:schemeClr val="bg1"/>
                </a:solidFill>
                <a:latin typeface="Times New Roman" panose="02020603050405020304" pitchFamily="18" charset="0"/>
                <a:cs typeface="Times New Roman" panose="02020603050405020304" pitchFamily="18" charset="0"/>
              </a:rPr>
              <a:t>Then it will come about that any who are left of all the nations that went against Jerusalem will go up from year to year to worship the King, the Lord of hosts, and to celebrate the Feast of Booths.</a:t>
            </a:r>
          </a:p>
          <a:p>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023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BF9DED-EFFC-4F23-911B-D72BFB25F5DC}"/>
              </a:ext>
            </a:extLst>
          </p:cNvPr>
          <p:cNvSpPr txBox="1"/>
          <p:nvPr/>
        </p:nvSpPr>
        <p:spPr>
          <a:xfrm>
            <a:off x="361025" y="399494"/>
            <a:ext cx="10496365" cy="6370975"/>
          </a:xfrm>
          <a:prstGeom prst="rect">
            <a:avLst/>
          </a:prstGeom>
          <a:noFill/>
        </p:spPr>
        <p:txBody>
          <a:bodyPr wrap="square" rtlCol="0">
            <a:spAutoFit/>
          </a:bodyPr>
          <a:lstStyle/>
          <a:p>
            <a:r>
              <a:rPr lang="en-US" sz="4000" b="1" u="sng" dirty="0">
                <a:solidFill>
                  <a:schemeClr val="bg1"/>
                </a:solidFill>
                <a:latin typeface="Times New Roman" panose="02020603050405020304" pitchFamily="18" charset="0"/>
                <a:cs typeface="Times New Roman" panose="02020603050405020304" pitchFamily="18" charset="0"/>
              </a:rPr>
              <a:t>Revelation 7:9-10</a:t>
            </a:r>
          </a:p>
          <a:p>
            <a:endParaRPr lang="en-US" sz="1200" b="1" u="sng" dirty="0">
              <a:solidFill>
                <a:schemeClr val="bg1"/>
              </a:solidFill>
              <a:latin typeface="Times New Roman" panose="02020603050405020304" pitchFamily="18" charset="0"/>
              <a:cs typeface="Times New Roman" panose="02020603050405020304" pitchFamily="18" charset="0"/>
            </a:endParaRPr>
          </a:p>
          <a:p>
            <a:r>
              <a:rPr lang="en-US" sz="4000" b="1" i="1" dirty="0">
                <a:solidFill>
                  <a:schemeClr val="bg1"/>
                </a:solidFill>
                <a:latin typeface="Times New Roman" panose="02020603050405020304" pitchFamily="18" charset="0"/>
                <a:cs typeface="Times New Roman" panose="02020603050405020304" pitchFamily="18" charset="0"/>
              </a:rPr>
              <a:t>After these things, I looked, and behold, a great multitude, which no one could count, from every nation and all the tribes, peoples and languages, standing before the throne and before the Lamb, clothed in white robes, and palm branches were in their hands; and they cried out with a loud voice, saying, “Salvation belongs to our God, who sits on the throne, and to the Lamb!”</a:t>
            </a:r>
          </a:p>
          <a:p>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77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586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764959" y="0"/>
            <a:ext cx="10662081" cy="830997"/>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Evangelistically,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6773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764959" y="0"/>
            <a:ext cx="10662081" cy="3354765"/>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Evangelistically,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unrealistic  </a:t>
            </a:r>
          </a:p>
          <a:p>
            <a:pPr marR="0">
              <a:spcBef>
                <a:spcPts val="0"/>
              </a:spcBef>
              <a:spcAft>
                <a:spcPts val="0"/>
              </a:spcAft>
            </a:pPr>
            <a:r>
              <a:rPr lang="en-US" sz="3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will not magically eliminate the distrust the Jewish </a:t>
            </a: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community has for us; disapproval is an inevitable part of being Yeshua’s disciples)</a:t>
            </a: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435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363A47-A341-4524-9014-5D790CCAA9F4}"/>
              </a:ext>
            </a:extLst>
          </p:cNvPr>
          <p:cNvSpPr txBox="1"/>
          <p:nvPr/>
        </p:nvSpPr>
        <p:spPr>
          <a:xfrm>
            <a:off x="466725" y="574239"/>
            <a:ext cx="10426176" cy="3908762"/>
          </a:xfrm>
          <a:prstGeom prst="rect">
            <a:avLst/>
          </a:prstGeom>
          <a:noFill/>
        </p:spPr>
        <p:txBody>
          <a:bodyPr wrap="square">
            <a:spAutoFit/>
          </a:bodyPr>
          <a:lstStyle/>
          <a:p>
            <a:pPr marL="0" marR="0">
              <a:spcBef>
                <a:spcPts val="0"/>
              </a:spcBef>
              <a:spcAft>
                <a:spcPts val="0"/>
              </a:spcAft>
            </a:pPr>
            <a:r>
              <a:rPr lang="en-US" sz="36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GALATIANS 2:11-13</a:t>
            </a:r>
          </a:p>
          <a:p>
            <a:pPr marL="0" marR="0">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He was afraid of criticism from these people who insisted on the necessity of circumcision. As a result, other Jewish believers followed Peter’s hypocrisy, and even Barnabas was led astray by their hypocrisy.</a:t>
            </a:r>
          </a:p>
        </p:txBody>
      </p:sp>
    </p:spTree>
    <p:extLst>
      <p:ext uri="{BB962C8B-B14F-4D97-AF65-F5344CB8AC3E}">
        <p14:creationId xmlns:p14="http://schemas.microsoft.com/office/powerpoint/2010/main" val="3585198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764959" y="0"/>
            <a:ext cx="10662081" cy="5139869"/>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Evangelistically,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unrealistic  </a:t>
            </a:r>
          </a:p>
          <a:p>
            <a:pPr marR="0">
              <a:spcBef>
                <a:spcPts val="0"/>
              </a:spcBef>
              <a:spcAft>
                <a:spcPts val="0"/>
              </a:spcAft>
            </a:pPr>
            <a:r>
              <a:rPr lang="en-US" sz="3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will not magically eliminate the distrust the Jewish </a:t>
            </a: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community has for us; disapproval is an inevitable part of being Yeshua’s disciples)</a:t>
            </a: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2"/>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short-sighted  </a:t>
            </a:r>
          </a:p>
          <a:p>
            <a:pPr marR="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(to exclude the lovely, vibrant ‘wild olive branches’ is to forfeit their vital evangelistic contribution)</a:t>
            </a: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7029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764959" y="0"/>
            <a:ext cx="10662081" cy="6986528"/>
          </a:xfrm>
          <a:prstGeom prst="rect">
            <a:avLst/>
          </a:prstGeom>
          <a:noFill/>
        </p:spPr>
        <p:txBody>
          <a:bodyPr wrap="square">
            <a:spAutoFit/>
          </a:bodyPr>
          <a:lstStyle/>
          <a:p>
            <a:pPr marR="0" algn="ctr">
              <a:spcBef>
                <a:spcPts val="0"/>
              </a:spcBef>
              <a:spcAft>
                <a:spcPts val="0"/>
              </a:spcAft>
            </a:pPr>
            <a:r>
              <a:rPr lang="en-US" sz="48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Evangelistically, a flawed model</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unrealistic  </a:t>
            </a:r>
          </a:p>
          <a:p>
            <a:pPr marR="0">
              <a:spcBef>
                <a:spcPts val="0"/>
              </a:spcBef>
              <a:spcAft>
                <a:spcPts val="0"/>
              </a:spcAft>
            </a:pPr>
            <a:r>
              <a:rPr lang="en-US" sz="3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will not magically eliminate the distrust the Jewish </a:t>
            </a: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community has for us; disapproval is an inevitable part of being Yeshua’s disciples)</a:t>
            </a: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2"/>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short-sighted  </a:t>
            </a:r>
          </a:p>
          <a:p>
            <a:pPr marR="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(to exclude the lovely, vibrant ‘wild olive branches’ is to forfeit their vital evangelistic contribution)</a:t>
            </a:r>
            <a:endParaRPr lang="en-US" sz="3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1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spcBef>
                <a:spcPts val="0"/>
              </a:spcBef>
              <a:spcAft>
                <a:spcPts val="0"/>
              </a:spcAft>
              <a:buAutoNum type="alphaUcPeriod" startAt="3"/>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forgetful and ungrateful</a:t>
            </a:r>
            <a:r>
              <a:rPr lang="en-US"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R="0">
              <a:spcBef>
                <a:spcPts val="0"/>
              </a:spcBef>
              <a:spcAft>
                <a:spcPts val="0"/>
              </a:spcAft>
            </a:pPr>
            <a:r>
              <a:rPr lang="en-US"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(Most modern-day Jewish believers came to faith in Yeshua through faithful Gentile witness)</a:t>
            </a:r>
          </a:p>
        </p:txBody>
      </p:sp>
    </p:spTree>
    <p:extLst>
      <p:ext uri="{BB962C8B-B14F-4D97-AF65-F5344CB8AC3E}">
        <p14:creationId xmlns:p14="http://schemas.microsoft.com/office/powerpoint/2010/main" val="3174992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1938992"/>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926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2862322"/>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diminishes our reputation</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420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3785652"/>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diminishes our reputation</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potentially lose</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trust, friendship of churches</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7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4708981"/>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diminishes our reputation</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potentially lose</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trust, friendship of churches</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will be viewed suspiciously</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376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5632311"/>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diminishes our reputation</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potentially lose</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trust, friendship of churches</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will be viewed suspiciously</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displeases God – will not allow it to flourish</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4284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381000" y="412998"/>
            <a:ext cx="11553825" cy="6555641"/>
          </a:xfrm>
          <a:prstGeom prst="rect">
            <a:avLst/>
          </a:prstGeom>
          <a:noFill/>
        </p:spPr>
        <p:txBody>
          <a:bodyPr wrap="square">
            <a:spAutoFit/>
          </a:bodyPr>
          <a:lstStyle/>
          <a:p>
            <a:pPr marR="0" algn="ctr">
              <a:spcBef>
                <a:spcPts val="0"/>
              </a:spcBef>
              <a:spcAft>
                <a:spcPts val="0"/>
              </a:spcAft>
            </a:pP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Left unaddressed, this practice will reflect poorly on Jewish missions as a whole:</a:t>
            </a: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diminishes our reputation</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potentially lose</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trust, friendship of churches</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will be viewed suspiciously</a:t>
            </a:r>
          </a:p>
          <a:p>
            <a:pPr marL="742950" marR="0" indent="-742950">
              <a:lnSpc>
                <a:spcPct val="150000"/>
              </a:lnSpc>
              <a:spcBef>
                <a:spcPts val="0"/>
              </a:spcBef>
              <a:spcAft>
                <a:spcPts val="0"/>
              </a:spcAft>
              <a:buAutoNum type="alphaUcPeriod"/>
            </a:pP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displeases God – </a:t>
            </a: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will not allow it to </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flourish</a:t>
            </a:r>
          </a:p>
          <a:p>
            <a:pPr marL="742950" marR="0" indent="-742950">
              <a:lnSpc>
                <a:spcPct val="150000"/>
              </a:lnSpc>
              <a:spcBef>
                <a:spcPts val="0"/>
              </a:spcBef>
              <a:spcAft>
                <a:spcPts val="0"/>
              </a:spcAft>
              <a:buAutoNum type="alphaUcPeriod"/>
            </a:pPr>
            <a:r>
              <a:rPr lang="en-US" sz="4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It is hypocritical in light of our own history</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8932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209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1A13D0-D6ED-477E-A4AE-BCFAD60CC497}"/>
              </a:ext>
            </a:extLst>
          </p:cNvPr>
          <p:cNvSpPr txBox="1"/>
          <p:nvPr/>
        </p:nvSpPr>
        <p:spPr>
          <a:xfrm>
            <a:off x="739436" y="1933741"/>
            <a:ext cx="10943578" cy="4431983"/>
          </a:xfrm>
          <a:prstGeom prst="rect">
            <a:avLst/>
          </a:prstGeom>
          <a:noFill/>
        </p:spPr>
        <p:txBody>
          <a:bodyPr wrap="square">
            <a:spAutoFit/>
          </a:bodyPr>
          <a:lstStyle/>
          <a:p>
            <a:pPr marL="0" marR="0">
              <a:spcBef>
                <a:spcPts val="0"/>
              </a:spcBef>
              <a:spcAft>
                <a:spcPts val="0"/>
              </a:spcAft>
            </a:pPr>
            <a:r>
              <a:rPr lang="en-US" sz="6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Cowardice of Disassociation</a:t>
            </a:r>
          </a:p>
          <a:p>
            <a:pPr marL="0" marR="0">
              <a:spcBef>
                <a:spcPts val="0"/>
              </a:spcBef>
              <a:spcAft>
                <a:spcPts val="0"/>
              </a:spcAft>
            </a:pPr>
            <a:endParaRPr lang="en-US" sz="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Rabbi Glenn Harris</a:t>
            </a:r>
          </a:p>
          <a:p>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Congregation Shema Yisrael, Bloomfield Hills, MI</a:t>
            </a:r>
          </a:p>
        </p:txBody>
      </p:sp>
    </p:spTree>
    <p:extLst>
      <p:ext uri="{BB962C8B-B14F-4D97-AF65-F5344CB8AC3E}">
        <p14:creationId xmlns:p14="http://schemas.microsoft.com/office/powerpoint/2010/main" val="280615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1A13D0-D6ED-477E-A4AE-BCFAD60CC497}"/>
              </a:ext>
            </a:extLst>
          </p:cNvPr>
          <p:cNvSpPr txBox="1"/>
          <p:nvPr/>
        </p:nvSpPr>
        <p:spPr>
          <a:xfrm>
            <a:off x="739436" y="1933741"/>
            <a:ext cx="10943578" cy="4431983"/>
          </a:xfrm>
          <a:prstGeom prst="rect">
            <a:avLst/>
          </a:prstGeom>
          <a:noFill/>
        </p:spPr>
        <p:txBody>
          <a:bodyPr wrap="square">
            <a:spAutoFit/>
          </a:bodyPr>
          <a:lstStyle/>
          <a:p>
            <a:pPr marL="0" marR="0">
              <a:spcBef>
                <a:spcPts val="0"/>
              </a:spcBef>
              <a:spcAft>
                <a:spcPts val="0"/>
              </a:spcAft>
            </a:pPr>
            <a:r>
              <a:rPr lang="en-US" sz="6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Cowardice of Disassociation</a:t>
            </a:r>
          </a:p>
          <a:p>
            <a:pPr marL="0" marR="0">
              <a:spcBef>
                <a:spcPts val="0"/>
              </a:spcBef>
              <a:spcAft>
                <a:spcPts val="0"/>
              </a:spcAft>
            </a:pPr>
            <a:endParaRPr lang="en-US" sz="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Excluding Gentiles from messianic synagogues is morally wrong, strategically unwise, and reflects negatively on </a:t>
            </a:r>
            <a:r>
              <a:rPr lang="en-US" sz="3600" i="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all</a:t>
            </a:r>
            <a:r>
              <a:rPr lang="en-US" sz="36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Jewish ministries </a:t>
            </a: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Rabbi Glenn Harris</a:t>
            </a:r>
          </a:p>
          <a:p>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Congregation Shema Yisrael, Bloomfield Hills, MI</a:t>
            </a:r>
          </a:p>
        </p:txBody>
      </p:sp>
    </p:spTree>
    <p:extLst>
      <p:ext uri="{BB962C8B-B14F-4D97-AF65-F5344CB8AC3E}">
        <p14:creationId xmlns:p14="http://schemas.microsoft.com/office/powerpoint/2010/main" val="251260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1A13D0-D6ED-477E-A4AE-BCFAD60CC497}"/>
              </a:ext>
            </a:extLst>
          </p:cNvPr>
          <p:cNvSpPr txBox="1"/>
          <p:nvPr/>
        </p:nvSpPr>
        <p:spPr>
          <a:xfrm>
            <a:off x="771525" y="1649194"/>
            <a:ext cx="10648949" cy="1200329"/>
          </a:xfrm>
          <a:prstGeom prst="rect">
            <a:avLst/>
          </a:prstGeom>
          <a:noFill/>
        </p:spPr>
        <p:txBody>
          <a:bodyPr wrap="square">
            <a:spAutoFit/>
          </a:bodyPr>
          <a:lstStyle/>
          <a:p>
            <a:pPr marL="0" marR="0" algn="ctr">
              <a:spcBef>
                <a:spcPts val="0"/>
              </a:spcBef>
              <a:spcAft>
                <a:spcPts val="0"/>
              </a:spcAft>
            </a:pPr>
            <a:r>
              <a:rPr lang="en-US" sz="6000"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Statement</a:t>
            </a:r>
            <a:r>
              <a:rPr lang="en-US" sz="6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22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1A13D0-D6ED-477E-A4AE-BCFAD60CC497}"/>
              </a:ext>
            </a:extLst>
          </p:cNvPr>
          <p:cNvSpPr txBox="1"/>
          <p:nvPr/>
        </p:nvSpPr>
        <p:spPr>
          <a:xfrm>
            <a:off x="771525" y="1649194"/>
            <a:ext cx="10648949" cy="4278094"/>
          </a:xfrm>
          <a:prstGeom prst="rect">
            <a:avLst/>
          </a:prstGeom>
          <a:noFill/>
        </p:spPr>
        <p:txBody>
          <a:bodyPr wrap="square">
            <a:spAutoFit/>
          </a:bodyPr>
          <a:lstStyle/>
          <a:p>
            <a:pPr marL="0" marR="0" algn="ctr">
              <a:spcBef>
                <a:spcPts val="0"/>
              </a:spcBef>
              <a:spcAft>
                <a:spcPts val="0"/>
              </a:spcAft>
            </a:pPr>
            <a:r>
              <a:rPr lang="en-US" sz="6000"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Statement</a:t>
            </a:r>
            <a:r>
              <a:rPr lang="en-US" sz="6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ctr">
              <a:spcBef>
                <a:spcPts val="0"/>
              </a:spcBef>
              <a:spcAft>
                <a:spcPts val="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policy of limiting or altogether excluding Gentile participation in Messianic congregations, however well-intentioned, is morall</a:t>
            </a:r>
            <a:r>
              <a:rPr lang="en-US" sz="40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y indefensible, strategically flawed, theologically short-sighted, and destined to fail.</a:t>
            </a:r>
            <a:endPar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516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8036E-1D99-431C-84B2-DB4B5BBFAD3A}"/>
              </a:ext>
            </a:extLst>
          </p:cNvPr>
          <p:cNvSpPr txBox="1"/>
          <p:nvPr/>
        </p:nvSpPr>
        <p:spPr>
          <a:xfrm>
            <a:off x="700088" y="2058085"/>
            <a:ext cx="11001374" cy="2339102"/>
          </a:xfrm>
          <a:prstGeom prst="rect">
            <a:avLst/>
          </a:prstGeom>
          <a:noFill/>
        </p:spPr>
        <p:txBody>
          <a:bodyPr wrap="square">
            <a:spAutoFit/>
          </a:bodyPr>
          <a:lstStyle/>
          <a:p>
            <a:pPr marR="0" algn="ctr">
              <a:spcBef>
                <a:spcPts val="0"/>
              </a:spcBef>
              <a:spcAft>
                <a:spcPts val="0"/>
              </a:spcAft>
            </a:pPr>
            <a:r>
              <a:rPr lang="en-US" sz="5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Biblically, a flawed model</a:t>
            </a:r>
            <a:r>
              <a:rPr lang="en-US" sz="5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R="0" algn="ctr">
              <a:spcBef>
                <a:spcPts val="0"/>
              </a:spcBef>
              <a:spcAft>
                <a:spcPts val="0"/>
              </a:spcAft>
            </a:pPr>
            <a:endPar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fails to appreciate God’s ultimate intent </a:t>
            </a:r>
          </a:p>
          <a:p>
            <a:pPr marR="0" algn="ctr">
              <a:spcBef>
                <a:spcPts val="0"/>
              </a:spcBef>
              <a:spcAft>
                <a:spcPts val="0"/>
              </a:spcAft>
            </a:pP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 unite humanity in the Faith </a:t>
            </a:r>
          </a:p>
        </p:txBody>
      </p:sp>
    </p:spTree>
    <p:extLst>
      <p:ext uri="{BB962C8B-B14F-4D97-AF65-F5344CB8AC3E}">
        <p14:creationId xmlns:p14="http://schemas.microsoft.com/office/powerpoint/2010/main" val="82609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8ADFF6-E32F-4950-8D06-12B5332E6760}"/>
              </a:ext>
            </a:extLst>
          </p:cNvPr>
          <p:cNvSpPr txBox="1"/>
          <p:nvPr/>
        </p:nvSpPr>
        <p:spPr>
          <a:xfrm>
            <a:off x="481013" y="586328"/>
            <a:ext cx="11229974" cy="2123658"/>
          </a:xfrm>
          <a:prstGeom prst="rect">
            <a:avLst/>
          </a:prstGeom>
          <a:noFill/>
        </p:spPr>
        <p:txBody>
          <a:bodyPr wrap="square">
            <a:spAutoFit/>
          </a:bodyPr>
          <a:lstStyle/>
          <a:p>
            <a:pPr marL="0" marR="0">
              <a:spcBef>
                <a:spcPts val="0"/>
              </a:spcBef>
              <a:spcAft>
                <a:spcPts val="0"/>
              </a:spcAft>
            </a:pPr>
            <a:r>
              <a:rPr lang="en-US" sz="4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Genesis 9</a:t>
            </a:r>
            <a:endParaRPr lang="en-US" sz="4400"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May God enlarge Japheth, and let him dwell in the tents of Shem…</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(vs. 27)</a:t>
            </a:r>
          </a:p>
        </p:txBody>
      </p:sp>
    </p:spTree>
    <p:extLst>
      <p:ext uri="{BB962C8B-B14F-4D97-AF65-F5344CB8AC3E}">
        <p14:creationId xmlns:p14="http://schemas.microsoft.com/office/powerpoint/2010/main" val="2890631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1386</Words>
  <Application>Microsoft Office PowerPoint</Application>
  <PresentationFormat>Widescreen</PresentationFormat>
  <Paragraphs>153</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Shema</dc:creator>
  <cp:lastModifiedBy>Jim Sibley</cp:lastModifiedBy>
  <cp:revision>21</cp:revision>
  <dcterms:created xsi:type="dcterms:W3CDTF">2022-02-27T19:02:29Z</dcterms:created>
  <dcterms:modified xsi:type="dcterms:W3CDTF">2022-03-10T23:16:22Z</dcterms:modified>
</cp:coreProperties>
</file>