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3.xml" ContentType="application/vnd.openxmlformats-officedocument.drawingml.chartshapes+xml"/>
  <Override PartName="/ppt/charts/chart10.xml" ContentType="application/vnd.openxmlformats-officedocument.drawingml.chart+xml"/>
  <Override PartName="/ppt/drawings/drawing4.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330" r:id="rId3"/>
    <p:sldId id="276" r:id="rId4"/>
    <p:sldId id="265" r:id="rId5"/>
    <p:sldId id="303" r:id="rId6"/>
    <p:sldId id="302" r:id="rId7"/>
    <p:sldId id="266" r:id="rId8"/>
    <p:sldId id="267" r:id="rId9"/>
    <p:sldId id="304" r:id="rId10"/>
    <p:sldId id="264" r:id="rId11"/>
    <p:sldId id="305" r:id="rId12"/>
    <p:sldId id="258" r:id="rId13"/>
    <p:sldId id="259" r:id="rId14"/>
    <p:sldId id="260" r:id="rId15"/>
    <p:sldId id="306" r:id="rId16"/>
    <p:sldId id="335" r:id="rId17"/>
    <p:sldId id="336" r:id="rId18"/>
    <p:sldId id="337" r:id="rId19"/>
    <p:sldId id="348" r:id="rId20"/>
    <p:sldId id="349" r:id="rId21"/>
    <p:sldId id="347" r:id="rId22"/>
    <p:sldId id="338" r:id="rId23"/>
    <p:sldId id="339" r:id="rId24"/>
    <p:sldId id="340" r:id="rId25"/>
    <p:sldId id="341" r:id="rId26"/>
    <p:sldId id="277"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42" r:id="rId45"/>
    <p:sldId id="261" r:id="rId46"/>
    <p:sldId id="262" r:id="rId47"/>
    <p:sldId id="263" r:id="rId48"/>
    <p:sldId id="279" r:id="rId49"/>
    <p:sldId id="333" r:id="rId50"/>
    <p:sldId id="334" r:id="rId51"/>
    <p:sldId id="332" r:id="rId52"/>
    <p:sldId id="343" r:id="rId53"/>
    <p:sldId id="281" r:id="rId54"/>
    <p:sldId id="295" r:id="rId55"/>
    <p:sldId id="296" r:id="rId56"/>
    <p:sldId id="297" r:id="rId57"/>
    <p:sldId id="298" r:id="rId58"/>
    <p:sldId id="300" r:id="rId59"/>
    <p:sldId id="301" r:id="rId60"/>
    <p:sldId id="344" r:id="rId61"/>
    <p:sldId id="345" r:id="rId62"/>
    <p:sldId id="284" r:id="rId63"/>
    <p:sldId id="283" r:id="rId64"/>
    <p:sldId id="285" r:id="rId65"/>
    <p:sldId id="286" r:id="rId66"/>
    <p:sldId id="329" r:id="rId67"/>
    <p:sldId id="346" r:id="rId68"/>
    <p:sldId id="271" r:id="rId69"/>
    <p:sldId id="287" r:id="rId70"/>
    <p:sldId id="272" r:id="rId71"/>
    <p:sldId id="273" r:id="rId72"/>
    <p:sldId id="274" r:id="rId73"/>
    <p:sldId id="289" r:id="rId74"/>
    <p:sldId id="327" r:id="rId75"/>
    <p:sldId id="328" r:id="rId76"/>
    <p:sldId id="324"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12"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 Id="rId2"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Did God give the Land of Israel to the Jewish People?</c:v>
                </c:pt>
              </c:strCache>
            </c:strRef>
          </c:tx>
          <c:cat>
            <c:strRef>
              <c:f>Sheet1!$A$2:$A$4</c:f>
              <c:strCache>
                <c:ptCount val="3"/>
                <c:pt idx="0">
                  <c:v>Yes</c:v>
                </c:pt>
                <c:pt idx="1">
                  <c:v>No</c:v>
                </c:pt>
                <c:pt idx="2">
                  <c:v>Not asked (don't believe in God)</c:v>
                </c:pt>
              </c:strCache>
            </c:strRef>
          </c:cat>
          <c:val>
            <c:numRef>
              <c:f>Sheet1!$B$2:$B$4</c:f>
              <c:numCache>
                <c:formatCode>0%</c:formatCode>
                <c:ptCount val="3"/>
                <c:pt idx="0">
                  <c:v>0.4</c:v>
                </c:pt>
                <c:pt idx="1">
                  <c:v>0.27</c:v>
                </c:pt>
                <c:pt idx="2">
                  <c:v>0.28</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Who do you side with (U.S. leaders)</c:v>
                </c:pt>
              </c:strCache>
            </c:strRef>
          </c:tx>
          <c:cat>
            <c:strRef>
              <c:f>Sheet1!$A$2:$A$4</c:f>
              <c:strCache>
                <c:ptCount val="3"/>
                <c:pt idx="0">
                  <c:v>Israelis</c:v>
                </c:pt>
                <c:pt idx="1">
                  <c:v>Palestinians</c:v>
                </c:pt>
                <c:pt idx="2">
                  <c:v>Both equally</c:v>
                </c:pt>
              </c:strCache>
            </c:strRef>
          </c:cat>
          <c:val>
            <c:numRef>
              <c:f>Sheet1!$B$2:$B$4</c:f>
              <c:numCache>
                <c:formatCode>0%</c:formatCode>
                <c:ptCount val="3"/>
                <c:pt idx="0">
                  <c:v>0.3</c:v>
                </c:pt>
                <c:pt idx="1">
                  <c:v>0.13</c:v>
                </c:pt>
                <c:pt idx="2">
                  <c:v>0.49</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Very pessimistic</c:v>
                </c:pt>
              </c:strCache>
            </c:strRef>
          </c:tx>
          <c:invertIfNegative val="0"/>
          <c:cat>
            <c:strRef>
              <c:f>Sheet1!$A$2</c:f>
              <c:strCache>
                <c:ptCount val="1"/>
                <c:pt idx="0">
                  <c:v>Possibility of peace </c:v>
                </c:pt>
              </c:strCache>
            </c:strRef>
          </c:cat>
          <c:val>
            <c:numRef>
              <c:f>Sheet1!$B$2</c:f>
              <c:numCache>
                <c:formatCode>0%</c:formatCode>
                <c:ptCount val="1"/>
                <c:pt idx="0">
                  <c:v>0.07</c:v>
                </c:pt>
              </c:numCache>
            </c:numRef>
          </c:val>
        </c:ser>
        <c:ser>
          <c:idx val="1"/>
          <c:order val="1"/>
          <c:tx>
            <c:strRef>
              <c:f>Sheet1!$C$1</c:f>
              <c:strCache>
                <c:ptCount val="1"/>
                <c:pt idx="0">
                  <c:v>Pessimistic</c:v>
                </c:pt>
              </c:strCache>
            </c:strRef>
          </c:tx>
          <c:invertIfNegative val="0"/>
          <c:cat>
            <c:strRef>
              <c:f>Sheet1!$A$2</c:f>
              <c:strCache>
                <c:ptCount val="1"/>
                <c:pt idx="0">
                  <c:v>Possibility of peace </c:v>
                </c:pt>
              </c:strCache>
            </c:strRef>
          </c:cat>
          <c:val>
            <c:numRef>
              <c:f>Sheet1!$C$2</c:f>
              <c:numCache>
                <c:formatCode>0%</c:formatCode>
                <c:ptCount val="1"/>
                <c:pt idx="0">
                  <c:v>0.71</c:v>
                </c:pt>
              </c:numCache>
            </c:numRef>
          </c:val>
        </c:ser>
        <c:ser>
          <c:idx val="2"/>
          <c:order val="2"/>
          <c:tx>
            <c:strRef>
              <c:f>Sheet1!$D$1</c:f>
              <c:strCache>
                <c:ptCount val="1"/>
                <c:pt idx="0">
                  <c:v>Realistic (middle ground)</c:v>
                </c:pt>
              </c:strCache>
            </c:strRef>
          </c:tx>
          <c:invertIfNegative val="0"/>
          <c:cat>
            <c:strRef>
              <c:f>Sheet1!$A$2</c:f>
              <c:strCache>
                <c:ptCount val="1"/>
                <c:pt idx="0">
                  <c:v>Possibility of peace </c:v>
                </c:pt>
              </c:strCache>
            </c:strRef>
          </c:cat>
          <c:val>
            <c:numRef>
              <c:f>Sheet1!$D$2</c:f>
              <c:numCache>
                <c:formatCode>0%</c:formatCode>
                <c:ptCount val="1"/>
                <c:pt idx="0">
                  <c:v>0.18</c:v>
                </c:pt>
              </c:numCache>
            </c:numRef>
          </c:val>
        </c:ser>
        <c:ser>
          <c:idx val="3"/>
          <c:order val="3"/>
          <c:tx>
            <c:strRef>
              <c:f>Sheet1!$E$1</c:f>
              <c:strCache>
                <c:ptCount val="1"/>
                <c:pt idx="0">
                  <c:v>Optimistic</c:v>
                </c:pt>
              </c:strCache>
            </c:strRef>
          </c:tx>
          <c:invertIfNegative val="0"/>
          <c:cat>
            <c:strRef>
              <c:f>Sheet1!$A$2</c:f>
              <c:strCache>
                <c:ptCount val="1"/>
                <c:pt idx="0">
                  <c:v>Possibility of peace </c:v>
                </c:pt>
              </c:strCache>
            </c:strRef>
          </c:cat>
          <c:val>
            <c:numRef>
              <c:f>Sheet1!$E$2</c:f>
              <c:numCache>
                <c:formatCode>0%</c:formatCode>
                <c:ptCount val="1"/>
                <c:pt idx="0">
                  <c:v>0.07</c:v>
                </c:pt>
              </c:numCache>
            </c:numRef>
          </c:val>
        </c:ser>
        <c:dLbls>
          <c:showLegendKey val="0"/>
          <c:showVal val="0"/>
          <c:showCatName val="0"/>
          <c:showSerName val="0"/>
          <c:showPercent val="0"/>
          <c:showBubbleSize val="0"/>
        </c:dLbls>
        <c:gapWidth val="150"/>
        <c:axId val="-2138000280"/>
        <c:axId val="-2138003416"/>
      </c:barChart>
      <c:catAx>
        <c:axId val="-2138000280"/>
        <c:scaling>
          <c:orientation val="minMax"/>
        </c:scaling>
        <c:delete val="0"/>
        <c:axPos val="b"/>
        <c:majorTickMark val="out"/>
        <c:minorTickMark val="none"/>
        <c:tickLblPos val="nextTo"/>
        <c:crossAx val="-2138003416"/>
        <c:crosses val="autoZero"/>
        <c:auto val="1"/>
        <c:lblAlgn val="ctr"/>
        <c:lblOffset val="100"/>
        <c:noMultiLvlLbl val="0"/>
      </c:catAx>
      <c:valAx>
        <c:axId val="-2138003416"/>
        <c:scaling>
          <c:orientation val="minMax"/>
        </c:scaling>
        <c:delete val="0"/>
        <c:axPos val="l"/>
        <c:majorGridlines/>
        <c:numFmt formatCode="0%" sourceLinked="1"/>
        <c:majorTickMark val="out"/>
        <c:minorTickMark val="none"/>
        <c:tickLblPos val="nextTo"/>
        <c:crossAx val="-21380002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Hard-line (no compromises on land, settlements)</c:v>
                </c:pt>
              </c:strCache>
            </c:strRef>
          </c:tx>
          <c:invertIfNegative val="0"/>
          <c:cat>
            <c:strRef>
              <c:f>Sheet1!$A$2</c:f>
              <c:strCache>
                <c:ptCount val="1"/>
                <c:pt idx="0">
                  <c:v>Approach Israel should take</c:v>
                </c:pt>
              </c:strCache>
            </c:strRef>
          </c:cat>
          <c:val>
            <c:numRef>
              <c:f>Sheet1!$B$2</c:f>
              <c:numCache>
                <c:formatCode>0%</c:formatCode>
                <c:ptCount val="1"/>
                <c:pt idx="0">
                  <c:v>0.11</c:v>
                </c:pt>
              </c:numCache>
            </c:numRef>
          </c:val>
        </c:ser>
        <c:ser>
          <c:idx val="1"/>
          <c:order val="1"/>
          <c:tx>
            <c:strRef>
              <c:f>Sheet1!$C$1</c:f>
              <c:strCache>
                <c:ptCount val="1"/>
                <c:pt idx="0">
                  <c:v>Negotiated two-state</c:v>
                </c:pt>
              </c:strCache>
            </c:strRef>
          </c:tx>
          <c:invertIfNegative val="0"/>
          <c:cat>
            <c:strRef>
              <c:f>Sheet1!$A$2</c:f>
              <c:strCache>
                <c:ptCount val="1"/>
                <c:pt idx="0">
                  <c:v>Approach Israel should take</c:v>
                </c:pt>
              </c:strCache>
            </c:strRef>
          </c:cat>
          <c:val>
            <c:numRef>
              <c:f>Sheet1!$C$2</c:f>
              <c:numCache>
                <c:formatCode>0%</c:formatCode>
                <c:ptCount val="1"/>
                <c:pt idx="0">
                  <c:v>0.56</c:v>
                </c:pt>
              </c:numCache>
            </c:numRef>
          </c:val>
        </c:ser>
        <c:ser>
          <c:idx val="2"/>
          <c:order val="2"/>
          <c:tx>
            <c:strRef>
              <c:f>Sheet1!$D$1</c:f>
              <c:strCache>
                <c:ptCount val="1"/>
                <c:pt idx="0">
                  <c:v>One-state</c:v>
                </c:pt>
              </c:strCache>
            </c:strRef>
          </c:tx>
          <c:invertIfNegative val="0"/>
          <c:cat>
            <c:strRef>
              <c:f>Sheet1!$A$2</c:f>
              <c:strCache>
                <c:ptCount val="1"/>
                <c:pt idx="0">
                  <c:v>Approach Israel should take</c:v>
                </c:pt>
              </c:strCache>
            </c:strRef>
          </c:cat>
          <c:val>
            <c:numRef>
              <c:f>Sheet1!$D$2</c:f>
              <c:numCache>
                <c:formatCode>0%</c:formatCode>
                <c:ptCount val="1"/>
                <c:pt idx="0">
                  <c:v>0.06</c:v>
                </c:pt>
              </c:numCache>
            </c:numRef>
          </c:val>
        </c:ser>
        <c:ser>
          <c:idx val="3"/>
          <c:order val="3"/>
          <c:tx>
            <c:strRef>
              <c:f>Sheet1!$E$1</c:f>
              <c:strCache>
                <c:ptCount val="1"/>
                <c:pt idx="0">
                  <c:v>No specific solution</c:v>
                </c:pt>
              </c:strCache>
            </c:strRef>
          </c:tx>
          <c:invertIfNegative val="0"/>
          <c:cat>
            <c:strRef>
              <c:f>Sheet1!$A$2</c:f>
              <c:strCache>
                <c:ptCount val="1"/>
                <c:pt idx="0">
                  <c:v>Approach Israel should take</c:v>
                </c:pt>
              </c:strCache>
            </c:strRef>
          </c:cat>
          <c:val>
            <c:numRef>
              <c:f>Sheet1!$E$2</c:f>
              <c:numCache>
                <c:formatCode>0%</c:formatCode>
                <c:ptCount val="1"/>
                <c:pt idx="0">
                  <c:v>0.08</c:v>
                </c:pt>
              </c:numCache>
            </c:numRef>
          </c:val>
        </c:ser>
        <c:dLbls>
          <c:showLegendKey val="0"/>
          <c:showVal val="0"/>
          <c:showCatName val="0"/>
          <c:showSerName val="0"/>
          <c:showPercent val="0"/>
          <c:showBubbleSize val="0"/>
        </c:dLbls>
        <c:gapWidth val="150"/>
        <c:axId val="-2136072200"/>
        <c:axId val="-2136069080"/>
      </c:barChart>
      <c:catAx>
        <c:axId val="-2136072200"/>
        <c:scaling>
          <c:orientation val="minMax"/>
        </c:scaling>
        <c:delete val="0"/>
        <c:axPos val="b"/>
        <c:majorTickMark val="out"/>
        <c:minorTickMark val="none"/>
        <c:tickLblPos val="nextTo"/>
        <c:crossAx val="-2136069080"/>
        <c:crosses val="autoZero"/>
        <c:auto val="1"/>
        <c:lblAlgn val="ctr"/>
        <c:lblOffset val="100"/>
        <c:noMultiLvlLbl val="0"/>
      </c:catAx>
      <c:valAx>
        <c:axId val="-2136069080"/>
        <c:scaling>
          <c:orientation val="minMax"/>
        </c:scaling>
        <c:delete val="0"/>
        <c:axPos val="l"/>
        <c:majorGridlines/>
        <c:numFmt formatCode="0%" sourceLinked="1"/>
        <c:majorTickMark val="out"/>
        <c:minorTickMark val="none"/>
        <c:tickLblPos val="nextTo"/>
        <c:crossAx val="-213607220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Opinion of Israel (2013–14 survey)</c:v>
                </c:pt>
              </c:strCache>
            </c:strRef>
          </c:tx>
          <c:cat>
            <c:strRef>
              <c:f>Sheet1!$A$2:$A$3</c:f>
              <c:strCache>
                <c:ptCount val="2"/>
                <c:pt idx="0">
                  <c:v>Positive</c:v>
                </c:pt>
                <c:pt idx="1">
                  <c:v>Negative</c:v>
                </c:pt>
              </c:strCache>
            </c:strRef>
          </c:cat>
          <c:val>
            <c:numRef>
              <c:f>Sheet1!$B$2:$B$3</c:f>
              <c:numCache>
                <c:formatCode>0%</c:formatCode>
                <c:ptCount val="2"/>
                <c:pt idx="0">
                  <c:v>0.36</c:v>
                </c:pt>
                <c:pt idx="1">
                  <c:v>0.48</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Sheet1!$B$1</c:f>
              <c:strCache>
                <c:ptCount val="1"/>
                <c:pt idx="0">
                  <c:v>What the State of Israel is doing to the Palestinians is not different in principle from what the Nazis did to the Jews (2007 survey)</c:v>
                </c:pt>
              </c:strCache>
            </c:strRef>
          </c:tx>
          <c:invertIfNegative val="0"/>
          <c:cat>
            <c:strRef>
              <c:f>Sheet1!$A$2:$A$3</c:f>
              <c:strCache>
                <c:ptCount val="2"/>
                <c:pt idx="0">
                  <c:v>Agree strongly or partially</c:v>
                </c:pt>
                <c:pt idx="1">
                  <c:v>Somewhat or strongly disagree</c:v>
                </c:pt>
              </c:strCache>
            </c:strRef>
          </c:cat>
          <c:val>
            <c:numRef>
              <c:f>Sheet1!$B$2:$B$3</c:f>
              <c:numCache>
                <c:formatCode>0%</c:formatCode>
                <c:ptCount val="2"/>
                <c:pt idx="0">
                  <c:v>0.3</c:v>
                </c:pt>
                <c:pt idx="1">
                  <c:v>0.59</c:v>
                </c:pt>
              </c:numCache>
            </c:numRef>
          </c:val>
        </c:ser>
        <c:dLbls>
          <c:showLegendKey val="0"/>
          <c:showVal val="0"/>
          <c:showCatName val="0"/>
          <c:showSerName val="0"/>
          <c:showPercent val="0"/>
          <c:showBubbleSize val="0"/>
        </c:dLbls>
        <c:gapWidth val="150"/>
        <c:axId val="-2133574984"/>
        <c:axId val="-2133150920"/>
      </c:barChart>
      <c:catAx>
        <c:axId val="-2133574984"/>
        <c:scaling>
          <c:orientation val="minMax"/>
        </c:scaling>
        <c:delete val="0"/>
        <c:axPos val="b"/>
        <c:majorTickMark val="out"/>
        <c:minorTickMark val="none"/>
        <c:tickLblPos val="nextTo"/>
        <c:crossAx val="-2133150920"/>
        <c:crosses val="autoZero"/>
        <c:auto val="1"/>
        <c:lblAlgn val="ctr"/>
        <c:lblOffset val="100"/>
        <c:noMultiLvlLbl val="0"/>
      </c:catAx>
      <c:valAx>
        <c:axId val="-2133150920"/>
        <c:scaling>
          <c:orientation val="minMax"/>
        </c:scaling>
        <c:delete val="0"/>
        <c:axPos val="l"/>
        <c:majorGridlines/>
        <c:numFmt formatCode="0%" sourceLinked="1"/>
        <c:majorTickMark val="out"/>
        <c:minorTickMark val="none"/>
        <c:tickLblPos val="nextTo"/>
        <c:crossAx val="-2133574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Is there a way for Israel and an independent Palestinian state to coexist peacefully?” </c:v>
                </c:pt>
              </c:strCache>
            </c:strRef>
          </c:tx>
          <c:cat>
            <c:strRef>
              <c:f>Sheet1!$A$2:$A$3</c:f>
              <c:strCache>
                <c:ptCount val="2"/>
                <c:pt idx="0">
                  <c:v>Optimistic</c:v>
                </c:pt>
                <c:pt idx="1">
                  <c:v>Not optimistic</c:v>
                </c:pt>
              </c:strCache>
            </c:strRef>
          </c:cat>
          <c:val>
            <c:numRef>
              <c:f>Sheet1!$B$2:$B$3</c:f>
              <c:numCache>
                <c:formatCode>0%</c:formatCode>
                <c:ptCount val="2"/>
                <c:pt idx="0">
                  <c:v>0.61</c:v>
                </c:pt>
                <c:pt idx="1">
                  <c:v>0.33</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East </c:v>
                </c:pt>
              </c:strCache>
            </c:strRef>
          </c:tx>
          <c:invertIfNegative val="0"/>
          <c:cat>
            <c:strRef>
              <c:f>Sheet1!$A$2:$A$4</c:f>
              <c:strCache>
                <c:ptCount val="3"/>
                <c:pt idx="0">
                  <c:v>I am sometimes ashamed of the actions of the Israeli government</c:v>
                </c:pt>
                <c:pt idx="1">
                  <c:v>The media in my country regularly portrays Israel in a bad light</c:v>
                </c:pt>
                <c:pt idx="2">
                  <c:v>Events in Israel sometimes lead to an increase of antisemitism in my country</c:v>
                </c:pt>
              </c:strCache>
            </c:strRef>
          </c:cat>
          <c:val>
            <c:numRef>
              <c:f>Sheet1!$B$2:$B$4</c:f>
              <c:numCache>
                <c:formatCode>0%</c:formatCode>
                <c:ptCount val="3"/>
                <c:pt idx="0">
                  <c:v>0.08</c:v>
                </c:pt>
                <c:pt idx="1">
                  <c:v>0.18</c:v>
                </c:pt>
                <c:pt idx="2">
                  <c:v>0.22</c:v>
                </c:pt>
              </c:numCache>
            </c:numRef>
          </c:val>
        </c:ser>
        <c:ser>
          <c:idx val="1"/>
          <c:order val="1"/>
          <c:tx>
            <c:strRef>
              <c:f>Sheet1!$C$1</c:f>
              <c:strCache>
                <c:ptCount val="1"/>
                <c:pt idx="0">
                  <c:v>West</c:v>
                </c:pt>
              </c:strCache>
            </c:strRef>
          </c:tx>
          <c:invertIfNegative val="0"/>
          <c:cat>
            <c:strRef>
              <c:f>Sheet1!$A$2:$A$4</c:f>
              <c:strCache>
                <c:ptCount val="3"/>
                <c:pt idx="0">
                  <c:v>I am sometimes ashamed of the actions of the Israeli government</c:v>
                </c:pt>
                <c:pt idx="1">
                  <c:v>The media in my country regularly portrays Israel in a bad light</c:v>
                </c:pt>
                <c:pt idx="2">
                  <c:v>Events in Israel sometimes lead to an increase of antisemitism in my country</c:v>
                </c:pt>
              </c:strCache>
            </c:strRef>
          </c:cat>
          <c:val>
            <c:numRef>
              <c:f>Sheet1!$C$2:$C$4</c:f>
              <c:numCache>
                <c:formatCode>0%</c:formatCode>
                <c:ptCount val="3"/>
                <c:pt idx="0">
                  <c:v>0.19</c:v>
                </c:pt>
                <c:pt idx="1">
                  <c:v>0.44</c:v>
                </c:pt>
                <c:pt idx="2">
                  <c:v>0.47</c:v>
                </c:pt>
              </c:numCache>
            </c:numRef>
          </c:val>
        </c:ser>
        <c:dLbls>
          <c:showLegendKey val="0"/>
          <c:showVal val="0"/>
          <c:showCatName val="0"/>
          <c:showSerName val="0"/>
          <c:showPercent val="0"/>
          <c:showBubbleSize val="0"/>
        </c:dLbls>
        <c:gapWidth val="150"/>
        <c:axId val="-2137289384"/>
        <c:axId val="-2137286696"/>
      </c:barChart>
      <c:catAx>
        <c:axId val="-2137289384"/>
        <c:scaling>
          <c:orientation val="minMax"/>
        </c:scaling>
        <c:delete val="0"/>
        <c:axPos val="b"/>
        <c:majorTickMark val="out"/>
        <c:minorTickMark val="none"/>
        <c:tickLblPos val="nextTo"/>
        <c:crossAx val="-2137286696"/>
        <c:crosses val="autoZero"/>
        <c:auto val="1"/>
        <c:lblAlgn val="ctr"/>
        <c:lblOffset val="100"/>
        <c:noMultiLvlLbl val="0"/>
      </c:catAx>
      <c:valAx>
        <c:axId val="-2137286696"/>
        <c:scaling>
          <c:orientation val="minMax"/>
        </c:scaling>
        <c:delete val="0"/>
        <c:axPos val="l"/>
        <c:majorGridlines/>
        <c:numFmt formatCode="0%" sourceLinked="1"/>
        <c:majorTickMark val="out"/>
        <c:minorTickMark val="none"/>
        <c:tickLblPos val="nextTo"/>
        <c:crossAx val="-213728938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Agree</c:v>
                </c:pt>
              </c:strCache>
            </c:strRef>
          </c:tx>
          <c:invertIfNegative val="0"/>
          <c:cat>
            <c:strRef>
              <c:f>Sheet1!$A$2</c:f>
              <c:strCache>
                <c:ptCount val="1"/>
                <c:pt idx="0">
                  <c:v>ISIS represents true Islam</c:v>
                </c:pt>
              </c:strCache>
            </c:strRef>
          </c:cat>
          <c:val>
            <c:numRef>
              <c:f>Sheet1!$B$2</c:f>
              <c:numCache>
                <c:formatCode>0%</c:formatCode>
                <c:ptCount val="1"/>
                <c:pt idx="0">
                  <c:v>0.08</c:v>
                </c:pt>
              </c:numCache>
            </c:numRef>
          </c:val>
        </c:ser>
        <c:ser>
          <c:idx val="1"/>
          <c:order val="1"/>
          <c:tx>
            <c:strRef>
              <c:f>Sheet1!$C$1</c:f>
              <c:strCache>
                <c:ptCount val="1"/>
                <c:pt idx="0">
                  <c:v>Disagree</c:v>
                </c:pt>
              </c:strCache>
            </c:strRef>
          </c:tx>
          <c:invertIfNegative val="0"/>
          <c:cat>
            <c:strRef>
              <c:f>Sheet1!$A$2</c:f>
              <c:strCache>
                <c:ptCount val="1"/>
                <c:pt idx="0">
                  <c:v>ISIS represents true Islam</c:v>
                </c:pt>
              </c:strCache>
            </c:strRef>
          </c:cat>
          <c:val>
            <c:numRef>
              <c:f>Sheet1!$C$2</c:f>
              <c:numCache>
                <c:formatCode>0%</c:formatCode>
                <c:ptCount val="1"/>
                <c:pt idx="0">
                  <c:v>0.86</c:v>
                </c:pt>
              </c:numCache>
            </c:numRef>
          </c:val>
        </c:ser>
        <c:ser>
          <c:idx val="2"/>
          <c:order val="2"/>
          <c:tx>
            <c:strRef>
              <c:f>Sheet1!$D$1</c:f>
              <c:strCache>
                <c:ptCount val="1"/>
                <c:pt idx="0">
                  <c:v>Not sure/Don't know</c:v>
                </c:pt>
              </c:strCache>
            </c:strRef>
          </c:tx>
          <c:invertIfNegative val="0"/>
          <c:cat>
            <c:strRef>
              <c:f>Sheet1!$A$2</c:f>
              <c:strCache>
                <c:ptCount val="1"/>
                <c:pt idx="0">
                  <c:v>ISIS represents true Islam</c:v>
                </c:pt>
              </c:strCache>
            </c:strRef>
          </c:cat>
          <c:val>
            <c:numRef>
              <c:f>Sheet1!$D$2</c:f>
              <c:numCache>
                <c:formatCode>0%</c:formatCode>
                <c:ptCount val="1"/>
                <c:pt idx="0">
                  <c:v>0.06</c:v>
                </c:pt>
              </c:numCache>
            </c:numRef>
          </c:val>
        </c:ser>
        <c:dLbls>
          <c:showLegendKey val="0"/>
          <c:showVal val="0"/>
          <c:showCatName val="0"/>
          <c:showSerName val="0"/>
          <c:showPercent val="0"/>
          <c:showBubbleSize val="0"/>
        </c:dLbls>
        <c:gapWidth val="150"/>
        <c:axId val="-2112223928"/>
        <c:axId val="-2112220952"/>
      </c:barChart>
      <c:catAx>
        <c:axId val="-2112223928"/>
        <c:scaling>
          <c:orientation val="minMax"/>
        </c:scaling>
        <c:delete val="0"/>
        <c:axPos val="b"/>
        <c:majorTickMark val="out"/>
        <c:minorTickMark val="none"/>
        <c:tickLblPos val="nextTo"/>
        <c:crossAx val="-2112220952"/>
        <c:crosses val="autoZero"/>
        <c:auto val="1"/>
        <c:lblAlgn val="ctr"/>
        <c:lblOffset val="100"/>
        <c:noMultiLvlLbl val="0"/>
      </c:catAx>
      <c:valAx>
        <c:axId val="-2112220952"/>
        <c:scaling>
          <c:orientation val="minMax"/>
        </c:scaling>
        <c:delete val="0"/>
        <c:axPos val="l"/>
        <c:majorGridlines/>
        <c:numFmt formatCode="0%" sourceLinked="1"/>
        <c:majorTickMark val="out"/>
        <c:minorTickMark val="none"/>
        <c:tickLblPos val="nextTo"/>
        <c:crossAx val="-211222392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Optimistic about</c:v>
                </c:pt>
              </c:strCache>
            </c:strRef>
          </c:tx>
          <c:invertIfNegative val="0"/>
          <c:cat>
            <c:strRef>
              <c:f>Sheet1!$A$2:$A$3</c:f>
              <c:strCache>
                <c:ptCount val="1"/>
                <c:pt idx="0">
                  <c:v>Hamas-PA Reconciliation Government</c:v>
                </c:pt>
              </c:strCache>
            </c:strRef>
          </c:cat>
          <c:val>
            <c:numRef>
              <c:f>Sheet1!$B$2:$B$3</c:f>
              <c:numCache>
                <c:formatCode>General</c:formatCode>
                <c:ptCount val="2"/>
                <c:pt idx="0" formatCode="0%">
                  <c:v>0.42</c:v>
                </c:pt>
              </c:numCache>
            </c:numRef>
          </c:val>
        </c:ser>
        <c:ser>
          <c:idx val="1"/>
          <c:order val="1"/>
          <c:tx>
            <c:strRef>
              <c:f>Sheet1!$C$1</c:f>
              <c:strCache>
                <c:ptCount val="1"/>
                <c:pt idx="0">
                  <c:v>Pessimistic about</c:v>
                </c:pt>
              </c:strCache>
            </c:strRef>
          </c:tx>
          <c:invertIfNegative val="0"/>
          <c:cat>
            <c:strRef>
              <c:f>Sheet1!$A$2:$A$3</c:f>
              <c:strCache>
                <c:ptCount val="1"/>
                <c:pt idx="0">
                  <c:v>Hamas-PA Reconciliation Government</c:v>
                </c:pt>
              </c:strCache>
            </c:strRef>
          </c:cat>
          <c:val>
            <c:numRef>
              <c:f>Sheet1!$C$2:$C$3</c:f>
              <c:numCache>
                <c:formatCode>General</c:formatCode>
                <c:ptCount val="2"/>
                <c:pt idx="0" formatCode="0%">
                  <c:v>0.54</c:v>
                </c:pt>
              </c:numCache>
            </c:numRef>
          </c:val>
        </c:ser>
        <c:ser>
          <c:idx val="2"/>
          <c:order val="2"/>
          <c:tx>
            <c:strRef>
              <c:f>Sheet1!$D$1</c:f>
              <c:strCache>
                <c:ptCount val="1"/>
                <c:pt idx="0">
                  <c:v>Satisfied with</c:v>
                </c:pt>
              </c:strCache>
            </c:strRef>
          </c:tx>
          <c:invertIfNegative val="0"/>
          <c:cat>
            <c:strRef>
              <c:f>Sheet1!$A$2:$A$3</c:f>
              <c:strCache>
                <c:ptCount val="1"/>
                <c:pt idx="0">
                  <c:v>Hamas-PA Reconciliation Government</c:v>
                </c:pt>
              </c:strCache>
            </c:strRef>
          </c:cat>
          <c:val>
            <c:numRef>
              <c:f>Sheet1!$D$2:$D$3</c:f>
              <c:numCache>
                <c:formatCode>General</c:formatCode>
                <c:ptCount val="2"/>
                <c:pt idx="0" formatCode="0%">
                  <c:v>0.28</c:v>
                </c:pt>
              </c:numCache>
            </c:numRef>
          </c:val>
        </c:ser>
        <c:dLbls>
          <c:showLegendKey val="0"/>
          <c:showVal val="0"/>
          <c:showCatName val="0"/>
          <c:showSerName val="0"/>
          <c:showPercent val="0"/>
          <c:showBubbleSize val="0"/>
        </c:dLbls>
        <c:gapWidth val="150"/>
        <c:axId val="-2137137560"/>
        <c:axId val="-2137134584"/>
      </c:barChart>
      <c:catAx>
        <c:axId val="-2137137560"/>
        <c:scaling>
          <c:orientation val="minMax"/>
        </c:scaling>
        <c:delete val="0"/>
        <c:axPos val="b"/>
        <c:majorTickMark val="out"/>
        <c:minorTickMark val="none"/>
        <c:tickLblPos val="nextTo"/>
        <c:crossAx val="-2137134584"/>
        <c:crosses val="autoZero"/>
        <c:auto val="1"/>
        <c:lblAlgn val="ctr"/>
        <c:lblOffset val="100"/>
        <c:noMultiLvlLbl val="0"/>
      </c:catAx>
      <c:valAx>
        <c:axId val="-2137134584"/>
        <c:scaling>
          <c:orientation val="minMax"/>
        </c:scaling>
        <c:delete val="0"/>
        <c:axPos val="l"/>
        <c:majorGridlines/>
        <c:numFmt formatCode="0%" sourceLinked="1"/>
        <c:majorTickMark val="out"/>
        <c:minorTickMark val="none"/>
        <c:tickLblPos val="nextTo"/>
        <c:crossAx val="-213713756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Sheet1!$B$1</c:f>
              <c:strCache>
                <c:ptCount val="1"/>
                <c:pt idx="0">
                  <c:v>Support or believe</c:v>
                </c:pt>
              </c:strCache>
            </c:strRef>
          </c:tx>
          <c:invertIfNegative val="0"/>
          <c:cat>
            <c:strRef>
              <c:f>Sheet1!$A$2:$A$6</c:f>
              <c:strCache>
                <c:ptCount val="5"/>
                <c:pt idx="0">
                  <c:v>Launching rockets from Gaza (if siege continues)</c:v>
                </c:pt>
                <c:pt idx="1">
                  <c:v>Two-state solution</c:v>
                </c:pt>
                <c:pt idx="2">
                  <c:v>Armed intifada</c:v>
                </c:pt>
                <c:pt idx="3">
                  <c:v>Israel will destroy two mosques to build a Temple</c:v>
                </c:pt>
                <c:pt idx="4">
                  <c:v>Boycott on Israeli products</c:v>
                </c:pt>
              </c:strCache>
            </c:strRef>
          </c:cat>
          <c:val>
            <c:numRef>
              <c:f>Sheet1!$B$2:$B$6</c:f>
              <c:numCache>
                <c:formatCode>0%</c:formatCode>
                <c:ptCount val="5"/>
                <c:pt idx="0">
                  <c:v>0.66</c:v>
                </c:pt>
                <c:pt idx="1">
                  <c:v>0.51</c:v>
                </c:pt>
                <c:pt idx="2">
                  <c:v>0.48</c:v>
                </c:pt>
                <c:pt idx="3">
                  <c:v>0.47</c:v>
                </c:pt>
                <c:pt idx="4">
                  <c:v>0.85</c:v>
                </c:pt>
              </c:numCache>
            </c:numRef>
          </c:val>
        </c:ser>
        <c:dLbls>
          <c:showLegendKey val="0"/>
          <c:showVal val="0"/>
          <c:showCatName val="0"/>
          <c:showSerName val="0"/>
          <c:showPercent val="0"/>
          <c:showBubbleSize val="0"/>
        </c:dLbls>
        <c:gapWidth val="150"/>
        <c:axId val="-2136341416"/>
        <c:axId val="-2136338472"/>
      </c:barChart>
      <c:catAx>
        <c:axId val="-2136341416"/>
        <c:scaling>
          <c:orientation val="minMax"/>
        </c:scaling>
        <c:delete val="0"/>
        <c:axPos val="b"/>
        <c:majorTickMark val="out"/>
        <c:minorTickMark val="none"/>
        <c:tickLblPos val="nextTo"/>
        <c:crossAx val="-2136338472"/>
        <c:crosses val="autoZero"/>
        <c:auto val="1"/>
        <c:lblAlgn val="ctr"/>
        <c:lblOffset val="100"/>
        <c:noMultiLvlLbl val="0"/>
      </c:catAx>
      <c:valAx>
        <c:axId val="-2136338472"/>
        <c:scaling>
          <c:orientation val="minMax"/>
        </c:scaling>
        <c:delete val="0"/>
        <c:axPos val="l"/>
        <c:majorGridlines/>
        <c:numFmt formatCode="0%" sourceLinked="1"/>
        <c:majorTickMark val="out"/>
        <c:minorTickMark val="none"/>
        <c:tickLblPos val="nextTo"/>
        <c:crossAx val="-2136341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West Bank</c:v>
                </c:pt>
              </c:strCache>
            </c:strRef>
          </c:tx>
          <c:invertIfNegative val="0"/>
          <c:cat>
            <c:strRef>
              <c:f>Sheet1!$A$2:$A$3</c:f>
              <c:strCache>
                <c:ptCount val="2"/>
                <c:pt idx="0">
                  <c:v>The final goal</c:v>
                </c:pt>
                <c:pt idx="1">
                  <c:v>A stage in liberating all Palestine</c:v>
                </c:pt>
              </c:strCache>
            </c:strRef>
          </c:cat>
          <c:val>
            <c:numRef>
              <c:f>Sheet1!$B$2:$B$3</c:f>
              <c:numCache>
                <c:formatCode>0%</c:formatCode>
                <c:ptCount val="2"/>
                <c:pt idx="0">
                  <c:v>0.31</c:v>
                </c:pt>
                <c:pt idx="1">
                  <c:v>0.63</c:v>
                </c:pt>
              </c:numCache>
            </c:numRef>
          </c:val>
        </c:ser>
        <c:ser>
          <c:idx val="1"/>
          <c:order val="1"/>
          <c:tx>
            <c:strRef>
              <c:f>Sheet1!$C$1</c:f>
              <c:strCache>
                <c:ptCount val="1"/>
                <c:pt idx="0">
                  <c:v>Gaza</c:v>
                </c:pt>
              </c:strCache>
            </c:strRef>
          </c:tx>
          <c:invertIfNegative val="0"/>
          <c:cat>
            <c:strRef>
              <c:f>Sheet1!$A$2:$A$3</c:f>
              <c:strCache>
                <c:ptCount val="2"/>
                <c:pt idx="0">
                  <c:v>The final goal</c:v>
                </c:pt>
                <c:pt idx="1">
                  <c:v>A stage in liberating all Palestine</c:v>
                </c:pt>
              </c:strCache>
            </c:strRef>
          </c:cat>
          <c:val>
            <c:numRef>
              <c:f>Sheet1!$C$2:$C$3</c:f>
              <c:numCache>
                <c:formatCode>0%</c:formatCode>
                <c:ptCount val="2"/>
                <c:pt idx="0">
                  <c:v>0.21</c:v>
                </c:pt>
                <c:pt idx="1">
                  <c:v>0.7</c:v>
                </c:pt>
              </c:numCache>
            </c:numRef>
          </c:val>
        </c:ser>
        <c:ser>
          <c:idx val="2"/>
          <c:order val="2"/>
          <c:tx>
            <c:strRef>
              <c:f>Sheet1!$D$1</c:f>
              <c:strCache>
                <c:ptCount val="1"/>
                <c:pt idx="0">
                  <c:v>Total</c:v>
                </c:pt>
              </c:strCache>
            </c:strRef>
          </c:tx>
          <c:invertIfNegative val="0"/>
          <c:cat>
            <c:strRef>
              <c:f>Sheet1!$A$2:$A$3</c:f>
              <c:strCache>
                <c:ptCount val="2"/>
                <c:pt idx="0">
                  <c:v>The final goal</c:v>
                </c:pt>
                <c:pt idx="1">
                  <c:v>A stage in liberating all Palestine</c:v>
                </c:pt>
              </c:strCache>
            </c:strRef>
          </c:cat>
          <c:val>
            <c:numRef>
              <c:f>Sheet1!$D$2:$D$3</c:f>
              <c:numCache>
                <c:formatCode>0%</c:formatCode>
                <c:ptCount val="2"/>
                <c:pt idx="0">
                  <c:v>0.27</c:v>
                </c:pt>
                <c:pt idx="1">
                  <c:v>0.65</c:v>
                </c:pt>
              </c:numCache>
            </c:numRef>
          </c:val>
        </c:ser>
        <c:dLbls>
          <c:showLegendKey val="0"/>
          <c:showVal val="0"/>
          <c:showCatName val="0"/>
          <c:showSerName val="0"/>
          <c:showPercent val="0"/>
          <c:showBubbleSize val="0"/>
        </c:dLbls>
        <c:gapWidth val="150"/>
        <c:axId val="2097271256"/>
        <c:axId val="2097268264"/>
      </c:barChart>
      <c:catAx>
        <c:axId val="2097271256"/>
        <c:scaling>
          <c:orientation val="minMax"/>
        </c:scaling>
        <c:delete val="0"/>
        <c:axPos val="b"/>
        <c:majorTickMark val="out"/>
        <c:minorTickMark val="none"/>
        <c:tickLblPos val="nextTo"/>
        <c:crossAx val="2097268264"/>
        <c:crosses val="autoZero"/>
        <c:auto val="1"/>
        <c:lblAlgn val="ctr"/>
        <c:lblOffset val="100"/>
        <c:noMultiLvlLbl val="0"/>
      </c:catAx>
      <c:valAx>
        <c:axId val="2097268264"/>
        <c:scaling>
          <c:orientation val="minMax"/>
        </c:scaling>
        <c:delete val="0"/>
        <c:axPos val="l"/>
        <c:majorGridlines/>
        <c:numFmt formatCode="0%" sourceLinked="1"/>
        <c:majorTickMark val="out"/>
        <c:minorTickMark val="none"/>
        <c:tickLblPos val="nextTo"/>
        <c:crossAx val="209727125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Sheet1!$B$1</c:f>
              <c:strCache>
                <c:ptCount val="1"/>
                <c:pt idx="0">
                  <c:v>Israel and a Palestinian state CANNOT coexist peacefully</c:v>
                </c:pt>
              </c:strCache>
            </c:strRef>
          </c:tx>
          <c:invertIfNegative val="0"/>
          <c:cat>
            <c:strRef>
              <c:f>Sheet1!$A$2:$A$4</c:f>
              <c:strCache>
                <c:ptCount val="3"/>
                <c:pt idx="0">
                  <c:v>White evangelicals</c:v>
                </c:pt>
                <c:pt idx="1">
                  <c:v>U.S. Jews</c:v>
                </c:pt>
                <c:pt idx="2">
                  <c:v>General public</c:v>
                </c:pt>
              </c:strCache>
            </c:strRef>
          </c:cat>
          <c:val>
            <c:numRef>
              <c:f>Sheet1!$B$2:$B$4</c:f>
              <c:numCache>
                <c:formatCode>0%</c:formatCode>
                <c:ptCount val="3"/>
                <c:pt idx="0">
                  <c:v>0.5</c:v>
                </c:pt>
                <c:pt idx="1">
                  <c:v>0.33</c:v>
                </c:pt>
                <c:pt idx="2">
                  <c:v>0.41</c:v>
                </c:pt>
              </c:numCache>
            </c:numRef>
          </c:val>
        </c:ser>
        <c:dLbls>
          <c:showLegendKey val="0"/>
          <c:showVal val="0"/>
          <c:showCatName val="0"/>
          <c:showSerName val="0"/>
          <c:showPercent val="0"/>
          <c:showBubbleSize val="0"/>
        </c:dLbls>
        <c:gapWidth val="150"/>
        <c:axId val="-2137051608"/>
        <c:axId val="-2137048664"/>
      </c:barChart>
      <c:catAx>
        <c:axId val="-2137051608"/>
        <c:scaling>
          <c:orientation val="minMax"/>
        </c:scaling>
        <c:delete val="0"/>
        <c:axPos val="b"/>
        <c:majorTickMark val="out"/>
        <c:minorTickMark val="none"/>
        <c:tickLblPos val="nextTo"/>
        <c:crossAx val="-2137048664"/>
        <c:crosses val="autoZero"/>
        <c:auto val="1"/>
        <c:lblAlgn val="ctr"/>
        <c:lblOffset val="100"/>
        <c:noMultiLvlLbl val="0"/>
      </c:catAx>
      <c:valAx>
        <c:axId val="-2137048664"/>
        <c:scaling>
          <c:orientation val="minMax"/>
        </c:scaling>
        <c:delete val="0"/>
        <c:axPos val="l"/>
        <c:majorGridlines/>
        <c:numFmt formatCode="0%" sourceLinked="1"/>
        <c:majorTickMark val="out"/>
        <c:minorTickMark val="none"/>
        <c:tickLblPos val="nextTo"/>
        <c:crossAx val="-21370516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Who do you side with? (world leaders)</c:v>
                </c:pt>
              </c:strCache>
            </c:strRef>
          </c:tx>
          <c:cat>
            <c:strRef>
              <c:f>Sheet1!$A$2:$A$4</c:f>
              <c:strCache>
                <c:ptCount val="3"/>
                <c:pt idx="0">
                  <c:v>Israelis</c:v>
                </c:pt>
                <c:pt idx="1">
                  <c:v>Palestinians</c:v>
                </c:pt>
                <c:pt idx="2">
                  <c:v>Both equally</c:v>
                </c:pt>
              </c:strCache>
            </c:strRef>
          </c:cat>
          <c:val>
            <c:numRef>
              <c:f>Sheet1!$B$2:$B$4</c:f>
              <c:numCache>
                <c:formatCode>0%</c:formatCode>
                <c:ptCount val="3"/>
                <c:pt idx="0">
                  <c:v>0.34</c:v>
                </c:pt>
                <c:pt idx="1">
                  <c:v>0.13</c:v>
                </c:pt>
                <c:pt idx="2">
                  <c:v>0.39</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0.23365</cdr:x>
      <cdr:y>0.75577</cdr:y>
    </cdr:from>
    <cdr:to>
      <cdr:x>0.37149</cdr:x>
      <cdr:y>0.85345</cdr:y>
    </cdr:to>
    <cdr:sp macro="" textlink="">
      <cdr:nvSpPr>
        <cdr:cNvPr id="3" name="TextBox 2"/>
        <cdr:cNvSpPr txBox="1"/>
      </cdr:nvSpPr>
      <cdr:spPr>
        <a:xfrm xmlns:a="http://schemas.openxmlformats.org/drawingml/2006/main">
          <a:off x="1986991" y="3455377"/>
          <a:ext cx="1172218" cy="4466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t>27%</a:t>
          </a:r>
          <a:endParaRPr lang="en-US" sz="2400" b="1" dirty="0"/>
        </a:p>
      </cdr:txBody>
    </cdr:sp>
  </cdr:relSizeAnchor>
  <cdr:relSizeAnchor xmlns:cdr="http://schemas.openxmlformats.org/drawingml/2006/chartDrawing">
    <cdr:from>
      <cdr:x>0.37418</cdr:x>
      <cdr:y>0.47688</cdr:y>
    </cdr:from>
    <cdr:to>
      <cdr:x>0.51202</cdr:x>
      <cdr:y>0.57457</cdr:y>
    </cdr:to>
    <cdr:sp macro="" textlink="">
      <cdr:nvSpPr>
        <cdr:cNvPr id="4" name="TextBox 3"/>
        <cdr:cNvSpPr txBox="1"/>
      </cdr:nvSpPr>
      <cdr:spPr>
        <a:xfrm xmlns:a="http://schemas.openxmlformats.org/drawingml/2006/main">
          <a:off x="3182099" y="2180296"/>
          <a:ext cx="1172218" cy="446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t>40%</a:t>
          </a:r>
          <a:endParaRPr lang="en-US" sz="2400" b="1" dirty="0"/>
        </a:p>
      </cdr:txBody>
    </cdr:sp>
  </cdr:relSizeAnchor>
  <cdr:relSizeAnchor xmlns:cdr="http://schemas.openxmlformats.org/drawingml/2006/chartDrawing">
    <cdr:from>
      <cdr:x>0.16902</cdr:x>
      <cdr:y>0.40252</cdr:y>
    </cdr:from>
    <cdr:to>
      <cdr:x>0.30686</cdr:x>
      <cdr:y>0.5002</cdr:y>
    </cdr:to>
    <cdr:sp macro="" textlink="">
      <cdr:nvSpPr>
        <cdr:cNvPr id="5" name="TextBox 4"/>
        <cdr:cNvSpPr txBox="1"/>
      </cdr:nvSpPr>
      <cdr:spPr>
        <a:xfrm xmlns:a="http://schemas.openxmlformats.org/drawingml/2006/main">
          <a:off x="1437363" y="1840306"/>
          <a:ext cx="1172218" cy="446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t>28%</a:t>
          </a:r>
          <a:endParaRPr lang="en-US" sz="2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0.22262</cdr:x>
      <cdr:y>0.43915</cdr:y>
    </cdr:from>
    <cdr:to>
      <cdr:x>0.36046</cdr:x>
      <cdr:y>0.53683</cdr:y>
    </cdr:to>
    <cdr:sp macro="" textlink="">
      <cdr:nvSpPr>
        <cdr:cNvPr id="2" name="TextBox 1"/>
        <cdr:cNvSpPr txBox="1"/>
      </cdr:nvSpPr>
      <cdr:spPr>
        <a:xfrm xmlns:a="http://schemas.openxmlformats.org/drawingml/2006/main">
          <a:off x="1893221" y="2007787"/>
          <a:ext cx="1172218" cy="446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t>33%</a:t>
          </a:r>
          <a:endParaRPr lang="en-US" sz="2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0.34141</cdr:x>
      <cdr:y>0.78254</cdr:y>
    </cdr:from>
    <cdr:to>
      <cdr:x>0.51908</cdr:x>
      <cdr:y>0.8778</cdr:y>
    </cdr:to>
    <cdr:sp macro="" textlink="">
      <cdr:nvSpPr>
        <cdr:cNvPr id="2" name="TextBox 1"/>
        <cdr:cNvSpPr txBox="1"/>
      </cdr:nvSpPr>
      <cdr:spPr>
        <a:xfrm xmlns:a="http://schemas.openxmlformats.org/drawingml/2006/main">
          <a:off x="2252566" y="3668640"/>
          <a:ext cx="1172218" cy="446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t>13%</a:t>
          </a:r>
          <a:endParaRPr lang="en-US" sz="24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0.4587</cdr:x>
      <cdr:y>0.35803</cdr:y>
    </cdr:from>
    <cdr:to>
      <cdr:x>0.6302</cdr:x>
      <cdr:y>0.44694</cdr:y>
    </cdr:to>
    <cdr:sp macro="" textlink="">
      <cdr:nvSpPr>
        <cdr:cNvPr id="2" name="TextBox 1"/>
        <cdr:cNvSpPr txBox="1"/>
      </cdr:nvSpPr>
      <cdr:spPr>
        <a:xfrm xmlns:a="http://schemas.openxmlformats.org/drawingml/2006/main">
          <a:off x="3135215" y="1798436"/>
          <a:ext cx="1172218" cy="446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t>3</a:t>
          </a:r>
          <a:r>
            <a:rPr lang="en-US" sz="2400" b="1" dirty="0" smtClean="0"/>
            <a:t>0%</a:t>
          </a:r>
          <a:endParaRPr lang="en-US" sz="2400" b="1" dirty="0"/>
        </a:p>
      </cdr:txBody>
    </cdr:sp>
  </cdr:relSizeAnchor>
  <cdr:relSizeAnchor xmlns:cdr="http://schemas.openxmlformats.org/drawingml/2006/chartDrawing">
    <cdr:from>
      <cdr:x>0.42807</cdr:x>
      <cdr:y>0.7248</cdr:y>
    </cdr:from>
    <cdr:to>
      <cdr:x>0.59957</cdr:x>
      <cdr:y>0.81371</cdr:y>
    </cdr:to>
    <cdr:sp macro="" textlink="">
      <cdr:nvSpPr>
        <cdr:cNvPr id="3" name="TextBox 2"/>
        <cdr:cNvSpPr txBox="1"/>
      </cdr:nvSpPr>
      <cdr:spPr>
        <a:xfrm xmlns:a="http://schemas.openxmlformats.org/drawingml/2006/main">
          <a:off x="2925889" y="3640727"/>
          <a:ext cx="1172218" cy="446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t>13%</a:t>
          </a:r>
          <a:endParaRPr lang="en-US" sz="2400" b="1"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17" name="Footer Placeholder 16"/>
          <p:cNvSpPr>
            <a:spLocks noGrp="1"/>
          </p:cNvSpPr>
          <p:nvPr>
            <p:ph type="ftr" sz="quarter" idx="11"/>
          </p:nvPr>
        </p:nvSpPr>
        <p:spPr/>
        <p:txBody>
          <a:bodyPr/>
          <a:lstStyle/>
          <a:p>
            <a:endParaRPr kumimoji="0"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kumimoji="0"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9D21D778-B565-4D7E-94D7-64010A445B68}" type="datetimeFigureOut">
              <a:rPr lang="en-US" smtClean="0"/>
              <a:pPr eaLnBrk="1" latinLnBrk="0" hangingPunct="1"/>
              <a:t>4/16/15</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4/16/15</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4.wdp"/><Relationship Id="rId5" Type="http://schemas.openxmlformats.org/officeDocument/2006/relationships/image" Target="../media/image14.jpeg"/><Relationship Id="rId6"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20.jpe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 Id="rId3" Type="http://schemas.microsoft.com/office/2007/relationships/hdphoto" Target="../media/hdphoto10.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microsoft.com/office/2007/relationships/hdphoto" Target="../media/hdphoto11.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microsoft.com/office/2007/relationships/hdphoto" Target="../media/hdphoto12.wdp"/></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microsoft.com/office/2007/relationships/hdphoto" Target="../media/hdphoto13.wdp"/><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 Id="rId3" Type="http://schemas.microsoft.com/office/2007/relationships/hdphoto" Target="../media/hdphoto14.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 Id="rId3" Type="http://schemas.microsoft.com/office/2007/relationships/hdphoto" Target="../media/hdphoto13.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58.png"/><Relationship Id="rId5" Type="http://schemas.microsoft.com/office/2007/relationships/hdphoto" Target="../media/hdphoto16.wdp"/><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4" Type="http://schemas.microsoft.com/office/2007/relationships/hdphoto" Target="../media/hdphoto16.wdp"/><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 Id="rId3" Type="http://schemas.microsoft.com/office/2007/relationships/hdphoto" Target="../media/hdphoto17.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a:solidFill>
                  <a:schemeClr val="bg1">
                    <a:lumMod val="95000"/>
                  </a:schemeClr>
                </a:solidFill>
              </a:rPr>
              <a:t>Mapping Contemporary Views </a:t>
            </a:r>
            <a:r>
              <a:rPr lang="en-US" sz="4800" dirty="0" smtClean="0">
                <a:solidFill>
                  <a:schemeClr val="bg1">
                    <a:lumMod val="95000"/>
                  </a:schemeClr>
                </a:solidFill>
              </a:rPr>
              <a:t/>
            </a:r>
            <a:br>
              <a:rPr lang="en-US" sz="4800" dirty="0" smtClean="0">
                <a:solidFill>
                  <a:schemeClr val="bg1">
                    <a:lumMod val="95000"/>
                  </a:schemeClr>
                </a:solidFill>
              </a:rPr>
            </a:br>
            <a:r>
              <a:rPr lang="en-US" sz="4800" dirty="0" smtClean="0">
                <a:solidFill>
                  <a:schemeClr val="bg1">
                    <a:lumMod val="95000"/>
                  </a:schemeClr>
                </a:solidFill>
              </a:rPr>
              <a:t>on </a:t>
            </a:r>
            <a:r>
              <a:rPr lang="en-US" sz="4800" dirty="0" smtClean="0">
                <a:solidFill>
                  <a:schemeClr val="bg1">
                    <a:lumMod val="95000"/>
                  </a:schemeClr>
                </a:solidFill>
              </a:rPr>
              <a:t>Israel-Palestine</a:t>
            </a:r>
            <a:endParaRPr lang="en-US" sz="4800" dirty="0">
              <a:solidFill>
                <a:schemeClr val="bg1">
                  <a:lumMod val="95000"/>
                </a:schemeClr>
              </a:solidFill>
            </a:endParaRPr>
          </a:p>
        </p:txBody>
      </p:sp>
    </p:spTree>
    <p:extLst>
      <p:ext uri="{BB962C8B-B14F-4D97-AF65-F5344CB8AC3E}">
        <p14:creationId xmlns:p14="http://schemas.microsoft.com/office/powerpoint/2010/main" val="288494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European Jewish Community</a:t>
            </a:r>
            <a:endParaRPr lang="en-US" dirty="0"/>
          </a:p>
        </p:txBody>
      </p:sp>
      <p:sp>
        <p:nvSpPr>
          <p:cNvPr id="2" name="TextBox 1"/>
          <p:cNvSpPr txBox="1"/>
          <p:nvPr/>
        </p:nvSpPr>
        <p:spPr>
          <a:xfrm>
            <a:off x="558199" y="2847178"/>
            <a:ext cx="5247072" cy="584776"/>
          </a:xfrm>
          <a:prstGeom prst="rect">
            <a:avLst/>
          </a:prstGeom>
          <a:noFill/>
        </p:spPr>
        <p:txBody>
          <a:bodyPr wrap="square" rtlCol="0">
            <a:spAutoFit/>
          </a:bodyPr>
          <a:lstStyle/>
          <a:p>
            <a:r>
              <a:rPr lang="en-US" sz="1600" b="1" cap="all" spc="250" dirty="0">
                <a:solidFill>
                  <a:schemeClr val="tx2"/>
                </a:solidFill>
              </a:rPr>
              <a:t>JDC International Centre for Community Development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94400" y="2635911"/>
            <a:ext cx="2857500" cy="2857500"/>
          </a:xfrm>
          <a:prstGeom prst="rect">
            <a:avLst/>
          </a:prstGeom>
        </p:spPr>
      </p:pic>
    </p:spTree>
    <p:extLst>
      <p:ext uri="{BB962C8B-B14F-4D97-AF65-F5344CB8AC3E}">
        <p14:creationId xmlns:p14="http://schemas.microsoft.com/office/powerpoint/2010/main" val="37861824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Jews</a:t>
            </a:r>
            <a:endParaRPr lang="en-US" dirty="0"/>
          </a:p>
        </p:txBody>
      </p:sp>
      <p:sp>
        <p:nvSpPr>
          <p:cNvPr id="3" name="Content Placeholder 2"/>
          <p:cNvSpPr>
            <a:spLocks noGrp="1"/>
          </p:cNvSpPr>
          <p:nvPr>
            <p:ph sz="quarter" idx="1"/>
          </p:nvPr>
        </p:nvSpPr>
        <p:spPr/>
        <p:txBody>
          <a:bodyPr/>
          <a:lstStyle/>
          <a:p>
            <a:pPr marL="0" indent="0">
              <a:buNone/>
            </a:pPr>
            <a:r>
              <a:rPr lang="en-US" dirty="0" smtClean="0"/>
              <a:t>“As </a:t>
            </a:r>
            <a:r>
              <a:rPr lang="en-US" dirty="0"/>
              <a:t>regards subgroup differences, Eastern Europeans see the main future threats as the alienation of Jews from the Jewish community life and the lack of effective assistance from Jewish organizations abroad. Western Europeans, on the other hand, are more likely to consider anti-Semitism as a threat than are Eastern European (30% vs. 14%)</a:t>
            </a:r>
            <a:r>
              <a:rPr lang="en-US" dirty="0" smtClean="0"/>
              <a:t>.” </a:t>
            </a:r>
            <a:endParaRPr lang="en-US" dirty="0"/>
          </a:p>
        </p:txBody>
      </p:sp>
    </p:spTree>
    <p:extLst>
      <p:ext uri="{BB962C8B-B14F-4D97-AF65-F5344CB8AC3E}">
        <p14:creationId xmlns:p14="http://schemas.microsoft.com/office/powerpoint/2010/main" val="28722338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European Jews: Strong Agreement?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813374078"/>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31922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833357"/>
            <a:ext cx="6400800" cy="1752600"/>
          </a:xfrm>
        </p:spPr>
        <p:txBody>
          <a:bodyPr>
            <a:normAutofit/>
          </a:bodyPr>
          <a:lstStyle/>
          <a:p>
            <a:endParaRPr lang="en-US" dirty="0"/>
          </a:p>
        </p:txBody>
      </p:sp>
      <p:sp>
        <p:nvSpPr>
          <p:cNvPr id="3" name="Title 2"/>
          <p:cNvSpPr>
            <a:spLocks noGrp="1"/>
          </p:cNvSpPr>
          <p:nvPr>
            <p:ph type="ctrTitle"/>
          </p:nvPr>
        </p:nvSpPr>
        <p:spPr/>
        <p:txBody>
          <a:bodyPr/>
          <a:lstStyle/>
          <a:p>
            <a:r>
              <a:rPr lang="en-US" dirty="0" smtClean="0"/>
              <a:t>Israeli Jewish Community</a:t>
            </a:r>
            <a:endParaRPr lang="en-US" dirty="0"/>
          </a:p>
        </p:txBody>
      </p:sp>
    </p:spTree>
    <p:extLst>
      <p:ext uri="{BB962C8B-B14F-4D97-AF65-F5344CB8AC3E}">
        <p14:creationId xmlns:p14="http://schemas.microsoft.com/office/powerpoint/2010/main" val="498063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Israeli Jewish Community</a:t>
            </a:r>
            <a:endParaRPr lang="en-US" dirty="0"/>
          </a:p>
        </p:txBody>
      </p:sp>
      <p:sp>
        <p:nvSpPr>
          <p:cNvPr id="3" name="Content Placeholder 2"/>
          <p:cNvSpPr>
            <a:spLocks noGrp="1"/>
          </p:cNvSpPr>
          <p:nvPr>
            <p:ph sz="quarter" idx="1"/>
          </p:nvPr>
        </p:nvSpPr>
        <p:spPr/>
        <p:txBody>
          <a:bodyPr/>
          <a:lstStyle/>
          <a:p>
            <a:pPr marL="0" indent="0">
              <a:buNone/>
            </a:pPr>
            <a:r>
              <a:rPr lang="en-US" dirty="0"/>
              <a:t>“What’s striking is that the Israeli public seems to have lost interest with the Palestinian question — the general feeling is that it’s like the weather, nothing you can do about </a:t>
            </a:r>
            <a:r>
              <a:rPr lang="en-US" dirty="0" smtClean="0"/>
              <a:t>it.” </a:t>
            </a:r>
          </a:p>
          <a:p>
            <a:pPr marL="0" indent="0">
              <a:buNone/>
            </a:pPr>
            <a:r>
              <a:rPr lang="en-US" dirty="0"/>
              <a:t>—</a:t>
            </a:r>
            <a:r>
              <a:rPr lang="en-US" dirty="0" smtClean="0"/>
              <a:t> </a:t>
            </a:r>
            <a:r>
              <a:rPr lang="en-US" dirty="0"/>
              <a:t>Guy Ben-Porat, </a:t>
            </a:r>
            <a:r>
              <a:rPr lang="en-US" dirty="0" smtClean="0"/>
              <a:t>Dept. of Public Policy and </a:t>
            </a:r>
            <a:r>
              <a:rPr lang="en-US" dirty="0" smtClean="0"/>
              <a:t>Administration, </a:t>
            </a:r>
            <a:r>
              <a:rPr lang="en-US" dirty="0" smtClean="0"/>
              <a:t>Ben </a:t>
            </a:r>
            <a:r>
              <a:rPr lang="en-US" dirty="0"/>
              <a:t>Gurion University </a:t>
            </a:r>
          </a:p>
        </p:txBody>
      </p:sp>
      <p:pic>
        <p:nvPicPr>
          <p:cNvPr id="5" name="Picture 4" descr="2b723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921" y="4169460"/>
            <a:ext cx="2540000" cy="2540000"/>
          </a:xfrm>
          <a:prstGeom prst="rect">
            <a:avLst/>
          </a:prstGeom>
        </p:spPr>
      </p:pic>
    </p:spTree>
    <p:extLst>
      <p:ext uri="{BB962C8B-B14F-4D97-AF65-F5344CB8AC3E}">
        <p14:creationId xmlns:p14="http://schemas.microsoft.com/office/powerpoint/2010/main" val="42701491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Israeli Jewish Community</a:t>
            </a:r>
            <a:endParaRPr lang="en-US" dirty="0"/>
          </a:p>
        </p:txBody>
      </p:sp>
      <p:sp>
        <p:nvSpPr>
          <p:cNvPr id="3" name="Content Placeholder 2"/>
          <p:cNvSpPr>
            <a:spLocks noGrp="1"/>
          </p:cNvSpPr>
          <p:nvPr>
            <p:ph sz="quarter" idx="1"/>
          </p:nvPr>
        </p:nvSpPr>
        <p:spPr/>
        <p:txBody>
          <a:bodyPr>
            <a:normAutofit lnSpcReduction="10000"/>
          </a:bodyPr>
          <a:lstStyle/>
          <a:p>
            <a:pPr marL="0" indent="0">
              <a:buNone/>
            </a:pPr>
            <a:r>
              <a:rPr lang="en-US" dirty="0" smtClean="0"/>
              <a:t>Oxford Research Group Study, 2006–2009</a:t>
            </a:r>
          </a:p>
          <a:p>
            <a:pPr marL="0" indent="0">
              <a:buNone/>
            </a:pPr>
            <a:endParaRPr lang="en-US" dirty="0"/>
          </a:p>
          <a:p>
            <a:pPr marL="0" indent="0">
              <a:buNone/>
            </a:pPr>
            <a:r>
              <a:rPr lang="en-US" dirty="0" smtClean="0"/>
              <a:t>“The </a:t>
            </a:r>
            <a:r>
              <a:rPr lang="en-US" dirty="0"/>
              <a:t>proposals that the group developed were not so much linked to the problems of Gaza and the West Bank, but were more related to what the future state would look like, and the distinction between Jewishness (cultural Jewish identity), Zionism (national Jewish identity) and Judaism (religious Jewish identity).  The social fragmentation of Jewish Israeli society became the main concern of the discussion.</a:t>
            </a:r>
            <a:r>
              <a:rPr lang="en-US" dirty="0" smtClean="0"/>
              <a:t>”</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36900" y="6099048"/>
            <a:ext cx="6007100" cy="584200"/>
          </a:xfrm>
          <a:prstGeom prst="rect">
            <a:avLst/>
          </a:prstGeom>
        </p:spPr>
      </p:pic>
    </p:spTree>
    <p:extLst>
      <p:ext uri="{BB962C8B-B14F-4D97-AF65-F5344CB8AC3E}">
        <p14:creationId xmlns:p14="http://schemas.microsoft.com/office/powerpoint/2010/main" val="18656493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smtClean="0">
                <a:solidFill>
                  <a:schemeClr val="bg1">
                    <a:lumMod val="95000"/>
                  </a:schemeClr>
                </a:solidFill>
              </a:rPr>
              <a:t>Part II: The Mainstream </a:t>
            </a:r>
            <a:br>
              <a:rPr lang="en-US" sz="4800" dirty="0" smtClean="0">
                <a:solidFill>
                  <a:schemeClr val="bg1">
                    <a:lumMod val="95000"/>
                  </a:schemeClr>
                </a:solidFill>
              </a:rPr>
            </a:br>
            <a:r>
              <a:rPr lang="en-US" sz="4800" dirty="0" smtClean="0">
                <a:solidFill>
                  <a:schemeClr val="bg1">
                    <a:lumMod val="95000"/>
                  </a:schemeClr>
                </a:solidFill>
              </a:rPr>
              <a:t>Palestinian Community</a:t>
            </a:r>
            <a:endParaRPr lang="en-US" sz="4800" dirty="0">
              <a:solidFill>
                <a:schemeClr val="bg1">
                  <a:lumMod val="95000"/>
                </a:schemeClr>
              </a:solidFill>
            </a:endParaRPr>
          </a:p>
        </p:txBody>
      </p:sp>
    </p:spTree>
    <p:extLst>
      <p:ext uri="{BB962C8B-B14F-4D97-AF65-F5344CB8AC3E}">
        <p14:creationId xmlns:p14="http://schemas.microsoft.com/office/powerpoint/2010/main" val="406121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Mainstream Palestinian Views</a:t>
            </a:r>
            <a:endParaRPr lang="en-US" dirty="0"/>
          </a:p>
        </p:txBody>
      </p:sp>
      <p:sp>
        <p:nvSpPr>
          <p:cNvPr id="4" name="Subtitle 1"/>
          <p:cNvSpPr>
            <a:spLocks noGrp="1"/>
          </p:cNvSpPr>
          <p:nvPr>
            <p:ph type="subTitle" idx="1"/>
          </p:nvPr>
        </p:nvSpPr>
        <p:spPr>
          <a:xfrm>
            <a:off x="336234" y="2819399"/>
            <a:ext cx="8121966" cy="3034233"/>
          </a:xfrm>
        </p:spPr>
        <p:txBody>
          <a:bodyPr>
            <a:normAutofit fontScale="92500" lnSpcReduction="20000"/>
          </a:bodyPr>
          <a:lstStyle/>
          <a:p>
            <a:pPr algn="l"/>
            <a:r>
              <a:rPr lang="en-US" dirty="0" smtClean="0"/>
              <a:t>Oxford research group</a:t>
            </a:r>
          </a:p>
          <a:p>
            <a:pPr algn="l"/>
            <a:endParaRPr lang="en-US" dirty="0"/>
          </a:p>
          <a:p>
            <a:pPr algn="l"/>
            <a:endParaRPr lang="en-US" dirty="0" smtClean="0"/>
          </a:p>
          <a:p>
            <a:pPr algn="l"/>
            <a:endParaRPr lang="en-US" dirty="0" smtClean="0"/>
          </a:p>
          <a:p>
            <a:pPr algn="l"/>
            <a:endParaRPr lang="en-US" dirty="0"/>
          </a:p>
          <a:p>
            <a:pPr algn="l"/>
            <a:r>
              <a:rPr lang="en-US" dirty="0" smtClean="0"/>
              <a:t>Palestinian </a:t>
            </a:r>
            <a:r>
              <a:rPr lang="en-US" dirty="0"/>
              <a:t>Center for Policy </a:t>
            </a:r>
            <a:endParaRPr lang="en-US" dirty="0" smtClean="0"/>
          </a:p>
          <a:p>
            <a:pPr algn="l"/>
            <a:r>
              <a:rPr lang="en-US" dirty="0" smtClean="0"/>
              <a:t>and </a:t>
            </a:r>
            <a:r>
              <a:rPr lang="en-US" dirty="0"/>
              <a:t>Survey Research </a:t>
            </a:r>
            <a:endParaRPr lang="en-US" dirty="0" smtClean="0"/>
          </a:p>
          <a:p>
            <a:pPr algn="l"/>
            <a:endParaRPr lang="en-US" dirty="0"/>
          </a:p>
          <a:p>
            <a:pPr algn="l"/>
            <a:endParaRPr lang="en-US" dirty="0" smtClean="0"/>
          </a:p>
          <a:p>
            <a:pPr algn="l"/>
            <a:endParaRPr lang="en-US" dirty="0"/>
          </a:p>
          <a:p>
            <a:pPr algn="l"/>
            <a:endParaRPr lang="en-US" dirty="0" smtClean="0"/>
          </a:p>
          <a:p>
            <a:pPr algn="l"/>
            <a:endParaRPr lang="en-US" dirty="0"/>
          </a:p>
          <a:p>
            <a:pPr algn="l"/>
            <a:r>
              <a:rPr lang="en-US" dirty="0" smtClean="0"/>
              <a:t>The washington institute</a:t>
            </a:r>
            <a:endParaRPr lang="en-US" dirty="0"/>
          </a:p>
        </p:txBody>
      </p:sp>
      <p:pic>
        <p:nvPicPr>
          <p:cNvPr id="5" name="Picture 4"/>
          <p:cNvPicPr>
            <a:picLocks noChangeAspect="1"/>
          </p:cNvPicPr>
          <p:nvPr/>
        </p:nvPicPr>
        <p:blipFill>
          <a:blip r:embed="rId2"/>
          <a:stretch>
            <a:fillRect/>
          </a:stretch>
        </p:blipFill>
        <p:spPr>
          <a:xfrm>
            <a:off x="6784646" y="3839551"/>
            <a:ext cx="1239646" cy="1059191"/>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84646" y="4999327"/>
            <a:ext cx="1241020" cy="121684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44122" y="2569725"/>
            <a:ext cx="1312323" cy="1181091"/>
          </a:xfrm>
          <a:prstGeom prst="rect">
            <a:avLst/>
          </a:prstGeom>
        </p:spPr>
      </p:pic>
    </p:spTree>
    <p:extLst>
      <p:ext uri="{BB962C8B-B14F-4D97-AF65-F5344CB8AC3E}">
        <p14:creationId xmlns:p14="http://schemas.microsoft.com/office/powerpoint/2010/main" val="16230750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smtClean="0"/>
              <a:t>Oxford Research Group</a:t>
            </a:r>
            <a:br>
              <a:rPr lang="en-US" dirty="0" smtClean="0"/>
            </a:br>
            <a:r>
              <a:rPr lang="en-US" dirty="0" smtClean="0"/>
              <a:t>(Palestine Strategy Group section)</a:t>
            </a:r>
            <a:endParaRPr lang="en-US" dirty="0"/>
          </a:p>
        </p:txBody>
      </p:sp>
      <p:sp>
        <p:nvSpPr>
          <p:cNvPr id="3" name="Content Placeholder 2"/>
          <p:cNvSpPr>
            <a:spLocks noGrp="1"/>
          </p:cNvSpPr>
          <p:nvPr>
            <p:ph sz="quarter" idx="1"/>
          </p:nvPr>
        </p:nvSpPr>
        <p:spPr/>
        <p:txBody>
          <a:bodyPr/>
          <a:lstStyle/>
          <a:p>
            <a:pPr marL="0" indent="0">
              <a:buNone/>
            </a:pPr>
            <a:r>
              <a:rPr lang="en-US" dirty="0" smtClean="0"/>
              <a:t>“</a:t>
            </a:r>
            <a:r>
              <a:rPr lang="en-US" dirty="0"/>
              <a:t>The starting point for this report is the near-consensus in the PSG that the option of ending the conflict with Israel through bilateral negotiations — which the Palestinian leadership has pursued for 20 years — is not available given the intransigence of the present Israeli government. . . . </a:t>
            </a:r>
            <a:r>
              <a:rPr lang="en-US" dirty="0" smtClean="0"/>
              <a:t>“</a:t>
            </a:r>
            <a:endParaRPr lang="en-US" dirty="0"/>
          </a:p>
          <a:p>
            <a:pPr marL="0" indent="0">
              <a:buNone/>
            </a:pPr>
            <a:endParaRPr lang="en-US" dirty="0"/>
          </a:p>
        </p:txBody>
      </p:sp>
    </p:spTree>
    <p:extLst>
      <p:ext uri="{BB962C8B-B14F-4D97-AF65-F5344CB8AC3E}">
        <p14:creationId xmlns:p14="http://schemas.microsoft.com/office/powerpoint/2010/main" val="30601723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smtClean="0"/>
              <a:t>Oxford Research Group</a:t>
            </a:r>
            <a:br>
              <a:rPr lang="en-US" dirty="0" smtClean="0"/>
            </a:br>
            <a:r>
              <a:rPr lang="en-US" dirty="0" smtClean="0"/>
              <a:t>(Palestine Strategy Group section)</a:t>
            </a:r>
            <a:endParaRPr lang="en-US" dirty="0"/>
          </a:p>
        </p:txBody>
      </p:sp>
      <p:sp>
        <p:nvSpPr>
          <p:cNvPr id="3" name="Content Placeholder 2"/>
          <p:cNvSpPr>
            <a:spLocks noGrp="1"/>
          </p:cNvSpPr>
          <p:nvPr>
            <p:ph sz="quarter" idx="1"/>
          </p:nvPr>
        </p:nvSpPr>
        <p:spPr/>
        <p:txBody>
          <a:bodyPr/>
          <a:lstStyle/>
          <a:p>
            <a:pPr marL="0" indent="0">
              <a:buNone/>
            </a:pPr>
            <a:r>
              <a:rPr lang="en-US" dirty="0"/>
              <a:t>Scenarios acceptable to many or most Palestinians are</a:t>
            </a:r>
            <a:r>
              <a:rPr lang="en-US" dirty="0" smtClean="0"/>
              <a:t>:</a:t>
            </a:r>
          </a:p>
          <a:p>
            <a:pPr marL="0" indent="0">
              <a:buNone/>
            </a:pPr>
            <a:endParaRPr lang="en-US" dirty="0"/>
          </a:p>
          <a:p>
            <a:pPr marL="514350" indent="-514350">
              <a:buAutoNum type="arabicParenBoth"/>
            </a:pPr>
            <a:r>
              <a:rPr lang="en-US" dirty="0" smtClean="0"/>
              <a:t>Sovereign Palestinian state, 1967 borders, Jerusalem </a:t>
            </a:r>
            <a:r>
              <a:rPr lang="en-US" dirty="0"/>
              <a:t>as its capital</a:t>
            </a:r>
            <a:r>
              <a:rPr lang="en-US" dirty="0"/>
              <a:t> </a:t>
            </a:r>
          </a:p>
          <a:p>
            <a:pPr marL="514350" indent="-514350">
              <a:buAutoNum type="arabicParenBoth"/>
            </a:pPr>
            <a:r>
              <a:rPr lang="en-US" dirty="0" smtClean="0"/>
              <a:t>Single </a:t>
            </a:r>
            <a:r>
              <a:rPr lang="en-US" dirty="0"/>
              <a:t>bi-national state </a:t>
            </a:r>
            <a:endParaRPr lang="en-US" dirty="0" smtClean="0"/>
          </a:p>
          <a:p>
            <a:pPr marL="514350" indent="-514350">
              <a:buAutoNum type="arabicParenBoth"/>
            </a:pPr>
            <a:r>
              <a:rPr lang="en-US" dirty="0" smtClean="0"/>
              <a:t>Single </a:t>
            </a:r>
            <a:r>
              <a:rPr lang="en-US" dirty="0"/>
              <a:t>democratic state </a:t>
            </a:r>
            <a:endParaRPr lang="en-US" dirty="0" smtClean="0"/>
          </a:p>
          <a:p>
            <a:pPr marL="514350" indent="-514350">
              <a:buAutoNum type="arabicParenBoth"/>
            </a:pPr>
            <a:r>
              <a:rPr lang="en-US" dirty="0" smtClean="0"/>
              <a:t>Jordan-Palestinian state confederation</a:t>
            </a:r>
            <a:endParaRPr lang="en-US" dirty="0"/>
          </a:p>
        </p:txBody>
      </p:sp>
    </p:spTree>
    <p:extLst>
      <p:ext uri="{BB962C8B-B14F-4D97-AF65-F5344CB8AC3E}">
        <p14:creationId xmlns:p14="http://schemas.microsoft.com/office/powerpoint/2010/main" val="31058935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smtClean="0">
                <a:solidFill>
                  <a:schemeClr val="bg1">
                    <a:lumMod val="95000"/>
                  </a:schemeClr>
                </a:solidFill>
              </a:rPr>
              <a:t>Part I: The Mainstream </a:t>
            </a:r>
            <a:br>
              <a:rPr lang="en-US" sz="4800" dirty="0" smtClean="0">
                <a:solidFill>
                  <a:schemeClr val="bg1">
                    <a:lumMod val="95000"/>
                  </a:schemeClr>
                </a:solidFill>
              </a:rPr>
            </a:br>
            <a:r>
              <a:rPr lang="en-US" sz="4800" dirty="0" smtClean="0">
                <a:solidFill>
                  <a:schemeClr val="bg1">
                    <a:lumMod val="95000"/>
                  </a:schemeClr>
                </a:solidFill>
              </a:rPr>
              <a:t>Jewish Community</a:t>
            </a:r>
            <a:endParaRPr lang="en-US" sz="4800" dirty="0">
              <a:solidFill>
                <a:schemeClr val="bg1">
                  <a:lumMod val="95000"/>
                </a:schemeClr>
              </a:solidFill>
            </a:endParaRPr>
          </a:p>
        </p:txBody>
      </p:sp>
    </p:spTree>
    <p:extLst>
      <p:ext uri="{BB962C8B-B14F-4D97-AF65-F5344CB8AC3E}">
        <p14:creationId xmlns:p14="http://schemas.microsoft.com/office/powerpoint/2010/main" val="168482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smtClean="0"/>
              <a:t>Oxford Research Group</a:t>
            </a:r>
            <a:br>
              <a:rPr lang="en-US" dirty="0" smtClean="0"/>
            </a:br>
            <a:r>
              <a:rPr lang="en-US" dirty="0" smtClean="0"/>
              <a:t>(Palestine Strategy Group section)</a:t>
            </a:r>
            <a:endParaRPr lang="en-US" dirty="0"/>
          </a:p>
        </p:txBody>
      </p:sp>
      <p:sp>
        <p:nvSpPr>
          <p:cNvPr id="3" name="Content Placeholder 2"/>
          <p:cNvSpPr>
            <a:spLocks noGrp="1"/>
          </p:cNvSpPr>
          <p:nvPr>
            <p:ph sz="quarter" idx="1"/>
          </p:nvPr>
        </p:nvSpPr>
        <p:spPr/>
        <p:txBody>
          <a:bodyPr/>
          <a:lstStyle/>
          <a:p>
            <a:pPr marL="0" indent="0">
              <a:buNone/>
            </a:pPr>
            <a:r>
              <a:rPr lang="en-US" dirty="0"/>
              <a:t>Scenarios </a:t>
            </a:r>
            <a:r>
              <a:rPr lang="en-US" i="1" dirty="0" smtClean="0"/>
              <a:t>not </a:t>
            </a:r>
            <a:r>
              <a:rPr lang="en-US" dirty="0" smtClean="0"/>
              <a:t>acceptable </a:t>
            </a:r>
            <a:r>
              <a:rPr lang="en-US" dirty="0"/>
              <a:t>to many or most Palestinians are</a:t>
            </a:r>
            <a:r>
              <a:rPr lang="en-US" dirty="0" smtClean="0"/>
              <a:t>:</a:t>
            </a:r>
          </a:p>
          <a:p>
            <a:pPr marL="0" indent="0">
              <a:buNone/>
            </a:pPr>
            <a:endParaRPr lang="en-US" dirty="0"/>
          </a:p>
          <a:p>
            <a:pPr marL="514350" indent="-514350">
              <a:buAutoNum type="arabicParenBoth"/>
            </a:pPr>
            <a:r>
              <a:rPr lang="en-US" dirty="0" smtClean="0"/>
              <a:t>Status quo</a:t>
            </a:r>
            <a:endParaRPr lang="en-US" dirty="0"/>
          </a:p>
          <a:p>
            <a:pPr marL="514350" indent="-514350">
              <a:buAutoNum type="arabicParenBoth"/>
            </a:pPr>
            <a:r>
              <a:rPr lang="en-US" dirty="0" smtClean="0"/>
              <a:t>Palestinian state controlled by Israel</a:t>
            </a:r>
          </a:p>
          <a:p>
            <a:pPr marL="514350" indent="-514350">
              <a:buAutoNum type="arabicParenBoth"/>
            </a:pPr>
            <a:r>
              <a:rPr lang="en-US" dirty="0" smtClean="0"/>
              <a:t>Unilateral separation by Israel, Palestinians still controlled</a:t>
            </a:r>
          </a:p>
          <a:p>
            <a:pPr marL="514350" indent="-514350">
              <a:buAutoNum type="arabicParenBoth"/>
            </a:pPr>
            <a:r>
              <a:rPr lang="en-US" dirty="0" smtClean="0"/>
              <a:t>Egypt absorbs Gaza and/or Jordan absorbs West Bank</a:t>
            </a:r>
            <a:endParaRPr lang="en-US" dirty="0"/>
          </a:p>
        </p:txBody>
      </p:sp>
    </p:spTree>
    <p:extLst>
      <p:ext uri="{BB962C8B-B14F-4D97-AF65-F5344CB8AC3E}">
        <p14:creationId xmlns:p14="http://schemas.microsoft.com/office/powerpoint/2010/main" val="6196063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a:t>Palestinian Center for Policy </a:t>
            </a:r>
            <a:br>
              <a:rPr lang="en-US" dirty="0"/>
            </a:br>
            <a:r>
              <a:rPr lang="en-US" dirty="0"/>
              <a:t>and Survey Research </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024544965"/>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31854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a:t>Palestinian Center for Policy </a:t>
            </a:r>
            <a:br>
              <a:rPr lang="en-US" dirty="0"/>
            </a:br>
            <a:r>
              <a:rPr lang="en-US" dirty="0"/>
              <a:t>and Survey Research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301906563"/>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82486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a:t>Palestinian Center for Policy </a:t>
            </a:r>
            <a:br>
              <a:rPr lang="en-US" dirty="0"/>
            </a:br>
            <a:r>
              <a:rPr lang="en-US" dirty="0"/>
              <a:t>and Survey Research </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59841816"/>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37066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fontScale="90000"/>
          </a:bodyPr>
          <a:lstStyle/>
          <a:p>
            <a:r>
              <a:rPr lang="en-US" dirty="0" smtClean="0"/>
              <a:t>The </a:t>
            </a:r>
            <a:r>
              <a:rPr lang="en-US" dirty="0"/>
              <a:t>Washington Institute:</a:t>
            </a:r>
            <a:br>
              <a:rPr lang="en-US" dirty="0"/>
            </a:br>
            <a:r>
              <a:rPr lang="en-US" sz="2700" dirty="0"/>
              <a:t>If the Palestinian leadership negotiates a two-state </a:t>
            </a:r>
            <a:r>
              <a:rPr lang="en-US" sz="2700" dirty="0" smtClean="0"/>
              <a:t>solution </a:t>
            </a:r>
            <a:r>
              <a:rPr lang="en-US" sz="2700" dirty="0"/>
              <a:t>with Israel, do you think </a:t>
            </a:r>
            <a:r>
              <a:rPr lang="en-US" sz="2700" dirty="0" smtClean="0"/>
              <a:t>that will be . . .</a:t>
            </a:r>
            <a:endParaRPr lang="en-US" sz="27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82336670"/>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7436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smtClean="0">
                <a:solidFill>
                  <a:schemeClr val="bg1">
                    <a:lumMod val="95000"/>
                  </a:schemeClr>
                </a:solidFill>
              </a:rPr>
              <a:t>Part III: The Christian</a:t>
            </a:r>
            <a:br>
              <a:rPr lang="en-US" sz="4800" dirty="0" smtClean="0">
                <a:solidFill>
                  <a:schemeClr val="bg1">
                    <a:lumMod val="95000"/>
                  </a:schemeClr>
                </a:solidFill>
              </a:rPr>
            </a:br>
            <a:r>
              <a:rPr lang="en-US" sz="4800" dirty="0" smtClean="0">
                <a:solidFill>
                  <a:schemeClr val="bg1">
                    <a:lumMod val="95000"/>
                  </a:schemeClr>
                </a:solidFill>
              </a:rPr>
              <a:t>Community</a:t>
            </a:r>
            <a:endParaRPr lang="en-US" sz="4800" dirty="0">
              <a:solidFill>
                <a:schemeClr val="bg1">
                  <a:lumMod val="95000"/>
                </a:schemeClr>
              </a:solidFill>
            </a:endParaRPr>
          </a:p>
        </p:txBody>
      </p:sp>
    </p:spTree>
    <p:extLst>
      <p:ext uri="{BB962C8B-B14F-4D97-AF65-F5344CB8AC3E}">
        <p14:creationId xmlns:p14="http://schemas.microsoft.com/office/powerpoint/2010/main" val="2072564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The Christian Community</a:t>
            </a:r>
            <a:endParaRPr lang="en-US" dirty="0"/>
          </a:p>
        </p:txBody>
      </p:sp>
      <p:sp>
        <p:nvSpPr>
          <p:cNvPr id="4" name="TextBox 3"/>
          <p:cNvSpPr txBox="1"/>
          <p:nvPr/>
        </p:nvSpPr>
        <p:spPr>
          <a:xfrm>
            <a:off x="309395" y="5761520"/>
            <a:ext cx="2166818" cy="338554"/>
          </a:xfrm>
          <a:prstGeom prst="rect">
            <a:avLst/>
          </a:prstGeom>
          <a:noFill/>
        </p:spPr>
        <p:txBody>
          <a:bodyPr wrap="square" rtlCol="0">
            <a:spAutoFit/>
          </a:bodyPr>
          <a:lstStyle/>
          <a:p>
            <a:pPr algn="ctr"/>
            <a:r>
              <a:rPr lang="en-US" sz="1600" b="1" cap="all" spc="250" dirty="0" smtClean="0">
                <a:solidFill>
                  <a:schemeClr val="tx2"/>
                </a:solidFill>
              </a:rPr>
              <a:t>PAUL MERKLEY</a:t>
            </a:r>
          </a:p>
        </p:txBody>
      </p:sp>
      <p:pic>
        <p:nvPicPr>
          <p:cNvPr id="2" name="Picture 1"/>
          <p:cNvPicPr>
            <a:picLocks noChangeAspect="1"/>
          </p:cNvPicPr>
          <p:nvPr/>
        </p:nvPicPr>
        <p:blipFill>
          <a:blip r:embed="rId2"/>
          <a:stretch>
            <a:fillRect/>
          </a:stretch>
        </p:blipFill>
        <p:spPr>
          <a:xfrm>
            <a:off x="167458" y="2489937"/>
            <a:ext cx="2450692" cy="2897370"/>
          </a:xfrm>
          <a:prstGeom prst="rect">
            <a:avLst/>
          </a:prstGeom>
        </p:spPr>
      </p:pic>
      <p:pic>
        <p:nvPicPr>
          <p:cNvPr id="5" name="Picture 4"/>
          <p:cNvPicPr>
            <a:picLocks noChangeAspect="1"/>
          </p:cNvPicPr>
          <p:nvPr/>
        </p:nvPicPr>
        <p:blipFill>
          <a:blip r:embed="rId3"/>
          <a:stretch>
            <a:fillRect/>
          </a:stretch>
        </p:blipFill>
        <p:spPr>
          <a:xfrm>
            <a:off x="6929871" y="2478482"/>
            <a:ext cx="1932522" cy="2897370"/>
          </a:xfrm>
          <a:prstGeom prst="rect">
            <a:avLst/>
          </a:prstGeom>
        </p:spPr>
      </p:pic>
      <p:pic>
        <p:nvPicPr>
          <p:cNvPr id="8" name="Picture 7"/>
          <p:cNvPicPr>
            <a:picLocks noChangeAspect="1"/>
          </p:cNvPicPr>
          <p:nvPr/>
        </p:nvPicPr>
        <p:blipFill>
          <a:blip r:embed="rId4"/>
          <a:stretch>
            <a:fillRect/>
          </a:stretch>
        </p:blipFill>
        <p:spPr>
          <a:xfrm>
            <a:off x="3593046" y="2478482"/>
            <a:ext cx="2317249" cy="2898400"/>
          </a:xfrm>
          <a:prstGeom prst="rect">
            <a:avLst/>
          </a:prstGeom>
        </p:spPr>
      </p:pic>
      <p:sp>
        <p:nvSpPr>
          <p:cNvPr id="9" name="TextBox 8"/>
          <p:cNvSpPr txBox="1"/>
          <p:nvPr/>
        </p:nvSpPr>
        <p:spPr>
          <a:xfrm>
            <a:off x="6500634" y="5750065"/>
            <a:ext cx="2511896" cy="584776"/>
          </a:xfrm>
          <a:prstGeom prst="rect">
            <a:avLst/>
          </a:prstGeom>
          <a:noFill/>
        </p:spPr>
        <p:txBody>
          <a:bodyPr wrap="square" rtlCol="0">
            <a:spAutoFit/>
          </a:bodyPr>
          <a:lstStyle/>
          <a:p>
            <a:pPr algn="r"/>
            <a:r>
              <a:rPr lang="en-US" sz="1600" b="1" cap="all" spc="250" dirty="0">
                <a:solidFill>
                  <a:schemeClr val="tx2"/>
                </a:solidFill>
              </a:rPr>
              <a:t>YAAKOV ARIEL</a:t>
            </a:r>
          </a:p>
          <a:p>
            <a:endParaRPr lang="en-US" sz="1600" dirty="0"/>
          </a:p>
        </p:txBody>
      </p:sp>
      <p:sp>
        <p:nvSpPr>
          <p:cNvPr id="10" name="TextBox 9"/>
          <p:cNvSpPr txBox="1"/>
          <p:nvPr/>
        </p:nvSpPr>
        <p:spPr>
          <a:xfrm>
            <a:off x="3209646" y="5503844"/>
            <a:ext cx="3084049" cy="830997"/>
          </a:xfrm>
          <a:prstGeom prst="rect">
            <a:avLst/>
          </a:prstGeom>
          <a:noFill/>
        </p:spPr>
        <p:txBody>
          <a:bodyPr wrap="square" rtlCol="0" anchor="t">
            <a:spAutoFit/>
          </a:bodyPr>
          <a:lstStyle/>
          <a:p>
            <a:endParaRPr lang="en-US" sz="1600" b="1" cap="all" spc="250" dirty="0">
              <a:solidFill>
                <a:schemeClr val="tx2"/>
              </a:solidFill>
            </a:endParaRPr>
          </a:p>
          <a:p>
            <a:pPr algn="ctr"/>
            <a:r>
              <a:rPr lang="en-US" sz="1600" b="1" cap="all" spc="250" dirty="0">
                <a:solidFill>
                  <a:schemeClr val="tx2"/>
                </a:solidFill>
              </a:rPr>
              <a:t>STEPHEN SPECTOR</a:t>
            </a:r>
          </a:p>
          <a:p>
            <a:endParaRPr lang="en-US" sz="1600" dirty="0"/>
          </a:p>
        </p:txBody>
      </p:sp>
    </p:spTree>
    <p:extLst>
      <p:ext uri="{BB962C8B-B14F-4D97-AF65-F5344CB8AC3E}">
        <p14:creationId xmlns:p14="http://schemas.microsoft.com/office/powerpoint/2010/main" val="35822122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Key Christian Supporter After 1948:</a:t>
            </a:r>
            <a:br>
              <a:rPr lang="en-US" dirty="0" smtClean="0"/>
            </a:br>
            <a:r>
              <a:rPr lang="en-US" dirty="0" smtClean="0"/>
              <a:t>Reinhold Niebuhr</a:t>
            </a:r>
            <a:br>
              <a:rPr lang="en-US" dirty="0" smtClean="0"/>
            </a:br>
            <a:endParaRPr lang="en-US" dirty="0"/>
          </a:p>
        </p:txBody>
      </p:sp>
      <p:pic>
        <p:nvPicPr>
          <p:cNvPr id="6" name="Picture 5"/>
          <p:cNvPicPr>
            <a:picLocks noChangeAspect="1"/>
          </p:cNvPicPr>
          <p:nvPr/>
        </p:nvPicPr>
        <p:blipFill>
          <a:blip r:embed="rId2"/>
          <a:stretch>
            <a:fillRect/>
          </a:stretch>
        </p:blipFill>
        <p:spPr>
          <a:xfrm>
            <a:off x="2651445" y="1591078"/>
            <a:ext cx="3911654" cy="4778441"/>
          </a:xfrm>
          <a:prstGeom prst="rect">
            <a:avLst/>
          </a:prstGeom>
        </p:spPr>
      </p:pic>
    </p:spTree>
    <p:extLst>
      <p:ext uri="{BB962C8B-B14F-4D97-AF65-F5344CB8AC3E}">
        <p14:creationId xmlns:p14="http://schemas.microsoft.com/office/powerpoint/2010/main" val="35152582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Paul Merkley</a:t>
            </a:r>
            <a:endParaRPr lang="en-US" dirty="0"/>
          </a:p>
        </p:txBody>
      </p:sp>
      <p:sp>
        <p:nvSpPr>
          <p:cNvPr id="3" name="TextBox 2"/>
          <p:cNvSpPr txBox="1"/>
          <p:nvPr/>
        </p:nvSpPr>
        <p:spPr>
          <a:xfrm>
            <a:off x="301752" y="1535239"/>
            <a:ext cx="8534400" cy="5693867"/>
          </a:xfrm>
          <a:prstGeom prst="rect">
            <a:avLst/>
          </a:prstGeom>
          <a:noFill/>
        </p:spPr>
        <p:txBody>
          <a:bodyPr wrap="square" rtlCol="0">
            <a:spAutoFit/>
          </a:bodyPr>
          <a:lstStyle/>
          <a:p>
            <a:r>
              <a:rPr lang="en-US" sz="2800" dirty="0"/>
              <a:t>In 1947–48, that part of the Church in the West that is today called “fundamentalist” or “evangelical” was overwhelmingly supportive of the Zionist solution to the Jewish problem. The rest of the Protestant church (what is generally spoken of today as “the mainstream”) was mostly well disposed, but with many dissenters. The Roman Catholic church had powerful objections but did not feel able, in the light of the general humanitarian advantage that the Jewish cause briefly held in the immediate wake of the war, to compel nations with Roman Catholic populations to oppose.</a:t>
            </a:r>
          </a:p>
          <a:p>
            <a:endParaRPr lang="en-US" sz="2800" dirty="0"/>
          </a:p>
        </p:txBody>
      </p:sp>
    </p:spTree>
    <p:extLst>
      <p:ext uri="{BB962C8B-B14F-4D97-AF65-F5344CB8AC3E}">
        <p14:creationId xmlns:p14="http://schemas.microsoft.com/office/powerpoint/2010/main" val="26708748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Paul Merkley</a:t>
            </a:r>
            <a:endParaRPr lang="en-US" dirty="0"/>
          </a:p>
        </p:txBody>
      </p:sp>
      <p:sp>
        <p:nvSpPr>
          <p:cNvPr id="3" name="TextBox 2"/>
          <p:cNvSpPr txBox="1"/>
          <p:nvPr/>
        </p:nvSpPr>
        <p:spPr>
          <a:xfrm>
            <a:off x="301752" y="1535239"/>
            <a:ext cx="8534400" cy="3970318"/>
          </a:xfrm>
          <a:prstGeom prst="rect">
            <a:avLst/>
          </a:prstGeom>
          <a:noFill/>
        </p:spPr>
        <p:txBody>
          <a:bodyPr wrap="square" rtlCol="0">
            <a:spAutoFit/>
          </a:bodyPr>
          <a:lstStyle/>
          <a:p>
            <a:r>
              <a:rPr lang="en-US" sz="2800" dirty="0"/>
              <a:t>Yet almost immediately after the initial decisions were taken, these latter two constituencies (mainstream Protestants and Roman Catholic) shifted into the ranks of those denouncing the new state — and eventually became overwhelmingly hostile. Had the voting on the partition of the Palestine Mandate taken place five or ten years later, the Jewish state would not have come into </a:t>
            </a:r>
            <a:r>
              <a:rPr lang="en-US" sz="2800" dirty="0" smtClean="0"/>
              <a:t>existence.</a:t>
            </a:r>
            <a:endParaRPr lang="en-US" sz="2800" dirty="0"/>
          </a:p>
        </p:txBody>
      </p:sp>
    </p:spTree>
    <p:extLst>
      <p:ext uri="{BB962C8B-B14F-4D97-AF65-F5344CB8AC3E}">
        <p14:creationId xmlns:p14="http://schemas.microsoft.com/office/powerpoint/2010/main" val="3020066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American Jewish Community</a:t>
            </a:r>
            <a:endParaRPr lang="en-US" dirty="0"/>
          </a:p>
        </p:txBody>
      </p:sp>
      <p:pic>
        <p:nvPicPr>
          <p:cNvPr id="2" name="Picture 1"/>
          <p:cNvPicPr>
            <a:picLocks noChangeAspect="1"/>
          </p:cNvPicPr>
          <p:nvPr/>
        </p:nvPicPr>
        <p:blipFill>
          <a:blip r:embed="rId2"/>
          <a:stretch>
            <a:fillRect/>
          </a:stretch>
        </p:blipFill>
        <p:spPr>
          <a:xfrm>
            <a:off x="5833181" y="3350947"/>
            <a:ext cx="2973894" cy="1091337"/>
          </a:xfrm>
          <a:prstGeom prst="rect">
            <a:avLst/>
          </a:prstGeom>
        </p:spPr>
      </p:pic>
      <p:sp>
        <p:nvSpPr>
          <p:cNvPr id="4" name="Subtitle 1"/>
          <p:cNvSpPr>
            <a:spLocks noGrp="1"/>
          </p:cNvSpPr>
          <p:nvPr>
            <p:ph type="subTitle" idx="1"/>
          </p:nvPr>
        </p:nvSpPr>
        <p:spPr>
          <a:xfrm>
            <a:off x="685800" y="2819400"/>
            <a:ext cx="6400800" cy="1752600"/>
          </a:xfrm>
        </p:spPr>
        <p:txBody>
          <a:bodyPr>
            <a:normAutofit/>
          </a:bodyPr>
          <a:lstStyle/>
          <a:p>
            <a:pPr algn="l"/>
            <a:endParaRPr lang="en-US" dirty="0" smtClean="0"/>
          </a:p>
          <a:p>
            <a:pPr algn="l"/>
            <a:endParaRPr lang="en-US" dirty="0"/>
          </a:p>
          <a:p>
            <a:pPr algn="l"/>
            <a:endParaRPr lang="en-US" dirty="0" smtClean="0"/>
          </a:p>
          <a:p>
            <a:pPr algn="l"/>
            <a:r>
              <a:rPr lang="en-US" dirty="0" smtClean="0"/>
              <a:t>The pew foundation:</a:t>
            </a:r>
          </a:p>
          <a:p>
            <a:pPr algn="l"/>
            <a:r>
              <a:rPr lang="en-US" i="1" dirty="0" smtClean="0"/>
              <a:t>A portrait of jewish americans</a:t>
            </a:r>
            <a:endParaRPr lang="en-US" i="1" dirty="0"/>
          </a:p>
        </p:txBody>
      </p:sp>
    </p:spTree>
    <p:extLst>
      <p:ext uri="{BB962C8B-B14F-4D97-AF65-F5344CB8AC3E}">
        <p14:creationId xmlns:p14="http://schemas.microsoft.com/office/powerpoint/2010/main" val="29413103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Paul Merkley</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62250" y="1391511"/>
            <a:ext cx="3606800" cy="22479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762250" y="4141863"/>
            <a:ext cx="3606800" cy="2444168"/>
          </a:xfrm>
          <a:prstGeom prst="rect">
            <a:avLst/>
          </a:prstGeom>
        </p:spPr>
      </p:pic>
    </p:spTree>
    <p:extLst>
      <p:ext uri="{BB962C8B-B14F-4D97-AF65-F5344CB8AC3E}">
        <p14:creationId xmlns:p14="http://schemas.microsoft.com/office/powerpoint/2010/main" val="34181024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Paul Merkley</a:t>
            </a:r>
            <a:endParaRPr lang="en-US" dirty="0"/>
          </a:p>
        </p:txBody>
      </p:sp>
      <p:pic>
        <p:nvPicPr>
          <p:cNvPr id="7" name="Picture 6"/>
          <p:cNvPicPr>
            <a:picLocks noChangeAspect="1"/>
          </p:cNvPicPr>
          <p:nvPr/>
        </p:nvPicPr>
        <p:blipFill>
          <a:blip r:embed="rId2"/>
          <a:stretch>
            <a:fillRect/>
          </a:stretch>
        </p:blipFill>
        <p:spPr>
          <a:xfrm>
            <a:off x="142703" y="4288170"/>
            <a:ext cx="2063462" cy="2493630"/>
          </a:xfrm>
          <a:prstGeom prst="rect">
            <a:avLst/>
          </a:prstGeom>
        </p:spPr>
      </p:pic>
      <p:pic>
        <p:nvPicPr>
          <p:cNvPr id="9" name="Picture 8"/>
          <p:cNvPicPr>
            <a:picLocks noChangeAspect="1"/>
          </p:cNvPicPr>
          <p:nvPr/>
        </p:nvPicPr>
        <p:blipFill>
          <a:blip r:embed="rId3"/>
          <a:stretch>
            <a:fillRect/>
          </a:stretch>
        </p:blipFill>
        <p:spPr>
          <a:xfrm>
            <a:off x="142703" y="1268943"/>
            <a:ext cx="6017836" cy="1703845"/>
          </a:xfrm>
          <a:prstGeom prst="rect">
            <a:avLst/>
          </a:prstGeom>
        </p:spPr>
      </p:pic>
      <p:pic>
        <p:nvPicPr>
          <p:cNvPr id="10" name="Picture 9"/>
          <p:cNvPicPr>
            <a:picLocks noChangeAspect="1"/>
          </p:cNvPicPr>
          <p:nvPr/>
        </p:nvPicPr>
        <p:blipFill>
          <a:blip r:embed="rId4"/>
          <a:stretch>
            <a:fillRect/>
          </a:stretch>
        </p:blipFill>
        <p:spPr>
          <a:xfrm>
            <a:off x="5958776" y="3601938"/>
            <a:ext cx="3023094" cy="3023094"/>
          </a:xfrm>
          <a:prstGeom prst="rect">
            <a:avLst/>
          </a:prstGeom>
        </p:spPr>
      </p:pic>
      <p:sp>
        <p:nvSpPr>
          <p:cNvPr id="13" name="Subtitle 1"/>
          <p:cNvSpPr txBox="1">
            <a:spLocks/>
          </p:cNvSpPr>
          <p:nvPr/>
        </p:nvSpPr>
        <p:spPr>
          <a:xfrm>
            <a:off x="2206165" y="5025957"/>
            <a:ext cx="2800939" cy="1324367"/>
          </a:xfrm>
          <a:prstGeom prst="rect">
            <a:avLst/>
          </a:prstGeom>
        </p:spPr>
        <p:txBody>
          <a:bodyPr vert="horz" anchor="b">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1600" b="1" cap="all" spc="250" dirty="0">
                <a:solidFill>
                  <a:schemeClr val="tx2"/>
                </a:solidFill>
              </a:rPr>
              <a:t>John Hagee</a:t>
            </a:r>
          </a:p>
        </p:txBody>
      </p:sp>
    </p:spTree>
    <p:extLst>
      <p:ext uri="{BB962C8B-B14F-4D97-AF65-F5344CB8AC3E}">
        <p14:creationId xmlns:p14="http://schemas.microsoft.com/office/powerpoint/2010/main" val="42169627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Survey Results: Christian Views of Israel</a:t>
            </a:r>
            <a:endParaRPr lang="en-US" dirty="0"/>
          </a:p>
        </p:txBody>
      </p:sp>
      <p:pic>
        <p:nvPicPr>
          <p:cNvPr id="8" name="Picture 7" descr="Macintosh HD:private:var:folders:qw:k31p98v97lx23q177ytv2gtc0000gn:T:TemporaryItems:FT_U.S.-Israel.png"/>
          <p:cNvPicPr/>
          <p:nvPr/>
        </p:nvPicPr>
        <p:blipFill rotWithShape="1">
          <a:blip r:embed="rId2">
            <a:extLst>
              <a:ext uri="{28A0092B-C50C-407E-A947-70E740481C1C}">
                <a14:useLocalDpi xmlns:a14="http://schemas.microsoft.com/office/drawing/2010/main" val="0"/>
              </a:ext>
            </a:extLst>
          </a:blip>
          <a:srcRect b="11374"/>
          <a:stretch/>
        </p:blipFill>
        <p:spPr bwMode="auto">
          <a:xfrm>
            <a:off x="1269903" y="781578"/>
            <a:ext cx="6670480" cy="5764139"/>
          </a:xfrm>
          <a:prstGeom prst="rect">
            <a:avLst/>
          </a:prstGeom>
          <a:noFill/>
          <a:ln>
            <a:noFill/>
          </a:ln>
        </p:spPr>
      </p:pic>
    </p:spTree>
    <p:extLst>
      <p:ext uri="{BB962C8B-B14F-4D97-AF65-F5344CB8AC3E}">
        <p14:creationId xmlns:p14="http://schemas.microsoft.com/office/powerpoint/2010/main" val="17953850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Survey Results: Christian Views of Israel</a:t>
            </a:r>
            <a:endParaRPr lang="en-US" dirty="0"/>
          </a:p>
        </p:txBody>
      </p:sp>
      <p:graphicFrame>
        <p:nvGraphicFramePr>
          <p:cNvPr id="4" name="Chart 3"/>
          <p:cNvGraphicFramePr/>
          <p:nvPr>
            <p:extLst>
              <p:ext uri="{D42A27DB-BD31-4B8C-83A1-F6EECF244321}">
                <p14:modId xmlns:p14="http://schemas.microsoft.com/office/powerpoint/2010/main" val="2008277292"/>
              </p:ext>
            </p:extLst>
          </p:nvPr>
        </p:nvGraphicFramePr>
        <p:xfrm>
          <a:off x="909979" y="1397000"/>
          <a:ext cx="7312153" cy="49114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26862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136" y="228600"/>
            <a:ext cx="2989015" cy="758952"/>
          </a:xfrm>
        </p:spPr>
        <p:txBody>
          <a:bodyPr anchor="t">
            <a:normAutofit fontScale="90000"/>
          </a:bodyPr>
          <a:lstStyle/>
          <a:p>
            <a:pPr algn="r"/>
            <a:r>
              <a:rPr lang="en-US" dirty="0" smtClean="0"/>
              <a:t>Survey Results: Christian Views of Israel</a:t>
            </a:r>
            <a:endParaRPr lang="en-US" dirty="0"/>
          </a:p>
        </p:txBody>
      </p:sp>
      <p:pic>
        <p:nvPicPr>
          <p:cNvPr id="5" name="Picture 4" descr="Macintosh HD:private:var:folders:qw:k31p98v97lx23q177ytv2gtc0000gn:T:TemporaryItems:FT_Evangelicals_Israel.png"/>
          <p:cNvPicPr/>
          <p:nvPr/>
        </p:nvPicPr>
        <p:blipFill rotWithShape="1">
          <a:blip r:embed="rId2">
            <a:extLst>
              <a:ext uri="{28A0092B-C50C-407E-A947-70E740481C1C}">
                <a14:useLocalDpi xmlns:a14="http://schemas.microsoft.com/office/drawing/2010/main" val="0"/>
              </a:ext>
            </a:extLst>
          </a:blip>
          <a:srcRect r="6307" b="6374"/>
          <a:stretch/>
        </p:blipFill>
        <p:spPr bwMode="auto">
          <a:xfrm>
            <a:off x="116411" y="0"/>
            <a:ext cx="5200436" cy="6671328"/>
          </a:xfrm>
          <a:prstGeom prst="rect">
            <a:avLst/>
          </a:prstGeom>
          <a:noFill/>
          <a:ln>
            <a:noFill/>
          </a:ln>
        </p:spPr>
      </p:pic>
    </p:spTree>
    <p:extLst>
      <p:ext uri="{BB962C8B-B14F-4D97-AF65-F5344CB8AC3E}">
        <p14:creationId xmlns:p14="http://schemas.microsoft.com/office/powerpoint/2010/main" val="30688299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Survey Results: Christian </a:t>
            </a:r>
            <a:r>
              <a:rPr lang="en-US" u="sng" dirty="0" smtClean="0"/>
              <a:t>Leaders’</a:t>
            </a:r>
            <a:r>
              <a:rPr lang="en-US" dirty="0" smtClean="0"/>
              <a:t> </a:t>
            </a:r>
            <a:br>
              <a:rPr lang="en-US" dirty="0" smtClean="0"/>
            </a:br>
            <a:r>
              <a:rPr lang="en-US" dirty="0" smtClean="0"/>
              <a:t>Views of Israel</a:t>
            </a:r>
            <a:endParaRPr lang="en-US" dirty="0"/>
          </a:p>
        </p:txBody>
      </p:sp>
      <p:graphicFrame>
        <p:nvGraphicFramePr>
          <p:cNvPr id="3" name="Chart 2"/>
          <p:cNvGraphicFramePr/>
          <p:nvPr>
            <p:extLst>
              <p:ext uri="{D42A27DB-BD31-4B8C-83A1-F6EECF244321}">
                <p14:modId xmlns:p14="http://schemas.microsoft.com/office/powerpoint/2010/main" val="1474285587"/>
              </p:ext>
            </p:extLst>
          </p:nvPr>
        </p:nvGraphicFramePr>
        <p:xfrm>
          <a:off x="1258855" y="1396999"/>
          <a:ext cx="6597798" cy="468814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111485" y="3429000"/>
            <a:ext cx="1172218" cy="4466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t>34%</a:t>
            </a:r>
            <a:endParaRPr lang="en-US" sz="2400" b="1" dirty="0"/>
          </a:p>
        </p:txBody>
      </p:sp>
      <p:sp>
        <p:nvSpPr>
          <p:cNvPr id="5" name="TextBox 4"/>
          <p:cNvSpPr txBox="1"/>
          <p:nvPr/>
        </p:nvSpPr>
        <p:spPr>
          <a:xfrm>
            <a:off x="2128774" y="3466509"/>
            <a:ext cx="1172218" cy="4466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t>39%</a:t>
            </a:r>
            <a:endParaRPr lang="en-US" sz="2400" b="1" dirty="0"/>
          </a:p>
        </p:txBody>
      </p:sp>
    </p:spTree>
    <p:extLst>
      <p:ext uri="{BB962C8B-B14F-4D97-AF65-F5344CB8AC3E}">
        <p14:creationId xmlns:p14="http://schemas.microsoft.com/office/powerpoint/2010/main" val="11114205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Survey Results: Christian </a:t>
            </a:r>
            <a:r>
              <a:rPr lang="en-US" u="sng" dirty="0" smtClean="0"/>
              <a:t>Leaders’</a:t>
            </a:r>
            <a:r>
              <a:rPr lang="en-US" dirty="0" smtClean="0"/>
              <a:t> </a:t>
            </a:r>
            <a:br>
              <a:rPr lang="en-US" dirty="0" smtClean="0"/>
            </a:br>
            <a:r>
              <a:rPr lang="en-US" dirty="0" smtClean="0"/>
              <a:t>Views of Israel</a:t>
            </a:r>
            <a:endParaRPr lang="en-US" dirty="0"/>
          </a:p>
        </p:txBody>
      </p:sp>
      <p:graphicFrame>
        <p:nvGraphicFramePr>
          <p:cNvPr id="4" name="Chart 3"/>
          <p:cNvGraphicFramePr/>
          <p:nvPr>
            <p:extLst>
              <p:ext uri="{D42A27DB-BD31-4B8C-83A1-F6EECF244321}">
                <p14:modId xmlns:p14="http://schemas.microsoft.com/office/powerpoint/2010/main" val="2349583359"/>
              </p:ext>
            </p:extLst>
          </p:nvPr>
        </p:nvGraphicFramePr>
        <p:xfrm>
          <a:off x="1133260" y="1416191"/>
          <a:ext cx="6835032" cy="50231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46149" y="3833746"/>
            <a:ext cx="1172218" cy="4466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t>49%</a:t>
            </a:r>
            <a:endParaRPr lang="en-US" sz="2400" b="1" dirty="0"/>
          </a:p>
        </p:txBody>
      </p:sp>
    </p:spTree>
    <p:extLst>
      <p:ext uri="{BB962C8B-B14F-4D97-AF65-F5344CB8AC3E}">
        <p14:creationId xmlns:p14="http://schemas.microsoft.com/office/powerpoint/2010/main" val="8404962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Some anti-(Christian) Zionism </a:t>
            </a:r>
            <a:br>
              <a:rPr lang="en-US" dirty="0" smtClean="0"/>
            </a:br>
            <a:r>
              <a:rPr lang="en-US" dirty="0" smtClean="0"/>
              <a:t>evangelical voices</a:t>
            </a:r>
            <a:br>
              <a:rPr lang="en-US" dirty="0" smtClean="0"/>
            </a:br>
            <a:endParaRPr lang="en-US" dirty="0"/>
          </a:p>
        </p:txBody>
      </p:sp>
      <p:grpSp>
        <p:nvGrpSpPr>
          <p:cNvPr id="12" name="Group 11"/>
          <p:cNvGrpSpPr/>
          <p:nvPr/>
        </p:nvGrpSpPr>
        <p:grpSpPr>
          <a:xfrm>
            <a:off x="3341985" y="1760207"/>
            <a:ext cx="2438149" cy="3847917"/>
            <a:chOff x="3132309" y="1760207"/>
            <a:chExt cx="2438149" cy="3847917"/>
          </a:xfrm>
        </p:grpSpPr>
        <p:sp>
          <p:nvSpPr>
            <p:cNvPr id="5" name="TextBox 4"/>
            <p:cNvSpPr txBox="1"/>
            <p:nvPr/>
          </p:nvSpPr>
          <p:spPr>
            <a:xfrm>
              <a:off x="3132309" y="5269570"/>
              <a:ext cx="2438149" cy="338554"/>
            </a:xfrm>
            <a:prstGeom prst="rect">
              <a:avLst/>
            </a:prstGeom>
            <a:noFill/>
          </p:spPr>
          <p:txBody>
            <a:bodyPr wrap="square" rtlCol="0">
              <a:spAutoFit/>
            </a:bodyPr>
            <a:lstStyle/>
            <a:p>
              <a:pPr algn="ctr"/>
              <a:r>
                <a:rPr lang="en-US" sz="1600" b="1" cap="all" spc="250" dirty="0" smtClean="0">
                  <a:solidFill>
                    <a:schemeClr val="tx2"/>
                  </a:solidFill>
                </a:rPr>
                <a:t>Colin chapman</a:t>
              </a:r>
            </a:p>
          </p:txBody>
        </p:sp>
        <p:pic>
          <p:nvPicPr>
            <p:cNvPr id="8" name="Picture 7"/>
            <p:cNvPicPr>
              <a:picLocks noChangeAspect="1"/>
            </p:cNvPicPr>
            <p:nvPr/>
          </p:nvPicPr>
          <p:blipFill>
            <a:blip r:embed="rId2"/>
            <a:stretch>
              <a:fillRect/>
            </a:stretch>
          </p:blipFill>
          <p:spPr>
            <a:xfrm>
              <a:off x="3240133" y="1760207"/>
              <a:ext cx="2222500" cy="3340100"/>
            </a:xfrm>
            <a:prstGeom prst="rect">
              <a:avLst/>
            </a:prstGeom>
          </p:spPr>
        </p:pic>
      </p:grpSp>
      <p:grpSp>
        <p:nvGrpSpPr>
          <p:cNvPr id="11" name="Group 10"/>
          <p:cNvGrpSpPr/>
          <p:nvPr/>
        </p:nvGrpSpPr>
        <p:grpSpPr>
          <a:xfrm>
            <a:off x="5861267" y="1779257"/>
            <a:ext cx="2762910" cy="3828867"/>
            <a:chOff x="5861267" y="1779257"/>
            <a:chExt cx="2762910" cy="3828867"/>
          </a:xfrm>
        </p:grpSpPr>
        <p:sp>
          <p:nvSpPr>
            <p:cNvPr id="7" name="TextBox 6"/>
            <p:cNvSpPr txBox="1"/>
            <p:nvPr/>
          </p:nvSpPr>
          <p:spPr>
            <a:xfrm>
              <a:off x="5861267" y="5269570"/>
              <a:ext cx="2762910" cy="338554"/>
            </a:xfrm>
            <a:prstGeom prst="rect">
              <a:avLst/>
            </a:prstGeom>
            <a:noFill/>
          </p:spPr>
          <p:txBody>
            <a:bodyPr wrap="square" rtlCol="0">
              <a:spAutoFit/>
            </a:bodyPr>
            <a:lstStyle/>
            <a:p>
              <a:pPr algn="ctr"/>
              <a:r>
                <a:rPr lang="en-US" sz="1600" b="1" cap="all" spc="250" dirty="0" smtClean="0">
                  <a:solidFill>
                    <a:schemeClr val="tx2"/>
                  </a:solidFill>
                </a:rPr>
                <a:t>Stephen sizer</a:t>
              </a:r>
            </a:p>
          </p:txBody>
        </p:sp>
        <p:pic>
          <p:nvPicPr>
            <p:cNvPr id="9" name="Picture 8"/>
            <p:cNvPicPr>
              <a:picLocks noChangeAspect="1"/>
            </p:cNvPicPr>
            <p:nvPr/>
          </p:nvPicPr>
          <p:blipFill>
            <a:blip r:embed="rId3"/>
            <a:stretch>
              <a:fillRect/>
            </a:stretch>
          </p:blipFill>
          <p:spPr>
            <a:xfrm>
              <a:off x="6099722" y="1779257"/>
              <a:ext cx="2286000" cy="3302000"/>
            </a:xfrm>
            <a:prstGeom prst="rect">
              <a:avLst/>
            </a:prstGeom>
          </p:spPr>
        </p:pic>
      </p:grpSp>
      <p:grpSp>
        <p:nvGrpSpPr>
          <p:cNvPr id="13" name="Group 12"/>
          <p:cNvGrpSpPr/>
          <p:nvPr/>
        </p:nvGrpSpPr>
        <p:grpSpPr>
          <a:xfrm>
            <a:off x="301752" y="2084057"/>
            <a:ext cx="2959100" cy="3524067"/>
            <a:chOff x="301752" y="2084057"/>
            <a:chExt cx="2959100" cy="3524067"/>
          </a:xfrm>
        </p:grpSpPr>
        <p:sp>
          <p:nvSpPr>
            <p:cNvPr id="6" name="TextBox 5"/>
            <p:cNvSpPr txBox="1"/>
            <p:nvPr/>
          </p:nvSpPr>
          <p:spPr>
            <a:xfrm>
              <a:off x="697893" y="5269570"/>
              <a:ext cx="2166818" cy="338554"/>
            </a:xfrm>
            <a:prstGeom prst="rect">
              <a:avLst/>
            </a:prstGeom>
            <a:noFill/>
          </p:spPr>
          <p:txBody>
            <a:bodyPr wrap="square" rtlCol="0">
              <a:spAutoFit/>
            </a:bodyPr>
            <a:lstStyle/>
            <a:p>
              <a:pPr algn="ctr"/>
              <a:r>
                <a:rPr lang="en-US" sz="1600" b="1" cap="all" spc="250" dirty="0" smtClean="0">
                  <a:solidFill>
                    <a:schemeClr val="tx2"/>
                  </a:solidFill>
                </a:rPr>
                <a:t>Gary burge</a:t>
              </a:r>
            </a:p>
          </p:txBody>
        </p:sp>
        <p:pic>
          <p:nvPicPr>
            <p:cNvPr id="10" name="Picture 9"/>
            <p:cNvPicPr>
              <a:picLocks noChangeAspect="1"/>
            </p:cNvPicPr>
            <p:nvPr/>
          </p:nvPicPr>
          <p:blipFill>
            <a:blip r:embed="rId4"/>
            <a:stretch>
              <a:fillRect/>
            </a:stretch>
          </p:blipFill>
          <p:spPr>
            <a:xfrm>
              <a:off x="301752" y="2084057"/>
              <a:ext cx="2959100" cy="2692400"/>
            </a:xfrm>
            <a:prstGeom prst="rect">
              <a:avLst/>
            </a:prstGeom>
          </p:spPr>
        </p:pic>
      </p:grpSp>
    </p:spTree>
    <p:extLst>
      <p:ext uri="{BB962C8B-B14F-4D97-AF65-F5344CB8AC3E}">
        <p14:creationId xmlns:p14="http://schemas.microsoft.com/office/powerpoint/2010/main" val="3632120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The Boycott, Divestment, and Sanctions Movement (BDS)</a:t>
            </a:r>
            <a:br>
              <a:rPr lang="en-US" dirty="0" smtClean="0"/>
            </a:br>
            <a:endParaRPr lang="en-US" dirty="0"/>
          </a:p>
        </p:txBody>
      </p:sp>
      <p:pic>
        <p:nvPicPr>
          <p:cNvPr id="3" name="Picture 2"/>
          <p:cNvPicPr>
            <a:picLocks noChangeAspect="1"/>
          </p:cNvPicPr>
          <p:nvPr/>
        </p:nvPicPr>
        <p:blipFill rotWithShape="1">
          <a:blip r:embed="rId2"/>
          <a:srcRect r="2170"/>
          <a:stretch/>
        </p:blipFill>
        <p:spPr>
          <a:xfrm>
            <a:off x="927614" y="1926032"/>
            <a:ext cx="3132895" cy="3145764"/>
          </a:xfrm>
          <a:prstGeom prst="rect">
            <a:avLst/>
          </a:prstGeom>
        </p:spPr>
      </p:pic>
      <p:pic>
        <p:nvPicPr>
          <p:cNvPr id="4" name="Picture 3"/>
          <p:cNvPicPr>
            <a:picLocks noChangeAspect="1"/>
          </p:cNvPicPr>
          <p:nvPr/>
        </p:nvPicPr>
        <p:blipFill>
          <a:blip r:embed="rId3"/>
          <a:stretch>
            <a:fillRect/>
          </a:stretch>
        </p:blipFill>
        <p:spPr>
          <a:xfrm>
            <a:off x="4988123" y="1926032"/>
            <a:ext cx="3228264" cy="3145764"/>
          </a:xfrm>
          <a:prstGeom prst="rect">
            <a:avLst/>
          </a:prstGeom>
        </p:spPr>
      </p:pic>
    </p:spTree>
    <p:extLst>
      <p:ext uri="{BB962C8B-B14F-4D97-AF65-F5344CB8AC3E}">
        <p14:creationId xmlns:p14="http://schemas.microsoft.com/office/powerpoint/2010/main" val="17881074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The Boycott, Divestment, and Sanctions Movement (BDS)</a:t>
            </a:r>
            <a:br>
              <a:rPr lang="en-US" dirty="0" smtClean="0"/>
            </a:br>
            <a:endParaRPr lang="en-US" dirty="0"/>
          </a:p>
        </p:txBody>
      </p:sp>
      <p:pic>
        <p:nvPicPr>
          <p:cNvPr id="5" name="Picture 4"/>
          <p:cNvPicPr>
            <a:picLocks noChangeAspect="1"/>
          </p:cNvPicPr>
          <p:nvPr/>
        </p:nvPicPr>
        <p:blipFill>
          <a:blip r:embed="rId2"/>
          <a:stretch>
            <a:fillRect/>
          </a:stretch>
        </p:blipFill>
        <p:spPr>
          <a:xfrm>
            <a:off x="2904144" y="1524664"/>
            <a:ext cx="3333335" cy="5333336"/>
          </a:xfrm>
          <a:prstGeom prst="rect">
            <a:avLst/>
          </a:prstGeom>
        </p:spPr>
      </p:pic>
    </p:spTree>
    <p:extLst>
      <p:ext uri="{BB962C8B-B14F-4D97-AF65-F5344CB8AC3E}">
        <p14:creationId xmlns:p14="http://schemas.microsoft.com/office/powerpoint/2010/main" val="33167449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i="1" dirty="0" smtClean="0"/>
              <a:t>A Portrait of Jewish Americans</a:t>
            </a:r>
            <a:endParaRPr lang="en-US" i="1" dirty="0"/>
          </a:p>
        </p:txBody>
      </p:sp>
      <p:graphicFrame>
        <p:nvGraphicFramePr>
          <p:cNvPr id="10" name="Content Placeholder 9"/>
          <p:cNvGraphicFramePr>
            <a:graphicFrameLocks noGrp="1"/>
          </p:cNvGraphicFramePr>
          <p:nvPr>
            <p:ph sz="quarter" idx="1"/>
            <p:extLst>
              <p:ext uri="{D42A27DB-BD31-4B8C-83A1-F6EECF244321}">
                <p14:modId xmlns:p14="http://schemas.microsoft.com/office/powerpoint/2010/main" val="2270250530"/>
              </p:ext>
            </p:extLst>
          </p:nvPr>
        </p:nvGraphicFramePr>
        <p:xfrm>
          <a:off x="18998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85187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The Boycott, Divestment, and Sanctions Movement (BDS)</a:t>
            </a:r>
            <a:br>
              <a:rPr lang="en-US" dirty="0" smtClean="0"/>
            </a:br>
            <a:endParaRPr lang="en-US" dirty="0"/>
          </a:p>
        </p:txBody>
      </p:sp>
      <p:pic>
        <p:nvPicPr>
          <p:cNvPr id="4" name="Picture 3"/>
          <p:cNvPicPr>
            <a:picLocks noChangeAspect="1"/>
          </p:cNvPicPr>
          <p:nvPr/>
        </p:nvPicPr>
        <p:blipFill rotWithShape="1">
          <a:blip r:embed="rId2"/>
          <a:srcRect r="2170"/>
          <a:stretch/>
        </p:blipFill>
        <p:spPr>
          <a:xfrm>
            <a:off x="181415" y="1420193"/>
            <a:ext cx="1255948" cy="1261107"/>
          </a:xfrm>
          <a:prstGeom prst="rect">
            <a:avLst/>
          </a:prstGeom>
        </p:spPr>
      </p:pic>
      <p:pic>
        <p:nvPicPr>
          <p:cNvPr id="3" name="Picture 2"/>
          <p:cNvPicPr>
            <a:picLocks noChangeAspect="1"/>
          </p:cNvPicPr>
          <p:nvPr/>
        </p:nvPicPr>
        <p:blipFill>
          <a:blip r:embed="rId3"/>
          <a:stretch>
            <a:fillRect/>
          </a:stretch>
        </p:blipFill>
        <p:spPr>
          <a:xfrm>
            <a:off x="2011239" y="3432880"/>
            <a:ext cx="3632200" cy="2959100"/>
          </a:xfrm>
          <a:prstGeom prst="rect">
            <a:avLst/>
          </a:prstGeom>
        </p:spPr>
      </p:pic>
      <p:pic>
        <p:nvPicPr>
          <p:cNvPr id="6" name="Picture 5"/>
          <p:cNvPicPr>
            <a:picLocks noChangeAspect="1"/>
          </p:cNvPicPr>
          <p:nvPr/>
        </p:nvPicPr>
        <p:blipFill>
          <a:blip r:embed="rId4"/>
          <a:stretch>
            <a:fillRect/>
          </a:stretch>
        </p:blipFill>
        <p:spPr>
          <a:xfrm>
            <a:off x="5637812" y="1371468"/>
            <a:ext cx="3351845" cy="5020512"/>
          </a:xfrm>
          <a:prstGeom prst="rect">
            <a:avLst/>
          </a:prstGeom>
        </p:spPr>
      </p:pic>
    </p:spTree>
    <p:extLst>
      <p:ext uri="{BB962C8B-B14F-4D97-AF65-F5344CB8AC3E}">
        <p14:creationId xmlns:p14="http://schemas.microsoft.com/office/powerpoint/2010/main" val="35681762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The Boycott, Divestment, and Sanctions Movement (BDS)</a:t>
            </a:r>
            <a:br>
              <a:rPr lang="en-US" dirty="0" smtClean="0"/>
            </a:br>
            <a:endParaRPr lang="en-US" dirty="0"/>
          </a:p>
        </p:txBody>
      </p:sp>
      <p:pic>
        <p:nvPicPr>
          <p:cNvPr id="5" name="Picture 4"/>
          <p:cNvPicPr>
            <a:picLocks noChangeAspect="1"/>
          </p:cNvPicPr>
          <p:nvPr/>
        </p:nvPicPr>
        <p:blipFill>
          <a:blip r:embed="rId2"/>
          <a:stretch>
            <a:fillRect/>
          </a:stretch>
        </p:blipFill>
        <p:spPr>
          <a:xfrm>
            <a:off x="131409" y="1297978"/>
            <a:ext cx="3048000" cy="812800"/>
          </a:xfrm>
          <a:prstGeom prst="rect">
            <a:avLst/>
          </a:prstGeom>
        </p:spPr>
      </p:pic>
      <p:pic>
        <p:nvPicPr>
          <p:cNvPr id="7" name="Picture 6"/>
          <p:cNvPicPr>
            <a:picLocks noChangeAspect="1"/>
          </p:cNvPicPr>
          <p:nvPr/>
        </p:nvPicPr>
        <p:blipFill>
          <a:blip r:embed="rId3"/>
          <a:stretch>
            <a:fillRect/>
          </a:stretch>
        </p:blipFill>
        <p:spPr>
          <a:xfrm>
            <a:off x="4744694" y="1297978"/>
            <a:ext cx="4292744" cy="5438616"/>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456076" y="3701335"/>
            <a:ext cx="2288618" cy="3035259"/>
          </a:xfrm>
          <a:prstGeom prst="rect">
            <a:avLst/>
          </a:prstGeom>
        </p:spPr>
      </p:pic>
      <p:sp>
        <p:nvSpPr>
          <p:cNvPr id="10" name="Subtitle 1"/>
          <p:cNvSpPr txBox="1">
            <a:spLocks/>
          </p:cNvSpPr>
          <p:nvPr/>
        </p:nvSpPr>
        <p:spPr>
          <a:xfrm>
            <a:off x="522148" y="5025957"/>
            <a:ext cx="1933928" cy="1324367"/>
          </a:xfrm>
          <a:prstGeom prst="rect">
            <a:avLst/>
          </a:prstGeom>
        </p:spPr>
        <p:txBody>
          <a:bodyPr vert="horz" anchor="b">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r">
              <a:buNone/>
            </a:pPr>
            <a:r>
              <a:rPr lang="en-US" sz="1600" b="1" cap="all" spc="250" dirty="0" smtClean="0">
                <a:solidFill>
                  <a:schemeClr val="tx2"/>
                </a:solidFill>
              </a:rPr>
              <a:t>Jon HaBER</a:t>
            </a:r>
            <a:endParaRPr lang="en-US" sz="1600" b="1" cap="all" spc="250" dirty="0">
              <a:solidFill>
                <a:schemeClr val="tx2"/>
              </a:solidFill>
            </a:endParaRPr>
          </a:p>
        </p:txBody>
      </p:sp>
    </p:spTree>
    <p:extLst>
      <p:ext uri="{BB962C8B-B14F-4D97-AF65-F5344CB8AC3E}">
        <p14:creationId xmlns:p14="http://schemas.microsoft.com/office/powerpoint/2010/main" val="36945553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The Boycott, Divestment, and Sanctions Movement (BDS)</a:t>
            </a:r>
            <a:br>
              <a:rPr lang="en-US" dirty="0" smtClean="0"/>
            </a:br>
            <a:endParaRPr lang="en-US" dirty="0"/>
          </a:p>
        </p:txBody>
      </p:sp>
      <p:pic>
        <p:nvPicPr>
          <p:cNvPr id="3" name="Picture 2"/>
          <p:cNvPicPr>
            <a:picLocks noChangeAspect="1"/>
          </p:cNvPicPr>
          <p:nvPr/>
        </p:nvPicPr>
        <p:blipFill>
          <a:blip r:embed="rId2"/>
          <a:stretch>
            <a:fillRect/>
          </a:stretch>
        </p:blipFill>
        <p:spPr>
          <a:xfrm>
            <a:off x="4559300" y="3416300"/>
            <a:ext cx="12700" cy="12700"/>
          </a:xfrm>
          <a:prstGeom prst="rect">
            <a:avLst/>
          </a:prstGeom>
        </p:spPr>
      </p:pic>
      <p:pic>
        <p:nvPicPr>
          <p:cNvPr id="4" name="Picture 3"/>
          <p:cNvPicPr>
            <a:picLocks noChangeAspect="1"/>
          </p:cNvPicPr>
          <p:nvPr/>
        </p:nvPicPr>
        <p:blipFill>
          <a:blip r:embed="rId3"/>
          <a:stretch>
            <a:fillRect/>
          </a:stretch>
        </p:blipFill>
        <p:spPr>
          <a:xfrm>
            <a:off x="2362200" y="2933379"/>
            <a:ext cx="4419600" cy="1841500"/>
          </a:xfrm>
          <a:prstGeom prst="rect">
            <a:avLst/>
          </a:prstGeom>
        </p:spPr>
      </p:pic>
      <p:pic>
        <p:nvPicPr>
          <p:cNvPr id="6" name="Picture 5"/>
          <p:cNvPicPr>
            <a:picLocks noChangeAspect="1"/>
          </p:cNvPicPr>
          <p:nvPr/>
        </p:nvPicPr>
        <p:blipFill>
          <a:blip r:embed="rId4"/>
          <a:stretch>
            <a:fillRect/>
          </a:stretch>
        </p:blipFill>
        <p:spPr>
          <a:xfrm>
            <a:off x="989919" y="4914449"/>
            <a:ext cx="7164162" cy="145896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315808" y="1406856"/>
            <a:ext cx="2512384" cy="1352822"/>
          </a:xfrm>
          <a:prstGeom prst="rect">
            <a:avLst/>
          </a:prstGeom>
        </p:spPr>
      </p:pic>
    </p:spTree>
    <p:extLst>
      <p:ext uri="{BB962C8B-B14F-4D97-AF65-F5344CB8AC3E}">
        <p14:creationId xmlns:p14="http://schemas.microsoft.com/office/powerpoint/2010/main" val="37637126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The Boycott, Divestment, and Sanctions Movement (BDS)</a:t>
            </a:r>
            <a:br>
              <a:rPr lang="en-US" dirty="0" smtClean="0"/>
            </a:br>
            <a:endParaRPr lang="en-US" dirty="0"/>
          </a:p>
        </p:txBody>
      </p:sp>
      <p:pic>
        <p:nvPicPr>
          <p:cNvPr id="3" name="Picture 2"/>
          <p:cNvPicPr>
            <a:picLocks noChangeAspect="1"/>
          </p:cNvPicPr>
          <p:nvPr/>
        </p:nvPicPr>
        <p:blipFill>
          <a:blip r:embed="rId2"/>
          <a:stretch>
            <a:fillRect/>
          </a:stretch>
        </p:blipFill>
        <p:spPr>
          <a:xfrm>
            <a:off x="4559300" y="3416300"/>
            <a:ext cx="12700" cy="12700"/>
          </a:xfrm>
          <a:prstGeom prst="rect">
            <a:avLst/>
          </a:prstGeom>
        </p:spPr>
      </p:pic>
      <p:grpSp>
        <p:nvGrpSpPr>
          <p:cNvPr id="15" name="Group 14"/>
          <p:cNvGrpSpPr/>
          <p:nvPr/>
        </p:nvGrpSpPr>
        <p:grpSpPr>
          <a:xfrm>
            <a:off x="338699" y="1837818"/>
            <a:ext cx="2637491" cy="4092625"/>
            <a:chOff x="647879" y="1837818"/>
            <a:chExt cx="2637491" cy="4092625"/>
          </a:xfrm>
        </p:grpSpPr>
        <p:pic>
          <p:nvPicPr>
            <p:cNvPr id="7" name="Picture 6"/>
            <p:cNvPicPr>
              <a:picLocks noChangeAspect="1"/>
            </p:cNvPicPr>
            <p:nvPr/>
          </p:nvPicPr>
          <p:blipFill rotWithShape="1">
            <a:blip r:embed="rId3"/>
            <a:srcRect l="18981" r="23331"/>
            <a:stretch/>
          </p:blipFill>
          <p:spPr>
            <a:xfrm>
              <a:off x="647879" y="1837818"/>
              <a:ext cx="2637491" cy="2743200"/>
            </a:xfrm>
            <a:prstGeom prst="rect">
              <a:avLst/>
            </a:prstGeom>
          </p:spPr>
        </p:pic>
        <p:sp>
          <p:nvSpPr>
            <p:cNvPr id="10" name="Subtitle 1"/>
            <p:cNvSpPr txBox="1">
              <a:spLocks/>
            </p:cNvSpPr>
            <p:nvPr/>
          </p:nvSpPr>
          <p:spPr>
            <a:xfrm>
              <a:off x="678696" y="4606076"/>
              <a:ext cx="2575857" cy="1324367"/>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1600" b="1" cap="all" spc="250" dirty="0" smtClean="0">
                  <a:solidFill>
                    <a:schemeClr val="tx2"/>
                  </a:solidFill>
                </a:rPr>
                <a:t>United methodist church</a:t>
              </a:r>
              <a:endParaRPr lang="en-US" sz="1600" b="1" cap="all" spc="250" dirty="0">
                <a:solidFill>
                  <a:schemeClr val="tx2"/>
                </a:solidFill>
              </a:endParaRPr>
            </a:p>
          </p:txBody>
        </p:sp>
      </p:grpSp>
      <p:grpSp>
        <p:nvGrpSpPr>
          <p:cNvPr id="17" name="Group 16"/>
          <p:cNvGrpSpPr/>
          <p:nvPr/>
        </p:nvGrpSpPr>
        <p:grpSpPr>
          <a:xfrm>
            <a:off x="6229445" y="1804001"/>
            <a:ext cx="2575857" cy="4192593"/>
            <a:chOff x="6260295" y="1804001"/>
            <a:chExt cx="2575857" cy="4192593"/>
          </a:xfrm>
        </p:grpSpPr>
        <p:pic>
          <p:nvPicPr>
            <p:cNvPr id="8" name="Picture 7"/>
            <p:cNvPicPr>
              <a:picLocks noChangeAspect="1"/>
            </p:cNvPicPr>
            <p:nvPr/>
          </p:nvPicPr>
          <p:blipFill>
            <a:blip r:embed="rId4"/>
            <a:stretch>
              <a:fillRect/>
            </a:stretch>
          </p:blipFill>
          <p:spPr>
            <a:xfrm>
              <a:off x="6670108" y="1804001"/>
              <a:ext cx="1756230" cy="2802075"/>
            </a:xfrm>
            <a:prstGeom prst="rect">
              <a:avLst/>
            </a:prstGeom>
          </p:spPr>
        </p:pic>
        <p:sp>
          <p:nvSpPr>
            <p:cNvPr id="12" name="Subtitle 1"/>
            <p:cNvSpPr txBox="1">
              <a:spLocks/>
            </p:cNvSpPr>
            <p:nvPr/>
          </p:nvSpPr>
          <p:spPr>
            <a:xfrm>
              <a:off x="6260295" y="4672227"/>
              <a:ext cx="2575857" cy="1324367"/>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1600" b="1" cap="all" spc="250" dirty="0" smtClean="0">
                  <a:solidFill>
                    <a:schemeClr val="tx2"/>
                  </a:solidFill>
                </a:rPr>
                <a:t>United church of canada</a:t>
              </a:r>
              <a:endParaRPr lang="en-US" sz="1600" b="1" cap="all" spc="250" dirty="0">
                <a:solidFill>
                  <a:schemeClr val="tx2"/>
                </a:solidFill>
              </a:endParaRPr>
            </a:p>
          </p:txBody>
        </p:sp>
      </p:grpSp>
      <p:grpSp>
        <p:nvGrpSpPr>
          <p:cNvPr id="16" name="Group 15"/>
          <p:cNvGrpSpPr/>
          <p:nvPr/>
        </p:nvGrpSpPr>
        <p:grpSpPr>
          <a:xfrm>
            <a:off x="3314889" y="1804001"/>
            <a:ext cx="2575857" cy="4189738"/>
            <a:chOff x="3792459" y="1804001"/>
            <a:chExt cx="2575857" cy="4189738"/>
          </a:xfrm>
        </p:grpSpPr>
        <p:pic>
          <p:nvPicPr>
            <p:cNvPr id="5" name="Picture 4"/>
            <p:cNvPicPr>
              <a:picLocks noChangeAspect="1"/>
            </p:cNvPicPr>
            <p:nvPr/>
          </p:nvPicPr>
          <p:blipFill>
            <a:blip r:embed="rId5"/>
            <a:stretch>
              <a:fillRect/>
            </a:stretch>
          </p:blipFill>
          <p:spPr>
            <a:xfrm>
              <a:off x="4001006" y="1804001"/>
              <a:ext cx="2158762" cy="2827133"/>
            </a:xfrm>
            <a:prstGeom prst="rect">
              <a:avLst/>
            </a:prstGeom>
          </p:spPr>
        </p:pic>
        <p:sp>
          <p:nvSpPr>
            <p:cNvPr id="13" name="Subtitle 1"/>
            <p:cNvSpPr txBox="1">
              <a:spLocks/>
            </p:cNvSpPr>
            <p:nvPr/>
          </p:nvSpPr>
          <p:spPr>
            <a:xfrm>
              <a:off x="3792459" y="4669372"/>
              <a:ext cx="2575857" cy="1324367"/>
            </a:xfrm>
            <a:prstGeom prst="rect">
              <a:avLst/>
            </a:prstGeom>
          </p:spPr>
          <p:txBody>
            <a:bodyPr vert="horz"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1600" b="1" cap="all" spc="250" dirty="0" smtClean="0">
                  <a:solidFill>
                    <a:schemeClr val="tx2"/>
                  </a:solidFill>
                </a:rPr>
                <a:t>Evangelical lutheran church in canada</a:t>
              </a:r>
              <a:endParaRPr lang="en-US" sz="1600" b="1" cap="all" spc="250" dirty="0">
                <a:solidFill>
                  <a:schemeClr val="tx2"/>
                </a:solidFill>
              </a:endParaRPr>
            </a:p>
          </p:txBody>
        </p:sp>
      </p:grpSp>
    </p:spTree>
    <p:extLst>
      <p:ext uri="{BB962C8B-B14F-4D97-AF65-F5344CB8AC3E}">
        <p14:creationId xmlns:p14="http://schemas.microsoft.com/office/powerpoint/2010/main" val="42592045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smtClean="0">
                <a:solidFill>
                  <a:schemeClr val="bg1">
                    <a:lumMod val="95000"/>
                  </a:schemeClr>
                </a:solidFill>
              </a:rPr>
              <a:t>Part IV: Messianic Jewish Views</a:t>
            </a:r>
            <a:endParaRPr lang="en-US" sz="4800" dirty="0">
              <a:solidFill>
                <a:schemeClr val="bg1">
                  <a:lumMod val="95000"/>
                </a:schemeClr>
              </a:solidFill>
            </a:endParaRPr>
          </a:p>
        </p:txBody>
      </p:sp>
    </p:spTree>
    <p:extLst>
      <p:ext uri="{BB962C8B-B14F-4D97-AF65-F5344CB8AC3E}">
        <p14:creationId xmlns:p14="http://schemas.microsoft.com/office/powerpoint/2010/main" val="378783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Israeli Messianic Jews</a:t>
            </a:r>
            <a:endParaRPr lang="en-US" dirty="0"/>
          </a:p>
        </p:txBody>
      </p:sp>
      <p:sp>
        <p:nvSpPr>
          <p:cNvPr id="4" name="Subtitle 1"/>
          <p:cNvSpPr>
            <a:spLocks noGrp="1"/>
          </p:cNvSpPr>
          <p:nvPr>
            <p:ph type="subTitle" idx="1"/>
          </p:nvPr>
        </p:nvSpPr>
        <p:spPr>
          <a:xfrm>
            <a:off x="1371600" y="2819400"/>
            <a:ext cx="6400800" cy="1752600"/>
          </a:xfrm>
        </p:spPr>
        <p:txBody>
          <a:bodyPr>
            <a:normAutofit/>
          </a:bodyPr>
          <a:lstStyle/>
          <a:p>
            <a:r>
              <a:rPr lang="en-US" dirty="0" smtClean="0"/>
              <a:t>Poll of 80 Israeli messianic leaders</a:t>
            </a:r>
            <a:endParaRPr lang="en-US" dirty="0"/>
          </a:p>
        </p:txBody>
      </p:sp>
    </p:spTree>
    <p:extLst>
      <p:ext uri="{BB962C8B-B14F-4D97-AF65-F5344CB8AC3E}">
        <p14:creationId xmlns:p14="http://schemas.microsoft.com/office/powerpoint/2010/main" val="240572528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Israeli Messianic Leaders: Possibility of Peace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52070940"/>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92735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Israeli Messianic Leaders: </a:t>
            </a:r>
            <a:r>
              <a:rPr lang="en-US" dirty="0" smtClean="0"/>
              <a:t>Best Solution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62331595"/>
              </p:ext>
            </p:extLst>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11974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North American Messianic Jews</a:t>
            </a:r>
            <a:endParaRPr lang="en-US" dirty="0"/>
          </a:p>
        </p:txBody>
      </p:sp>
      <p:sp>
        <p:nvSpPr>
          <p:cNvPr id="4" name="Subtitle 1"/>
          <p:cNvSpPr>
            <a:spLocks noGrp="1"/>
          </p:cNvSpPr>
          <p:nvPr>
            <p:ph type="subTitle" idx="1"/>
          </p:nvPr>
        </p:nvSpPr>
        <p:spPr>
          <a:xfrm>
            <a:off x="1371600" y="2819400"/>
            <a:ext cx="6400800" cy="1752600"/>
          </a:xfrm>
        </p:spPr>
        <p:txBody>
          <a:bodyPr>
            <a:normAutofit/>
          </a:bodyPr>
          <a:lstStyle/>
          <a:p>
            <a:endParaRPr lang="en-US" dirty="0"/>
          </a:p>
        </p:txBody>
      </p:sp>
      <p:pic>
        <p:nvPicPr>
          <p:cNvPr id="2" name="Picture 1"/>
          <p:cNvPicPr>
            <a:picLocks noChangeAspect="1"/>
          </p:cNvPicPr>
          <p:nvPr/>
        </p:nvPicPr>
        <p:blipFill>
          <a:blip r:embed="rId2"/>
          <a:stretch>
            <a:fillRect/>
          </a:stretch>
        </p:blipFill>
        <p:spPr>
          <a:xfrm>
            <a:off x="1292579" y="2290449"/>
            <a:ext cx="6558842" cy="4357740"/>
          </a:xfrm>
          <a:prstGeom prst="rect">
            <a:avLst/>
          </a:prstGeom>
        </p:spPr>
      </p:pic>
    </p:spTree>
    <p:extLst>
      <p:ext uri="{BB962C8B-B14F-4D97-AF65-F5344CB8AC3E}">
        <p14:creationId xmlns:p14="http://schemas.microsoft.com/office/powerpoint/2010/main" val="18940362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A Messianic Jewish Voice About the Palestinians</a:t>
            </a:r>
            <a:endParaRPr lang="en-US" dirty="0"/>
          </a:p>
        </p:txBody>
      </p:sp>
      <p:sp>
        <p:nvSpPr>
          <p:cNvPr id="4" name="Subtitle 1"/>
          <p:cNvSpPr>
            <a:spLocks noGrp="1"/>
          </p:cNvSpPr>
          <p:nvPr>
            <p:ph type="subTitle" idx="1"/>
          </p:nvPr>
        </p:nvSpPr>
        <p:spPr>
          <a:xfrm>
            <a:off x="5930865" y="2819399"/>
            <a:ext cx="2888681" cy="3237831"/>
          </a:xfrm>
        </p:spPr>
        <p:txBody>
          <a:bodyPr>
            <a:normAutofit/>
          </a:bodyPr>
          <a:lstStyle/>
          <a:p>
            <a:pPr algn="r"/>
            <a:r>
              <a:rPr lang="en-US" dirty="0" smtClean="0"/>
              <a:t>JUDITH MENDELSOHN ROOD, “</a:t>
            </a:r>
            <a:r>
              <a:rPr lang="en-US" dirty="0"/>
              <a:t>A Reflection Upon our Witness in the Muslim </a:t>
            </a:r>
            <a:r>
              <a:rPr lang="en-US" dirty="0" smtClean="0"/>
              <a:t>World,” </a:t>
            </a:r>
            <a:r>
              <a:rPr lang="en-US" i="1" dirty="0" smtClean="0"/>
              <a:t>Mishkan</a:t>
            </a:r>
            <a:r>
              <a:rPr lang="en-US" dirty="0" smtClean="0"/>
              <a:t> (2008)</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060" y="2819399"/>
            <a:ext cx="5497585" cy="3563411"/>
          </a:xfrm>
          <a:prstGeom prst="rect">
            <a:avLst/>
          </a:prstGeom>
        </p:spPr>
      </p:pic>
    </p:spTree>
    <p:extLst>
      <p:ext uri="{BB962C8B-B14F-4D97-AF65-F5344CB8AC3E}">
        <p14:creationId xmlns:p14="http://schemas.microsoft.com/office/powerpoint/2010/main" val="36618924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i="1" dirty="0" smtClean="0"/>
              <a:t>A Portrait of Jewish Americans</a:t>
            </a:r>
            <a:endParaRPr lang="en-US" i="1"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42528536"/>
              </p:ext>
            </p:extLst>
          </p:nvPr>
        </p:nvGraphicFramePr>
        <p:xfrm>
          <a:off x="331914"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985891" y="4015184"/>
            <a:ext cx="1172218" cy="4466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t>61%</a:t>
            </a:r>
            <a:endParaRPr lang="en-US" sz="2400" b="1" dirty="0"/>
          </a:p>
        </p:txBody>
      </p:sp>
    </p:spTree>
    <p:extLst>
      <p:ext uri="{BB962C8B-B14F-4D97-AF65-F5344CB8AC3E}">
        <p14:creationId xmlns:p14="http://schemas.microsoft.com/office/powerpoint/2010/main" val="40840654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Judith Rood</a:t>
            </a:r>
            <a:endParaRPr lang="en-US" dirty="0"/>
          </a:p>
        </p:txBody>
      </p:sp>
      <p:sp>
        <p:nvSpPr>
          <p:cNvPr id="3" name="Content Placeholder 2"/>
          <p:cNvSpPr>
            <a:spLocks noGrp="1"/>
          </p:cNvSpPr>
          <p:nvPr>
            <p:ph sz="quarter" idx="1"/>
          </p:nvPr>
        </p:nvSpPr>
        <p:spPr/>
        <p:txBody>
          <a:bodyPr>
            <a:normAutofit fontScale="92500"/>
          </a:bodyPr>
          <a:lstStyle/>
          <a:p>
            <a:pPr marL="0" indent="0">
              <a:buNone/>
            </a:pPr>
            <a:r>
              <a:rPr lang="en-US" dirty="0" smtClean="0"/>
              <a:t>On “the </a:t>
            </a:r>
            <a:r>
              <a:rPr lang="en-US" dirty="0"/>
              <a:t>determination of Arab Christians to remain committed to Arab and </a:t>
            </a:r>
            <a:r>
              <a:rPr lang="en-US" dirty="0" smtClean="0"/>
              <a:t>Palestinian </a:t>
            </a:r>
            <a:r>
              <a:rPr lang="en-US" dirty="0"/>
              <a:t>nationalism in the face of radical </a:t>
            </a:r>
            <a:r>
              <a:rPr lang="en-US" dirty="0" smtClean="0"/>
              <a:t>Islam”:</a:t>
            </a:r>
          </a:p>
          <a:p>
            <a:pPr marL="0" indent="0">
              <a:buNone/>
            </a:pPr>
            <a:endParaRPr lang="en-US" dirty="0"/>
          </a:p>
          <a:p>
            <a:pPr marL="0" indent="0">
              <a:buNone/>
            </a:pPr>
            <a:r>
              <a:rPr lang="en-US" dirty="0" smtClean="0"/>
              <a:t>“It </a:t>
            </a:r>
            <a:r>
              <a:rPr lang="en-US" dirty="0"/>
              <a:t>gives one pause to read that Christian Arabs have joined the “Islamic” al-Aqsa Brigade in response to the failure of the Oslo </a:t>
            </a:r>
            <a:r>
              <a:rPr lang="en-US" dirty="0" smtClean="0"/>
              <a:t>Peace </a:t>
            </a:r>
            <a:r>
              <a:rPr lang="en-US" dirty="0"/>
              <a:t>Process to end the occupation of the future Palestinian state. By weakening </a:t>
            </a:r>
            <a:r>
              <a:rPr lang="en-US" dirty="0" smtClean="0"/>
              <a:t>Palestinian </a:t>
            </a:r>
            <a:r>
              <a:rPr lang="en-US" dirty="0"/>
              <a:t>Christians, the policies of both Israel and the </a:t>
            </a:r>
            <a:r>
              <a:rPr lang="en-US" dirty="0" smtClean="0"/>
              <a:t>Palestinian </a:t>
            </a:r>
            <a:r>
              <a:rPr lang="en-US" dirty="0"/>
              <a:t>Authority have drive them away in search of safety and a future — and radicalized those who stay</a:t>
            </a:r>
            <a:r>
              <a:rPr lang="en-US" dirty="0" smtClean="0"/>
              <a:t>.”</a:t>
            </a: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0019678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Judith Rood</a:t>
            </a:r>
            <a:endParaRPr lang="en-US" i="1" dirty="0"/>
          </a:p>
        </p:txBody>
      </p:sp>
      <p:sp>
        <p:nvSpPr>
          <p:cNvPr id="3" name="Content Placeholder 2"/>
          <p:cNvSpPr>
            <a:spLocks noGrp="1"/>
          </p:cNvSpPr>
          <p:nvPr>
            <p:ph sz="quarter" idx="1"/>
          </p:nvPr>
        </p:nvSpPr>
        <p:spPr/>
        <p:txBody>
          <a:bodyPr>
            <a:normAutofit/>
          </a:bodyPr>
          <a:lstStyle/>
          <a:p>
            <a:pPr marL="0" indent="0">
              <a:buNone/>
            </a:pPr>
            <a:r>
              <a:rPr lang="en-US" dirty="0" smtClean="0"/>
              <a:t>“Christian </a:t>
            </a:r>
            <a:r>
              <a:rPr lang="en-US" dirty="0"/>
              <a:t>Arabism and Christian Zionism thus divide the body and inflame the political </a:t>
            </a:r>
            <a:r>
              <a:rPr lang="en-US" dirty="0" smtClean="0"/>
              <a:t>conflict . . . </a:t>
            </a:r>
            <a:r>
              <a:rPr lang="en-US" dirty="0"/>
              <a:t>In defending the failings of Israel and Palestine, we do no one any favors. It is critically important that we bring these issues to the forefront, so that with prayer and intercession we can find effective ways to fight the rabid anti-Semitic images and rhetoric disseminated throughout the world by the Islamist media, and seek justice for both Palestinians and Israelis</a:t>
            </a:r>
            <a:r>
              <a:rPr lang="en-US" dirty="0" smtClean="0"/>
              <a:t>.”</a:t>
            </a:r>
            <a:endParaRPr lang="en-US" dirty="0"/>
          </a:p>
        </p:txBody>
      </p:sp>
    </p:spTree>
    <p:extLst>
      <p:ext uri="{BB962C8B-B14F-4D97-AF65-F5344CB8AC3E}">
        <p14:creationId xmlns:p14="http://schemas.microsoft.com/office/powerpoint/2010/main" val="23820511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smtClean="0">
                <a:solidFill>
                  <a:schemeClr val="bg1">
                    <a:lumMod val="95000"/>
                  </a:schemeClr>
                </a:solidFill>
              </a:rPr>
              <a:t>Part V: Arab Christian Views</a:t>
            </a:r>
            <a:endParaRPr lang="en-US" sz="4800" dirty="0">
              <a:solidFill>
                <a:schemeClr val="bg1">
                  <a:lumMod val="95000"/>
                </a:schemeClr>
              </a:solidFill>
            </a:endParaRPr>
          </a:p>
        </p:txBody>
      </p:sp>
    </p:spTree>
    <p:extLst>
      <p:ext uri="{BB962C8B-B14F-4D97-AF65-F5344CB8AC3E}">
        <p14:creationId xmlns:p14="http://schemas.microsoft.com/office/powerpoint/2010/main" val="414811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Voices of Dialogue, Balance and Reconciliation</a:t>
            </a:r>
            <a:endParaRPr lang="en-US" dirty="0"/>
          </a:p>
        </p:txBody>
      </p:sp>
      <p:sp>
        <p:nvSpPr>
          <p:cNvPr id="4" name="Subtitle 1"/>
          <p:cNvSpPr>
            <a:spLocks noGrp="1"/>
          </p:cNvSpPr>
          <p:nvPr>
            <p:ph type="subTitle" idx="1"/>
          </p:nvPr>
        </p:nvSpPr>
        <p:spPr>
          <a:xfrm>
            <a:off x="488635" y="2819400"/>
            <a:ext cx="6400800" cy="728674"/>
          </a:xfrm>
        </p:spPr>
        <p:txBody>
          <a:bodyPr>
            <a:normAutofit/>
          </a:bodyPr>
          <a:lstStyle/>
          <a:p>
            <a:pPr algn="l"/>
            <a:r>
              <a:rPr lang="en-US" dirty="0" smtClean="0"/>
              <a:t>An Arab christian and a </a:t>
            </a:r>
          </a:p>
          <a:p>
            <a:pPr algn="l"/>
            <a:r>
              <a:rPr lang="en-US" dirty="0" smtClean="0"/>
              <a:t>messianic jewish viewpoint </a:t>
            </a:r>
            <a:endParaRPr lang="en-US" dirty="0"/>
          </a:p>
        </p:txBody>
      </p:sp>
      <p:sp>
        <p:nvSpPr>
          <p:cNvPr id="5" name="Subtitle 1"/>
          <p:cNvSpPr txBox="1">
            <a:spLocks/>
          </p:cNvSpPr>
          <p:nvPr/>
        </p:nvSpPr>
        <p:spPr>
          <a:xfrm>
            <a:off x="488635" y="4316363"/>
            <a:ext cx="6400800" cy="728674"/>
          </a:xfrm>
          <a:prstGeom prst="rect">
            <a:avLst/>
          </a:prstGeom>
        </p:spPr>
        <p:txBody>
          <a:bodyPr vert="horz">
            <a:normAutofit/>
          </a:bodyPr>
          <a:lstStyle>
            <a:lvl1pPr marL="0" indent="0" algn="ctr" rtl="0" eaLnBrk="1" latinLnBrk="0" hangingPunct="1">
              <a:spcBef>
                <a:spcPct val="20000"/>
              </a:spcBef>
              <a:buClr>
                <a:schemeClr val="accent1"/>
              </a:buClr>
              <a:buSzPct val="85000"/>
              <a:buFont typeface="Wingdings 2"/>
              <a:buNone/>
              <a:defRPr kumimoji="0" sz="1600" b="1" kern="1200" cap="all" spc="250" baseline="0">
                <a:solidFill>
                  <a:schemeClr val="tx2"/>
                </a:solidFill>
                <a:latin typeface="+mn-lt"/>
                <a:ea typeface="+mn-ea"/>
                <a:cs typeface="+mn-cs"/>
              </a:defRPr>
            </a:lvl1pPr>
            <a:lvl2pPr marL="457200" indent="0" algn="ctr" rtl="0" eaLnBrk="1" latinLnBrk="0" hangingPunct="1">
              <a:spcBef>
                <a:spcPct val="20000"/>
              </a:spcBef>
              <a:buClr>
                <a:schemeClr val="accent2"/>
              </a:buClr>
              <a:buSzPct val="70000"/>
              <a:buFont typeface="Wingdings"/>
              <a:buNone/>
              <a:defRPr kumimoji="0" sz="2200" kern="1200">
                <a:solidFill>
                  <a:schemeClr val="tx2"/>
                </a:solidFill>
                <a:latin typeface="+mn-lt"/>
                <a:ea typeface="+mn-ea"/>
                <a:cs typeface="+mn-cs"/>
              </a:defRPr>
            </a:lvl2pPr>
            <a:lvl3pPr marL="914400" indent="0" algn="ctr" rtl="0" eaLnBrk="1" latinLnBrk="0" hangingPunct="1">
              <a:spcBef>
                <a:spcPct val="20000"/>
              </a:spcBef>
              <a:buClr>
                <a:schemeClr val="accent3"/>
              </a:buClr>
              <a:buSzPct val="75000"/>
              <a:buFont typeface="Wingdings 2"/>
              <a:buNone/>
              <a:defRPr kumimoji="0" sz="2000" kern="1200">
                <a:solidFill>
                  <a:schemeClr val="tx1"/>
                </a:solidFill>
                <a:latin typeface="+mn-lt"/>
                <a:ea typeface="+mn-ea"/>
                <a:cs typeface="+mn-cs"/>
              </a:defRPr>
            </a:lvl3pPr>
            <a:lvl4pPr marL="1371600" indent="0" algn="ctr" rtl="0" eaLnBrk="1" latinLnBrk="0" hangingPunct="1">
              <a:spcBef>
                <a:spcPct val="20000"/>
              </a:spcBef>
              <a:buClr>
                <a:schemeClr val="accent4"/>
              </a:buClr>
              <a:buSzPct val="70000"/>
              <a:buFont typeface="Wingdings"/>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5"/>
              </a:buClr>
              <a:buFontTx/>
              <a:buNone/>
              <a:defRPr kumimoji="0" sz="1800"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solidFill>
                <a:latin typeface="+mn-lt"/>
                <a:ea typeface="+mn-ea"/>
                <a:cs typeface="+mn-cs"/>
              </a:defRPr>
            </a:lvl9pPr>
          </a:lstStyle>
          <a:p>
            <a:pPr algn="l"/>
            <a:r>
              <a:rPr lang="en-US" dirty="0" smtClean="0"/>
              <a:t>Salim munayer &amp; lisa loden</a:t>
            </a:r>
            <a:endParaRPr lang="en-US" dirty="0"/>
          </a:p>
        </p:txBody>
      </p:sp>
      <p:pic>
        <p:nvPicPr>
          <p:cNvPr id="6" name="Picture 5" descr="book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01" y="2443615"/>
            <a:ext cx="2745633" cy="4234910"/>
          </a:xfrm>
          <a:prstGeom prst="rect">
            <a:avLst/>
          </a:prstGeom>
        </p:spPr>
      </p:pic>
    </p:spTree>
    <p:extLst>
      <p:ext uri="{BB962C8B-B14F-4D97-AF65-F5344CB8AC3E}">
        <p14:creationId xmlns:p14="http://schemas.microsoft.com/office/powerpoint/2010/main" val="266496593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Salim Munayer: </a:t>
            </a:r>
            <a:r>
              <a:rPr lang="en-US" i="1" dirty="0" smtClean="0"/>
              <a:t>Through My Enemy’s Eyes</a:t>
            </a:r>
            <a:endParaRPr lang="en-US" i="1" dirty="0"/>
          </a:p>
        </p:txBody>
      </p:sp>
      <p:pic>
        <p:nvPicPr>
          <p:cNvPr id="6" name="Content Placeholder 5"/>
          <p:cNvPicPr>
            <a:picLocks noGrp="1" noChangeAspect="1"/>
          </p:cNvPicPr>
          <p:nvPr>
            <p:ph sz="quarter" idx="1"/>
          </p:nvPr>
        </p:nvPicPr>
        <p:blipFill>
          <a:blip r:embed="rId2"/>
          <a:srcRect l="-43934" r="-43934"/>
          <a:stretch>
            <a:fillRect/>
          </a:stretch>
        </p:blipFill>
        <p:spPr>
          <a:xfrm>
            <a:off x="-1700081" y="1527175"/>
            <a:ext cx="8504238" cy="4572000"/>
          </a:xfrm>
        </p:spPr>
      </p:pic>
      <p:sp>
        <p:nvSpPr>
          <p:cNvPr id="7" name="TextBox 6"/>
          <p:cNvSpPr txBox="1"/>
          <p:nvPr/>
        </p:nvSpPr>
        <p:spPr>
          <a:xfrm>
            <a:off x="5137525" y="1659484"/>
            <a:ext cx="3535656" cy="4401205"/>
          </a:xfrm>
          <a:prstGeom prst="rect">
            <a:avLst/>
          </a:prstGeom>
          <a:noFill/>
        </p:spPr>
        <p:txBody>
          <a:bodyPr wrap="square" rtlCol="0">
            <a:spAutoFit/>
          </a:bodyPr>
          <a:lstStyle/>
          <a:p>
            <a:r>
              <a:rPr lang="en-US" sz="2000" dirty="0"/>
              <a:t>Significant challenges face this [Palestinian Christian] community. First, Palestinian Christians need to find a way of </a:t>
            </a:r>
            <a:r>
              <a:rPr lang="en-US" sz="2000" b="1" dirty="0"/>
              <a:t>dealing with the Jewish people and the state of Israel </a:t>
            </a:r>
            <a:r>
              <a:rPr lang="en-US" sz="2000" dirty="0"/>
              <a:t>in a way that does not invalidate the historical and religious attachment the Jewish people have to the Holy Land but that also confidently asserts Palestinians’ legitimate attachment. </a:t>
            </a:r>
          </a:p>
        </p:txBody>
      </p:sp>
    </p:spTree>
    <p:extLst>
      <p:ext uri="{BB962C8B-B14F-4D97-AF65-F5344CB8AC3E}">
        <p14:creationId xmlns:p14="http://schemas.microsoft.com/office/powerpoint/2010/main" val="33309228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Salim Munayer: </a:t>
            </a:r>
            <a:r>
              <a:rPr lang="en-US" i="1" dirty="0" smtClean="0"/>
              <a:t>Through My Enemy’s Eyes</a:t>
            </a:r>
            <a:endParaRPr lang="en-US" i="1" dirty="0"/>
          </a:p>
        </p:txBody>
      </p:sp>
      <p:sp>
        <p:nvSpPr>
          <p:cNvPr id="3" name="Content Placeholder 2"/>
          <p:cNvSpPr>
            <a:spLocks noGrp="1"/>
          </p:cNvSpPr>
          <p:nvPr>
            <p:ph sz="quarter" idx="1"/>
          </p:nvPr>
        </p:nvSpPr>
        <p:spPr>
          <a:xfrm>
            <a:off x="301751" y="1443030"/>
            <a:ext cx="8703347" cy="4656018"/>
          </a:xfrm>
        </p:spPr>
        <p:txBody>
          <a:bodyPr/>
          <a:lstStyle/>
          <a:p>
            <a:pPr marL="0" indent="0">
              <a:buNone/>
            </a:pPr>
            <a:r>
              <a:rPr lang="en-US" dirty="0"/>
              <a:t>Second, Palestinian Christians need to learn to </a:t>
            </a:r>
            <a:r>
              <a:rPr lang="en-US" b="1" dirty="0"/>
              <a:t>relate to Islam </a:t>
            </a:r>
            <a:r>
              <a:rPr lang="en-US" dirty="0"/>
              <a:t>in a way that addresses the differences between Christianity and Islam frankly, but that also avoids ‘Islamophobia’ and hatred of Muslims. </a:t>
            </a:r>
          </a:p>
        </p:txBody>
      </p:sp>
    </p:spTree>
    <p:extLst>
      <p:ext uri="{BB962C8B-B14F-4D97-AF65-F5344CB8AC3E}">
        <p14:creationId xmlns:p14="http://schemas.microsoft.com/office/powerpoint/2010/main" val="251847421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Salim Munayer: </a:t>
            </a:r>
            <a:r>
              <a:rPr lang="en-US" i="1" dirty="0" smtClean="0"/>
              <a:t>Through My Enemy’s Eyes</a:t>
            </a:r>
            <a:endParaRPr lang="en-US" i="1" dirty="0"/>
          </a:p>
        </p:txBody>
      </p:sp>
      <p:sp>
        <p:nvSpPr>
          <p:cNvPr id="3" name="Content Placeholder 2"/>
          <p:cNvSpPr>
            <a:spLocks noGrp="1"/>
          </p:cNvSpPr>
          <p:nvPr>
            <p:ph sz="quarter" idx="1"/>
          </p:nvPr>
        </p:nvSpPr>
        <p:spPr>
          <a:xfrm>
            <a:off x="301751" y="1443030"/>
            <a:ext cx="8703347" cy="4656018"/>
          </a:xfrm>
        </p:spPr>
        <p:txBody>
          <a:bodyPr/>
          <a:lstStyle/>
          <a:p>
            <a:pPr marL="0" indent="0">
              <a:buNone/>
            </a:pPr>
            <a:r>
              <a:rPr lang="en-US" dirty="0"/>
              <a:t>Third, Palestinian Christians need to address </a:t>
            </a:r>
            <a:r>
              <a:rPr lang="en-US" b="1" dirty="0"/>
              <a:t>the hermeneutical threat </a:t>
            </a:r>
            <a:r>
              <a:rPr lang="en-US" dirty="0"/>
              <a:t>posed by the Christian Zionist and some Messianic Jewish approaches to the Bible that claim exclusive, ethnically Jewish ownership of the land. </a:t>
            </a:r>
          </a:p>
        </p:txBody>
      </p:sp>
    </p:spTree>
    <p:extLst>
      <p:ext uri="{BB962C8B-B14F-4D97-AF65-F5344CB8AC3E}">
        <p14:creationId xmlns:p14="http://schemas.microsoft.com/office/powerpoint/2010/main" val="154437019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Salim Munayer: </a:t>
            </a:r>
            <a:r>
              <a:rPr lang="en-US" i="1" dirty="0" smtClean="0"/>
              <a:t>Through My Enemy’s Eyes</a:t>
            </a:r>
            <a:endParaRPr lang="en-US" i="1" dirty="0"/>
          </a:p>
        </p:txBody>
      </p:sp>
      <p:sp>
        <p:nvSpPr>
          <p:cNvPr id="3" name="Content Placeholder 2"/>
          <p:cNvSpPr>
            <a:spLocks noGrp="1"/>
          </p:cNvSpPr>
          <p:nvPr>
            <p:ph sz="quarter" idx="1"/>
          </p:nvPr>
        </p:nvSpPr>
        <p:spPr>
          <a:xfrm>
            <a:off x="301751" y="1443030"/>
            <a:ext cx="8703347" cy="4656018"/>
          </a:xfrm>
        </p:spPr>
        <p:txBody>
          <a:bodyPr/>
          <a:lstStyle/>
          <a:p>
            <a:pPr marL="0" indent="0">
              <a:buNone/>
            </a:pPr>
            <a:r>
              <a:rPr lang="en-US" dirty="0"/>
              <a:t>Finally, Palestinian Christians need to </a:t>
            </a:r>
            <a:r>
              <a:rPr lang="en-US" b="1" dirty="0"/>
              <a:t>re-evaluate their communal identity</a:t>
            </a:r>
            <a:r>
              <a:rPr lang="en-US" dirty="0"/>
              <a:t>, especially in light of the growing numbers of Muslim-background believers and the increasing ethnic diversity of the Christian population in the Holy Land, due to the influx of immigrants from Russia and Ethiopia, along with other foreign national workers. </a:t>
            </a:r>
          </a:p>
        </p:txBody>
      </p:sp>
    </p:spTree>
    <p:extLst>
      <p:ext uri="{BB962C8B-B14F-4D97-AF65-F5344CB8AC3E}">
        <p14:creationId xmlns:p14="http://schemas.microsoft.com/office/powerpoint/2010/main" val="18241913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Lisa Loden: </a:t>
            </a:r>
            <a:r>
              <a:rPr lang="en-US" i="1" dirty="0" smtClean="0"/>
              <a:t>Through My Enemy’s Eyes</a:t>
            </a:r>
            <a:endParaRPr lang="en-US" i="1" dirty="0"/>
          </a:p>
        </p:txBody>
      </p:sp>
      <p:pic>
        <p:nvPicPr>
          <p:cNvPr id="4" name="Content Placeholder 3"/>
          <p:cNvPicPr>
            <a:picLocks noGrp="1" noChangeAspect="1"/>
          </p:cNvPicPr>
          <p:nvPr>
            <p:ph sz="quarter" idx="1"/>
          </p:nvPr>
        </p:nvPicPr>
        <p:blipFill>
          <a:blip r:embed="rId2"/>
          <a:srcRect l="-64969" r="-64969"/>
          <a:stretch>
            <a:fillRect/>
          </a:stretch>
        </p:blipFill>
        <p:spPr>
          <a:xfrm>
            <a:off x="-2154451" y="1443038"/>
            <a:ext cx="8704263" cy="4656137"/>
          </a:xfrm>
        </p:spPr>
      </p:pic>
      <p:sp>
        <p:nvSpPr>
          <p:cNvPr id="6" name="TextBox 5"/>
          <p:cNvSpPr txBox="1"/>
          <p:nvPr/>
        </p:nvSpPr>
        <p:spPr>
          <a:xfrm>
            <a:off x="4387100" y="1443038"/>
            <a:ext cx="4449052" cy="4832092"/>
          </a:xfrm>
          <a:prstGeom prst="rect">
            <a:avLst/>
          </a:prstGeom>
          <a:noFill/>
        </p:spPr>
        <p:txBody>
          <a:bodyPr wrap="square" rtlCol="0">
            <a:spAutoFit/>
          </a:bodyPr>
          <a:lstStyle/>
          <a:p>
            <a:r>
              <a:rPr lang="en-US" sz="2200" dirty="0"/>
              <a:t>Given the ongoing Israeli–Palestinian conflict, it is understandable that the Messianic community should choose to identify itself as a part of the nation of Israel. The difficulty is that national identity can become confused with the principal spiritual identity of being members of the trans-national, trans-ethnic, trans-cultural body of Messiah of which there are also members from the ‘enemy’ community. </a:t>
            </a:r>
          </a:p>
          <a:p>
            <a:endParaRPr lang="en-US" sz="2200" dirty="0"/>
          </a:p>
        </p:txBody>
      </p:sp>
    </p:spTree>
    <p:extLst>
      <p:ext uri="{BB962C8B-B14F-4D97-AF65-F5344CB8AC3E}">
        <p14:creationId xmlns:p14="http://schemas.microsoft.com/office/powerpoint/2010/main" val="350747534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Loden: </a:t>
            </a:r>
            <a:r>
              <a:rPr lang="en-US" i="1" dirty="0" smtClean="0"/>
              <a:t>Through My Enemy’s Eyes</a:t>
            </a:r>
            <a:endParaRPr lang="en-US" i="1" dirty="0"/>
          </a:p>
        </p:txBody>
      </p:sp>
      <p:sp>
        <p:nvSpPr>
          <p:cNvPr id="3" name="Content Placeholder 2"/>
          <p:cNvSpPr>
            <a:spLocks noGrp="1"/>
          </p:cNvSpPr>
          <p:nvPr>
            <p:ph sz="quarter" idx="1"/>
          </p:nvPr>
        </p:nvSpPr>
        <p:spPr>
          <a:xfrm>
            <a:off x="301751" y="1443030"/>
            <a:ext cx="8703347" cy="4656018"/>
          </a:xfrm>
        </p:spPr>
        <p:txBody>
          <a:bodyPr/>
          <a:lstStyle/>
          <a:p>
            <a:pPr marL="0" indent="0">
              <a:buNone/>
            </a:pPr>
            <a:r>
              <a:rPr lang="en-US" b="1" dirty="0"/>
              <a:t>In the main, the Israeli Messianic community is apathetic regarding issues of injustice that are the daily fare of their Palestinian brothers and sisters. </a:t>
            </a:r>
            <a:r>
              <a:rPr lang="en-US" dirty="0"/>
              <a:t>Messianic Jews’ preoccupation with their own community and its issues tends to overshadow active engagement with the volatile issues of justice, human rights and peace that are vital for their Palestinian brothers and sisters. . . The predominant eschatological understandings of the Israeli Messianic Jew (referred to earlier) can preclude any realistic grappling with difficult issues . . . </a:t>
            </a:r>
          </a:p>
        </p:txBody>
      </p:sp>
    </p:spTree>
    <p:extLst>
      <p:ext uri="{BB962C8B-B14F-4D97-AF65-F5344CB8AC3E}">
        <p14:creationId xmlns:p14="http://schemas.microsoft.com/office/powerpoint/2010/main" val="40093136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Jews: Divided</a:t>
            </a:r>
            <a:endParaRPr lang="en-US" dirty="0"/>
          </a:p>
        </p:txBody>
      </p:sp>
      <p:sp>
        <p:nvSpPr>
          <p:cNvPr id="3" name="Content Placeholder 2"/>
          <p:cNvSpPr>
            <a:spLocks noGrp="1"/>
          </p:cNvSpPr>
          <p:nvPr>
            <p:ph sz="quarter" idx="1"/>
          </p:nvPr>
        </p:nvSpPr>
        <p:spPr/>
        <p:txBody>
          <a:bodyPr/>
          <a:lstStyle/>
          <a:p>
            <a:pPr marL="0" indent="0">
              <a:buNone/>
            </a:pPr>
            <a:r>
              <a:rPr lang="en-US" dirty="0" smtClean="0"/>
              <a:t>“To </a:t>
            </a:r>
            <a:r>
              <a:rPr lang="en-US" dirty="0"/>
              <a:t>AIPAC, J Street is beyond the pale of ‘pro-Israel,’ more critical of Israel’s actions than those of its enemies. To J Street, AIPAC represents an old American perception of pro-Israel, ignorant of the beliefs and sentiments of both the younger generation of American Jews and of the majority of </a:t>
            </a:r>
            <a:r>
              <a:rPr lang="en-US" dirty="0" smtClean="0"/>
              <a:t>Israelis.”</a:t>
            </a:r>
          </a:p>
          <a:p>
            <a:pPr marL="0" indent="0">
              <a:buNone/>
            </a:pPr>
            <a:r>
              <a:rPr lang="en-US" dirty="0" smtClean="0"/>
              <a:t>—Charles Kopel, </a:t>
            </a:r>
            <a:r>
              <a:rPr lang="en-US" i="1" dirty="0" smtClean="0"/>
              <a:t>Moment Magazine</a:t>
            </a:r>
            <a:r>
              <a:rPr lang="en-US" dirty="0" smtClean="0"/>
              <a:t>, 2012</a:t>
            </a:r>
            <a:endParaRPr lang="en-US" dirty="0"/>
          </a:p>
        </p:txBody>
      </p:sp>
      <p:grpSp>
        <p:nvGrpSpPr>
          <p:cNvPr id="7" name="Group 6"/>
          <p:cNvGrpSpPr/>
          <p:nvPr/>
        </p:nvGrpSpPr>
        <p:grpSpPr>
          <a:xfrm>
            <a:off x="590550" y="4828755"/>
            <a:ext cx="7962900" cy="1181100"/>
            <a:chOff x="730079" y="4828755"/>
            <a:chExt cx="7962900" cy="1181100"/>
          </a:xfrm>
        </p:grpSpPr>
        <p:pic>
          <p:nvPicPr>
            <p:cNvPr id="4" name="Picture 3" descr="logo-jstre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79" y="4841455"/>
              <a:ext cx="4089400" cy="1168400"/>
            </a:xfrm>
            <a:prstGeom prst="rect">
              <a:avLst/>
            </a:prstGeom>
          </p:spPr>
        </p:pic>
        <p:pic>
          <p:nvPicPr>
            <p:cNvPr id="6" name="Picture 5"/>
            <p:cNvPicPr>
              <a:picLocks noChangeAspect="1"/>
            </p:cNvPicPr>
            <p:nvPr/>
          </p:nvPicPr>
          <p:blipFill>
            <a:blip r:embed="rId3"/>
            <a:stretch>
              <a:fillRect/>
            </a:stretch>
          </p:blipFill>
          <p:spPr>
            <a:xfrm>
              <a:off x="4819479" y="4828755"/>
              <a:ext cx="3873500" cy="1181100"/>
            </a:xfrm>
            <a:prstGeom prst="rect">
              <a:avLst/>
            </a:prstGeom>
          </p:spPr>
        </p:pic>
      </p:grpSp>
    </p:spTree>
    <p:extLst>
      <p:ext uri="{BB962C8B-B14F-4D97-AF65-F5344CB8AC3E}">
        <p14:creationId xmlns:p14="http://schemas.microsoft.com/office/powerpoint/2010/main" val="145455259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a:bodyPr>
          <a:lstStyle/>
          <a:p>
            <a:r>
              <a:rPr lang="en-US" dirty="0" smtClean="0"/>
              <a:t>An Influential Voice</a:t>
            </a:r>
            <a:endParaRPr lang="en-US" sz="2700" dirty="0"/>
          </a:p>
        </p:txBody>
      </p:sp>
      <p:pic>
        <p:nvPicPr>
          <p:cNvPr id="5" name="Content Placeholder 4"/>
          <p:cNvPicPr>
            <a:picLocks noGrp="1" noChangeAspect="1"/>
          </p:cNvPicPr>
          <p:nvPr>
            <p:ph sz="quarter" idx="1"/>
          </p:nvPr>
        </p:nvPicPr>
        <p:blipFill>
          <a:blip r:embed="rId2"/>
          <a:srcRect l="-83000" r="-83000"/>
          <a:stretch>
            <a:fillRect/>
          </a:stretch>
        </p:blipFill>
        <p:spPr>
          <a:xfrm>
            <a:off x="-2955459" y="1298715"/>
            <a:ext cx="10029662" cy="5392090"/>
          </a:xfrm>
        </p:spPr>
      </p:pic>
      <p:pic>
        <p:nvPicPr>
          <p:cNvPr id="6" name="Picture 5"/>
          <p:cNvPicPr>
            <a:picLocks noChangeAspect="1"/>
          </p:cNvPicPr>
          <p:nvPr/>
        </p:nvPicPr>
        <p:blipFill>
          <a:blip r:embed="rId3"/>
          <a:stretch>
            <a:fillRect/>
          </a:stretch>
        </p:blipFill>
        <p:spPr>
          <a:xfrm>
            <a:off x="6057900" y="3503105"/>
            <a:ext cx="2984500" cy="3187700"/>
          </a:xfrm>
          <a:prstGeom prst="rect">
            <a:avLst/>
          </a:prstGeom>
        </p:spPr>
      </p:pic>
      <p:sp>
        <p:nvSpPr>
          <p:cNvPr id="7" name="Subtitle 1"/>
          <p:cNvSpPr txBox="1">
            <a:spLocks/>
          </p:cNvSpPr>
          <p:nvPr/>
        </p:nvSpPr>
        <p:spPr>
          <a:xfrm>
            <a:off x="4020821" y="1511735"/>
            <a:ext cx="3053382" cy="17526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1600" b="1" cap="all" spc="250" dirty="0" smtClean="0">
                <a:solidFill>
                  <a:schemeClr val="tx2"/>
                </a:solidFill>
              </a:rPr>
              <a:t>Naim ateek</a:t>
            </a:r>
            <a:r>
              <a:rPr lang="en-US" sz="1600" b="1" cap="all" spc="250" dirty="0">
                <a:solidFill>
                  <a:schemeClr val="tx2"/>
                </a:solidFill>
              </a:rPr>
              <a:t> </a:t>
            </a:r>
            <a:r>
              <a:rPr lang="en-US" sz="1600" b="1" cap="all" spc="250" dirty="0" smtClean="0">
                <a:solidFill>
                  <a:schemeClr val="tx2"/>
                </a:solidFill>
              </a:rPr>
              <a:t>and the sabeel ecumenical liberation theology center</a:t>
            </a:r>
            <a:endParaRPr lang="en-US" sz="1600" b="1" cap="all" spc="250" dirty="0">
              <a:solidFill>
                <a:schemeClr val="tx2"/>
              </a:solidFill>
            </a:endParaRPr>
          </a:p>
        </p:txBody>
      </p:sp>
    </p:spTree>
    <p:extLst>
      <p:ext uri="{BB962C8B-B14F-4D97-AF65-F5344CB8AC3E}">
        <p14:creationId xmlns:p14="http://schemas.microsoft.com/office/powerpoint/2010/main" val="35458832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44888"/>
          </a:xfrm>
        </p:spPr>
        <p:txBody>
          <a:bodyPr anchor="ctr">
            <a:normAutofit/>
          </a:bodyPr>
          <a:lstStyle/>
          <a:p>
            <a:r>
              <a:rPr lang="en-US" dirty="0" smtClean="0"/>
              <a:t>An Important Document</a:t>
            </a:r>
            <a:endParaRPr lang="en-US" sz="2700" dirty="0"/>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86328" y="2205167"/>
            <a:ext cx="6322820" cy="2040271"/>
          </a:xfrm>
          <a:prstGeom prst="rect">
            <a:avLst/>
          </a:prstGeom>
        </p:spPr>
      </p:pic>
    </p:spTree>
    <p:extLst>
      <p:ext uri="{BB962C8B-B14F-4D97-AF65-F5344CB8AC3E}">
        <p14:creationId xmlns:p14="http://schemas.microsoft.com/office/powerpoint/2010/main" val="347853579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Christ at the Checkpoint</a:t>
            </a:r>
            <a:endParaRPr lang="en-US" dirty="0"/>
          </a:p>
        </p:txBody>
      </p:sp>
      <p:sp>
        <p:nvSpPr>
          <p:cNvPr id="4" name="Subtitle 1"/>
          <p:cNvSpPr>
            <a:spLocks noGrp="1"/>
          </p:cNvSpPr>
          <p:nvPr>
            <p:ph type="subTitle" idx="1"/>
          </p:nvPr>
        </p:nvSpPr>
        <p:spPr>
          <a:xfrm>
            <a:off x="1371600" y="2819400"/>
            <a:ext cx="6400800" cy="1752600"/>
          </a:xfrm>
        </p:spPr>
        <p:txBody>
          <a:bodyPr>
            <a:normAutofit/>
          </a:bodyPr>
          <a:lstStyle/>
          <a:p>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45459" y="2830179"/>
            <a:ext cx="5843121" cy="3330579"/>
          </a:xfrm>
          <a:prstGeom prst="rect">
            <a:avLst/>
          </a:prstGeom>
        </p:spPr>
      </p:pic>
    </p:spTree>
    <p:extLst>
      <p:ext uri="{BB962C8B-B14F-4D97-AF65-F5344CB8AC3E}">
        <p14:creationId xmlns:p14="http://schemas.microsoft.com/office/powerpoint/2010/main" val="20203102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Other Conferences</a:t>
            </a:r>
            <a:endParaRPr lang="en-US" dirty="0"/>
          </a:p>
        </p:txBody>
      </p:sp>
      <p:sp>
        <p:nvSpPr>
          <p:cNvPr id="4" name="Subtitle 1"/>
          <p:cNvSpPr>
            <a:spLocks noGrp="1"/>
          </p:cNvSpPr>
          <p:nvPr>
            <p:ph type="subTitle" idx="1"/>
          </p:nvPr>
        </p:nvSpPr>
        <p:spPr>
          <a:xfrm>
            <a:off x="630579" y="2819400"/>
            <a:ext cx="7914633" cy="3186096"/>
          </a:xfrm>
        </p:spPr>
        <p:txBody>
          <a:bodyPr>
            <a:normAutofit/>
          </a:bodyPr>
          <a:lstStyle/>
          <a:p>
            <a:pPr algn="l"/>
            <a:r>
              <a:rPr lang="en-US" dirty="0" smtClean="0"/>
              <a:t>Impact: holy land </a:t>
            </a:r>
          </a:p>
          <a:p>
            <a:pPr algn="l"/>
            <a:endParaRPr lang="en-US" dirty="0" smtClean="0"/>
          </a:p>
          <a:p>
            <a:pPr algn="l"/>
            <a:endParaRPr lang="en-US" dirty="0" smtClean="0"/>
          </a:p>
          <a:p>
            <a:pPr algn="l"/>
            <a:endParaRPr lang="en-US" dirty="0"/>
          </a:p>
          <a:p>
            <a:pPr algn="l"/>
            <a:r>
              <a:rPr lang="en-US" dirty="0"/>
              <a:t>Lausanne Initiative for </a:t>
            </a:r>
            <a:endParaRPr lang="en-US" dirty="0" smtClean="0"/>
          </a:p>
          <a:p>
            <a:pPr algn="l"/>
            <a:r>
              <a:rPr lang="en-US" dirty="0" smtClean="0"/>
              <a:t>Reconciliation </a:t>
            </a:r>
            <a:r>
              <a:rPr lang="en-US" dirty="0"/>
              <a:t>in Israel/</a:t>
            </a:r>
            <a:r>
              <a:rPr lang="en-US" dirty="0" smtClean="0"/>
              <a:t>Palestine</a:t>
            </a:r>
          </a:p>
          <a:p>
            <a:pPr algn="l"/>
            <a:endParaRPr lang="en-US" dirty="0"/>
          </a:p>
          <a:p>
            <a:pPr algn="l"/>
            <a:endParaRPr lang="en-US" dirty="0" smtClean="0"/>
          </a:p>
          <a:p>
            <a:pPr algn="l"/>
            <a:endParaRPr lang="en-US" dirty="0"/>
          </a:p>
          <a:p>
            <a:pPr algn="l"/>
            <a:r>
              <a:rPr lang="en-US" dirty="0" smtClean="0"/>
              <a:t>Borough park symposium </a:t>
            </a:r>
            <a:endParaRPr lang="en-US" dirty="0"/>
          </a:p>
        </p:txBody>
      </p:sp>
      <p:pic>
        <p:nvPicPr>
          <p:cNvPr id="6" name="Picture 5"/>
          <p:cNvPicPr>
            <a:picLocks noChangeAspect="1"/>
          </p:cNvPicPr>
          <p:nvPr/>
        </p:nvPicPr>
        <p:blipFill>
          <a:blip r:embed="rId2"/>
          <a:stretch>
            <a:fillRect/>
          </a:stretch>
        </p:blipFill>
        <p:spPr>
          <a:xfrm>
            <a:off x="6599370" y="2555558"/>
            <a:ext cx="2003558" cy="968386"/>
          </a:xfrm>
          <a:prstGeom prst="rect">
            <a:avLst/>
          </a:prstGeom>
        </p:spPr>
      </p:pic>
      <p:pic>
        <p:nvPicPr>
          <p:cNvPr id="7" name="Picture 6"/>
          <p:cNvPicPr>
            <a:picLocks noChangeAspect="1"/>
          </p:cNvPicPr>
          <p:nvPr/>
        </p:nvPicPr>
        <p:blipFill>
          <a:blip r:embed="rId3"/>
          <a:stretch>
            <a:fillRect/>
          </a:stretch>
        </p:blipFill>
        <p:spPr>
          <a:xfrm>
            <a:off x="6599370" y="3924640"/>
            <a:ext cx="2003559" cy="1001780"/>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7541"/>
          <a:stretch/>
        </p:blipFill>
        <p:spPr>
          <a:xfrm>
            <a:off x="6599370" y="5010492"/>
            <a:ext cx="2035272" cy="1559422"/>
          </a:xfrm>
          <a:prstGeom prst="rect">
            <a:avLst/>
          </a:prstGeom>
        </p:spPr>
      </p:pic>
    </p:spTree>
    <p:extLst>
      <p:ext uri="{BB962C8B-B14F-4D97-AF65-F5344CB8AC3E}">
        <p14:creationId xmlns:p14="http://schemas.microsoft.com/office/powerpoint/2010/main" val="307508780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Impact: Holy Land</a:t>
            </a:r>
            <a:endParaRPr lang="en-US" dirty="0"/>
          </a:p>
        </p:txBody>
      </p:sp>
      <p:sp>
        <p:nvSpPr>
          <p:cNvPr id="4" name="Subtitle 1"/>
          <p:cNvSpPr>
            <a:spLocks noGrp="1"/>
          </p:cNvSpPr>
          <p:nvPr>
            <p:ph type="subTitle" idx="1"/>
          </p:nvPr>
        </p:nvSpPr>
        <p:spPr>
          <a:xfrm>
            <a:off x="1371600" y="2819400"/>
            <a:ext cx="6400800" cy="1752600"/>
          </a:xfrm>
        </p:spPr>
        <p:txBody>
          <a:bodyPr>
            <a:normAutofit/>
          </a:bodyPr>
          <a:lstStyle/>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7294" y="3205968"/>
            <a:ext cx="5531069" cy="2673350"/>
          </a:xfrm>
          <a:prstGeom prst="rect">
            <a:avLst/>
          </a:prstGeom>
        </p:spPr>
      </p:pic>
    </p:spTree>
    <p:extLst>
      <p:ext uri="{BB962C8B-B14F-4D97-AF65-F5344CB8AC3E}">
        <p14:creationId xmlns:p14="http://schemas.microsoft.com/office/powerpoint/2010/main" val="12899393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Lausanne Initiative for Reconciliation in Israel/Palestine</a:t>
            </a:r>
          </a:p>
        </p:txBody>
      </p:sp>
      <p:sp>
        <p:nvSpPr>
          <p:cNvPr id="4" name="Subtitle 1"/>
          <p:cNvSpPr>
            <a:spLocks noGrp="1"/>
          </p:cNvSpPr>
          <p:nvPr>
            <p:ph type="subTitle" idx="1"/>
          </p:nvPr>
        </p:nvSpPr>
        <p:spPr>
          <a:xfrm>
            <a:off x="1371600" y="2819400"/>
            <a:ext cx="6400800" cy="1752600"/>
          </a:xfrm>
        </p:spPr>
        <p:txBody>
          <a:bodyPr>
            <a:normAutofit/>
          </a:bodyPr>
          <a:lstStyle/>
          <a:p>
            <a:endParaRPr lang="en-US" dirty="0"/>
          </a:p>
        </p:txBody>
      </p:sp>
      <p:pic>
        <p:nvPicPr>
          <p:cNvPr id="2" name="Picture 1"/>
          <p:cNvPicPr>
            <a:picLocks noChangeAspect="1"/>
          </p:cNvPicPr>
          <p:nvPr/>
        </p:nvPicPr>
        <p:blipFill>
          <a:blip r:embed="rId2"/>
          <a:stretch>
            <a:fillRect/>
          </a:stretch>
        </p:blipFill>
        <p:spPr>
          <a:xfrm>
            <a:off x="1524000" y="2940450"/>
            <a:ext cx="6096000" cy="3048000"/>
          </a:xfrm>
          <a:prstGeom prst="rect">
            <a:avLst/>
          </a:prstGeom>
        </p:spPr>
      </p:pic>
    </p:spTree>
    <p:extLst>
      <p:ext uri="{BB962C8B-B14F-4D97-AF65-F5344CB8AC3E}">
        <p14:creationId xmlns:p14="http://schemas.microsoft.com/office/powerpoint/2010/main" val="357189064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Borough Park Symposium</a:t>
            </a:r>
            <a:endParaRPr lang="en-US" dirty="0"/>
          </a:p>
        </p:txBody>
      </p:sp>
      <p:sp>
        <p:nvSpPr>
          <p:cNvPr id="4" name="Subtitle 1"/>
          <p:cNvSpPr>
            <a:spLocks noGrp="1"/>
          </p:cNvSpPr>
          <p:nvPr>
            <p:ph type="subTitle" idx="1"/>
          </p:nvPr>
        </p:nvSpPr>
        <p:spPr>
          <a:xfrm>
            <a:off x="1371600" y="2819400"/>
            <a:ext cx="6400800" cy="1752600"/>
          </a:xfrm>
        </p:spPr>
        <p:txBody>
          <a:bodyPr>
            <a:normAutofit/>
          </a:bodyPr>
          <a:lstStyle/>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8167" y="3475144"/>
            <a:ext cx="8627666" cy="2145694"/>
          </a:xfrm>
          <a:prstGeom prst="rect">
            <a:avLst/>
          </a:prstGeom>
        </p:spPr>
      </p:pic>
    </p:spTree>
    <p:extLst>
      <p:ext uri="{BB962C8B-B14F-4D97-AF65-F5344CB8AC3E}">
        <p14:creationId xmlns:p14="http://schemas.microsoft.com/office/powerpoint/2010/main" val="289600458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1752" y="3049524"/>
            <a:ext cx="8534400" cy="758952"/>
          </a:xfrm>
        </p:spPr>
        <p:txBody>
          <a:bodyPr>
            <a:noAutofit/>
          </a:bodyPr>
          <a:lstStyle/>
          <a:p>
            <a:r>
              <a:rPr lang="en-US" sz="4800" dirty="0" smtClean="0">
                <a:solidFill>
                  <a:schemeClr val="bg1">
                    <a:lumMod val="95000"/>
                  </a:schemeClr>
                </a:solidFill>
              </a:rPr>
              <a:t>Part VI: The (Mostly) </a:t>
            </a:r>
            <a:br>
              <a:rPr lang="en-US" sz="4800" dirty="0" smtClean="0">
                <a:solidFill>
                  <a:schemeClr val="bg1">
                    <a:lumMod val="95000"/>
                  </a:schemeClr>
                </a:solidFill>
              </a:rPr>
            </a:br>
            <a:r>
              <a:rPr lang="en-US" sz="4800" dirty="0" smtClean="0">
                <a:solidFill>
                  <a:schemeClr val="bg1">
                    <a:lumMod val="95000"/>
                  </a:schemeClr>
                </a:solidFill>
              </a:rPr>
              <a:t>Secular World</a:t>
            </a:r>
            <a:endParaRPr lang="en-US" sz="4800" dirty="0">
              <a:solidFill>
                <a:schemeClr val="bg1">
                  <a:lumMod val="95000"/>
                </a:schemeClr>
              </a:solidFill>
            </a:endParaRPr>
          </a:p>
        </p:txBody>
      </p:sp>
    </p:spTree>
    <p:extLst>
      <p:ext uri="{BB962C8B-B14F-4D97-AF65-F5344CB8AC3E}">
        <p14:creationId xmlns:p14="http://schemas.microsoft.com/office/powerpoint/2010/main" val="2316570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(Mostly) Secular</a:t>
            </a:r>
            <a:br>
              <a:rPr lang="en-US" dirty="0" smtClean="0"/>
            </a:br>
            <a:r>
              <a:rPr lang="en-US" dirty="0" smtClean="0"/>
              <a:t>World</a:t>
            </a:r>
            <a:endParaRPr lang="en-US" dirty="0"/>
          </a:p>
        </p:txBody>
      </p:sp>
      <p:sp>
        <p:nvSpPr>
          <p:cNvPr id="4" name="Subtitle 1"/>
          <p:cNvSpPr>
            <a:spLocks noGrp="1"/>
          </p:cNvSpPr>
          <p:nvPr>
            <p:ph type="subTitle" idx="1"/>
          </p:nvPr>
        </p:nvSpPr>
        <p:spPr>
          <a:xfrm>
            <a:off x="860815" y="2819400"/>
            <a:ext cx="7463516" cy="3268930"/>
          </a:xfrm>
        </p:spPr>
        <p:txBody>
          <a:bodyPr>
            <a:normAutofit/>
          </a:bodyPr>
          <a:lstStyle/>
          <a:p>
            <a:pPr algn="l"/>
            <a:r>
              <a:rPr lang="en-US" dirty="0" smtClean="0"/>
              <a:t>FUTURE AMERICAN LEADERS: </a:t>
            </a:r>
          </a:p>
          <a:p>
            <a:pPr algn="l"/>
            <a:r>
              <a:rPr lang="en-US" dirty="0" smtClean="0"/>
              <a:t>SURVEYED BY THE ISRAEL PROJECT</a:t>
            </a:r>
          </a:p>
          <a:p>
            <a:pPr algn="l"/>
            <a:endParaRPr lang="en-US" dirty="0" smtClean="0"/>
          </a:p>
          <a:p>
            <a:pPr algn="l"/>
            <a:endParaRPr lang="en-US" dirty="0"/>
          </a:p>
          <a:p>
            <a:pPr algn="l"/>
            <a:endParaRPr lang="en-US" dirty="0" smtClean="0"/>
          </a:p>
          <a:p>
            <a:pPr algn="l"/>
            <a:endParaRPr lang="en-US" dirty="0" smtClean="0"/>
          </a:p>
          <a:p>
            <a:pPr algn="l"/>
            <a:endParaRPr lang="en-US" dirty="0"/>
          </a:p>
          <a:p>
            <a:pPr algn="l"/>
            <a:r>
              <a:rPr lang="en-US" dirty="0" smtClean="0"/>
              <a:t>THE GERMAN PUBLIC: </a:t>
            </a:r>
          </a:p>
          <a:p>
            <a:pPr algn="l"/>
            <a:r>
              <a:rPr lang="en-US" dirty="0" smtClean="0"/>
              <a:t>SURVEYED BY THE </a:t>
            </a:r>
          </a:p>
          <a:p>
            <a:pPr algn="l"/>
            <a:r>
              <a:rPr lang="en-US" dirty="0" smtClean="0"/>
              <a:t>BERTELSMANN FOUNDATION</a:t>
            </a:r>
            <a:endParaRPr lang="en-US" dirty="0"/>
          </a:p>
          <a:p>
            <a:pPr algn="l"/>
            <a:endParaRPr lang="en-US" dirty="0" smtClean="0"/>
          </a:p>
          <a:p>
            <a:pPr algn="l"/>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930044" y="4370680"/>
            <a:ext cx="1750247" cy="1750247"/>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31024"/>
          <a:stretch/>
        </p:blipFill>
        <p:spPr>
          <a:xfrm>
            <a:off x="6005118" y="2869190"/>
            <a:ext cx="2849570" cy="1081014"/>
          </a:xfrm>
          <a:prstGeom prst="rect">
            <a:avLst/>
          </a:prstGeom>
        </p:spPr>
      </p:pic>
    </p:spTree>
    <p:extLst>
      <p:ext uri="{BB962C8B-B14F-4D97-AF65-F5344CB8AC3E}">
        <p14:creationId xmlns:p14="http://schemas.microsoft.com/office/powerpoint/2010/main" val="276364621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Future American Leaders: </a:t>
            </a:r>
            <a:br>
              <a:rPr lang="en-US" dirty="0" smtClean="0"/>
            </a:br>
            <a:r>
              <a:rPr lang="en-US" dirty="0" smtClean="0"/>
              <a:t>The Israel Project</a:t>
            </a:r>
            <a:endParaRPr lang="en-US" dirty="0"/>
          </a:p>
        </p:txBody>
      </p:sp>
      <p:sp>
        <p:nvSpPr>
          <p:cNvPr id="4" name="Subtitle 1"/>
          <p:cNvSpPr>
            <a:spLocks noGrp="1"/>
          </p:cNvSpPr>
          <p:nvPr>
            <p:ph type="subTitle" idx="1"/>
          </p:nvPr>
        </p:nvSpPr>
        <p:spPr>
          <a:xfrm>
            <a:off x="1371600" y="2819400"/>
            <a:ext cx="3819031" cy="1752600"/>
          </a:xfrm>
        </p:spPr>
        <p:txBody>
          <a:bodyPr>
            <a:normAutofit/>
          </a:bodyPr>
          <a:lstStyle/>
          <a:p>
            <a:r>
              <a:rPr lang="en-US" dirty="0" smtClean="0"/>
              <a:t>Frank I. Luntz, </a:t>
            </a:r>
            <a:r>
              <a:rPr lang="en-US" i="1" dirty="0" smtClean="0"/>
              <a:t>America </a:t>
            </a:r>
            <a:r>
              <a:rPr lang="en-US" i="1" dirty="0"/>
              <a:t>2020: How the Next Generation Views </a:t>
            </a:r>
            <a:r>
              <a:rPr lang="en-US" i="1" dirty="0" smtClean="0"/>
              <a:t>Israel</a:t>
            </a:r>
            <a:r>
              <a:rPr lang="en-US" dirty="0" smtClean="0"/>
              <a:t>, The Israel project </a:t>
            </a:r>
            <a:r>
              <a:rPr lang="en-US" i="1" dirty="0" smtClean="0"/>
              <a:t>(2005)</a:t>
            </a:r>
            <a:endParaRPr lang="en-US" dirty="0"/>
          </a:p>
        </p:txBody>
      </p:sp>
      <p:pic>
        <p:nvPicPr>
          <p:cNvPr id="5" name="Picture 4"/>
          <p:cNvPicPr>
            <a:picLocks noChangeAspect="1"/>
          </p:cNvPicPr>
          <p:nvPr/>
        </p:nvPicPr>
        <p:blipFill>
          <a:blip r:embed="rId2"/>
          <a:stretch>
            <a:fillRect/>
          </a:stretch>
        </p:blipFill>
        <p:spPr>
          <a:xfrm rot="494039">
            <a:off x="5510374" y="2350598"/>
            <a:ext cx="3341408" cy="4321311"/>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08614" y="5063020"/>
            <a:ext cx="4822055" cy="1261771"/>
          </a:xfrm>
          <a:prstGeom prst="rect">
            <a:avLst/>
          </a:prstGeom>
        </p:spPr>
      </p:pic>
    </p:spTree>
    <p:extLst>
      <p:ext uri="{BB962C8B-B14F-4D97-AF65-F5344CB8AC3E}">
        <p14:creationId xmlns:p14="http://schemas.microsoft.com/office/powerpoint/2010/main" val="23492455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Jews: Divided</a:t>
            </a:r>
            <a:endParaRPr lang="en-US" dirty="0"/>
          </a:p>
        </p:txBody>
      </p:sp>
      <p:sp>
        <p:nvSpPr>
          <p:cNvPr id="3" name="Content Placeholder 2"/>
          <p:cNvSpPr>
            <a:spLocks noGrp="1"/>
          </p:cNvSpPr>
          <p:nvPr>
            <p:ph sz="quarter" idx="1"/>
          </p:nvPr>
        </p:nvSpPr>
        <p:spPr/>
        <p:txBody>
          <a:bodyPr>
            <a:normAutofit/>
          </a:bodyPr>
          <a:lstStyle/>
          <a:p>
            <a:pPr marL="0" indent="0">
              <a:buNone/>
            </a:pPr>
            <a:r>
              <a:rPr lang="en-US" sz="2500" dirty="0" smtClean="0"/>
              <a:t>“</a:t>
            </a:r>
            <a:r>
              <a:rPr lang="en-US" sz="2500" dirty="0"/>
              <a:t>In these different perspectives lies the flaw of each lobby group’s repertoire: a deep transgression of omission. AIPAC presents what Israel is on paper, and what the concept of Israel looked like in 1948 (with, of course, a great deal of accolades for the small nation’s start-up miracles and high-tech achievements), but says nothing of the real status of Arabs in Israeli society, of the women who are made to ride in the back of buses in Haredi </a:t>
            </a:r>
            <a:r>
              <a:rPr lang="en-US" sz="2500" dirty="0" smtClean="0"/>
              <a:t>communities</a:t>
            </a:r>
            <a:r>
              <a:rPr lang="en-US" sz="2500" dirty="0"/>
              <a:t>.</a:t>
            </a:r>
            <a:r>
              <a:rPr lang="en-US" sz="2500" dirty="0" smtClean="0"/>
              <a:t>”</a:t>
            </a:r>
          </a:p>
          <a:p>
            <a:pPr marL="0" indent="0">
              <a:buNone/>
            </a:pPr>
            <a:r>
              <a:rPr lang="en-US" sz="2500" dirty="0" smtClean="0"/>
              <a:t>—Charles Kopel, </a:t>
            </a:r>
            <a:r>
              <a:rPr lang="en-US" sz="2500" i="1" dirty="0" smtClean="0"/>
              <a:t>Moment Magazine</a:t>
            </a:r>
            <a:r>
              <a:rPr lang="en-US" sz="2500" dirty="0" smtClean="0"/>
              <a:t>, 2012</a:t>
            </a:r>
            <a:endParaRPr lang="en-US" sz="2500" dirty="0"/>
          </a:p>
        </p:txBody>
      </p:sp>
      <p:pic>
        <p:nvPicPr>
          <p:cNvPr id="6" name="Picture 5"/>
          <p:cNvPicPr>
            <a:picLocks noChangeAspect="1"/>
          </p:cNvPicPr>
          <p:nvPr/>
        </p:nvPicPr>
        <p:blipFill>
          <a:blip r:embed="rId2"/>
          <a:stretch>
            <a:fillRect/>
          </a:stretch>
        </p:blipFill>
        <p:spPr>
          <a:xfrm>
            <a:off x="5135511" y="5508498"/>
            <a:ext cx="3873500" cy="1181100"/>
          </a:xfrm>
          <a:prstGeom prst="rect">
            <a:avLst/>
          </a:prstGeom>
        </p:spPr>
      </p:pic>
    </p:spTree>
    <p:extLst>
      <p:ext uri="{BB962C8B-B14F-4D97-AF65-F5344CB8AC3E}">
        <p14:creationId xmlns:p14="http://schemas.microsoft.com/office/powerpoint/2010/main" val="6709560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Israel Project: </a:t>
            </a:r>
            <a:r>
              <a:rPr lang="en-US" i="1" dirty="0" smtClean="0"/>
              <a:t>America </a:t>
            </a:r>
            <a:r>
              <a:rPr lang="en-US" i="1" dirty="0"/>
              <a:t>2020</a:t>
            </a:r>
            <a:endParaRPr lang="en-US" dirty="0"/>
          </a:p>
        </p:txBody>
      </p:sp>
      <p:sp>
        <p:nvSpPr>
          <p:cNvPr id="3" name="Content Placeholder 2"/>
          <p:cNvSpPr>
            <a:spLocks noGrp="1"/>
          </p:cNvSpPr>
          <p:nvPr>
            <p:ph sz="quarter" idx="1"/>
          </p:nvPr>
        </p:nvSpPr>
        <p:spPr>
          <a:xfrm>
            <a:off x="3279420" y="1527048"/>
            <a:ext cx="5526252" cy="4572000"/>
          </a:xfrm>
        </p:spPr>
        <p:txBody>
          <a:bodyPr>
            <a:normAutofit/>
          </a:bodyPr>
          <a:lstStyle/>
          <a:p>
            <a:pPr marL="0" indent="0">
              <a:buNone/>
            </a:pPr>
            <a:r>
              <a:rPr lang="en-US" dirty="0" smtClean="0"/>
              <a:t>“</a:t>
            </a:r>
            <a:r>
              <a:rPr lang="en-US" dirty="0"/>
              <a:t>Support for Israel was described as a vestige of one’s upbringing, a sense of allegiance that used to exist widely in American culture</a:t>
            </a:r>
            <a:r>
              <a:rPr lang="en-US" dirty="0" smtClean="0"/>
              <a:t>.”</a:t>
            </a:r>
          </a:p>
          <a:p>
            <a:pPr marL="0" indent="0">
              <a:buNone/>
            </a:pPr>
            <a:endParaRPr lang="en-US" dirty="0"/>
          </a:p>
          <a:p>
            <a:pPr marL="0" indent="0">
              <a:buNone/>
            </a:pPr>
            <a:r>
              <a:rPr lang="en-US" dirty="0" smtClean="0"/>
              <a:t>“First </a:t>
            </a:r>
            <a:r>
              <a:rPr lang="en-US" dirty="0"/>
              <a:t>and foremost, they know nothing about the history of the Middle East. Nothing</a:t>
            </a:r>
            <a:r>
              <a:rPr lang="en-US" dirty="0" smtClean="0"/>
              <a:t>. . . . </a:t>
            </a:r>
            <a:r>
              <a:rPr lang="en-US" dirty="0"/>
              <a:t>The “facts” they do “know” are often wrong and work against Israel</a:t>
            </a:r>
            <a:r>
              <a:rPr lang="en-US" dirty="0" smtClean="0"/>
              <a:t>.”</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202589" y="1423740"/>
            <a:ext cx="2794000" cy="3911600"/>
          </a:xfrm>
          <a:prstGeom prst="rect">
            <a:avLst/>
          </a:prstGeom>
        </p:spPr>
      </p:pic>
      <p:sp>
        <p:nvSpPr>
          <p:cNvPr id="6" name="Rectangle 5"/>
          <p:cNvSpPr/>
          <p:nvPr/>
        </p:nvSpPr>
        <p:spPr>
          <a:xfrm>
            <a:off x="489650" y="5397534"/>
            <a:ext cx="2219879" cy="338554"/>
          </a:xfrm>
          <a:prstGeom prst="rect">
            <a:avLst/>
          </a:prstGeom>
        </p:spPr>
        <p:txBody>
          <a:bodyPr wrap="none">
            <a:spAutoFit/>
          </a:bodyPr>
          <a:lstStyle/>
          <a:p>
            <a:r>
              <a:rPr lang="en-US" sz="1600" b="1" cap="all" spc="250" dirty="0">
                <a:solidFill>
                  <a:schemeClr val="tx2"/>
                </a:solidFill>
              </a:rPr>
              <a:t>Frank I. Luntz</a:t>
            </a:r>
          </a:p>
        </p:txBody>
      </p:sp>
    </p:spTree>
    <p:extLst>
      <p:ext uri="{BB962C8B-B14F-4D97-AF65-F5344CB8AC3E}">
        <p14:creationId xmlns:p14="http://schemas.microsoft.com/office/powerpoint/2010/main" val="257644637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Israel Project: </a:t>
            </a:r>
            <a:r>
              <a:rPr lang="en-US" i="1" dirty="0"/>
              <a:t>America 2020</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dirty="0" smtClean="0"/>
              <a:t>“</a:t>
            </a:r>
            <a:r>
              <a:rPr lang="en-US" dirty="0"/>
              <a:t>Support for Israel is intellectual, while support for the Palestinians is emotional. . . . In the end, the Palestinians are winning hearts and minds because they have humanized the </a:t>
            </a:r>
            <a:r>
              <a:rPr lang="en-US" dirty="0" smtClean="0"/>
              <a:t>conflict.”</a:t>
            </a:r>
          </a:p>
          <a:p>
            <a:pPr marL="0" lvl="0" indent="0">
              <a:buNone/>
            </a:pPr>
            <a:endParaRPr lang="en-US" dirty="0"/>
          </a:p>
          <a:p>
            <a:pPr marL="0" lvl="0" indent="0">
              <a:buNone/>
            </a:pPr>
            <a:r>
              <a:rPr lang="en-US" dirty="0" smtClean="0"/>
              <a:t>“There </a:t>
            </a:r>
            <a:r>
              <a:rPr lang="en-US" dirty="0"/>
              <a:t>is growing support among elite graduate students for a </a:t>
            </a:r>
            <a:r>
              <a:rPr lang="en-US" dirty="0" smtClean="0"/>
              <a:t>‘one</a:t>
            </a:r>
            <a:r>
              <a:rPr lang="en-US" dirty="0"/>
              <a:t>-state </a:t>
            </a:r>
            <a:r>
              <a:rPr lang="en-US" dirty="0" smtClean="0"/>
              <a:t>solution’ </a:t>
            </a:r>
            <a:r>
              <a:rPr lang="en-US" dirty="0"/>
              <a:t>to the Israeli-Palestinian dispute</a:t>
            </a:r>
            <a:r>
              <a:rPr lang="en-US" dirty="0" smtClean="0"/>
              <a:t>.”</a:t>
            </a:r>
            <a:endParaRPr lang="en-US" dirty="0"/>
          </a:p>
          <a:p>
            <a:pPr marL="0" indent="0">
              <a:buNone/>
            </a:pPr>
            <a:endParaRPr lang="en-US" dirty="0"/>
          </a:p>
          <a:p>
            <a:pPr marL="0" lvl="0" indent="0">
              <a:buNone/>
            </a:pPr>
            <a:endParaRPr lang="en-US" dirty="0"/>
          </a:p>
        </p:txBody>
      </p:sp>
    </p:spTree>
    <p:extLst>
      <p:ext uri="{BB962C8B-B14F-4D97-AF65-F5344CB8AC3E}">
        <p14:creationId xmlns:p14="http://schemas.microsoft.com/office/powerpoint/2010/main" val="382315990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Israel Project: </a:t>
            </a:r>
            <a:r>
              <a:rPr lang="en-US" i="1" dirty="0"/>
              <a:t>America 2020</a:t>
            </a:r>
            <a:endParaRPr lang="en-US" dirty="0"/>
          </a:p>
        </p:txBody>
      </p:sp>
      <p:sp>
        <p:nvSpPr>
          <p:cNvPr id="3" name="Content Placeholder 2"/>
          <p:cNvSpPr>
            <a:spLocks noGrp="1"/>
          </p:cNvSpPr>
          <p:nvPr>
            <p:ph sz="quarter" idx="1"/>
          </p:nvPr>
        </p:nvSpPr>
        <p:spPr/>
        <p:txBody>
          <a:bodyPr/>
          <a:lstStyle/>
          <a:p>
            <a:pPr marL="0" indent="0">
              <a:buNone/>
            </a:pPr>
            <a:r>
              <a:rPr lang="en-US" dirty="0"/>
              <a:t>“Israeli spokespeople need to sympathize with the Palestinian people when condemning their leaders. How? Hold them accountable for the lack of freedom, democracy, openness and justice.”</a:t>
            </a:r>
          </a:p>
        </p:txBody>
      </p:sp>
    </p:spTree>
    <p:extLst>
      <p:ext uri="{BB962C8B-B14F-4D97-AF65-F5344CB8AC3E}">
        <p14:creationId xmlns:p14="http://schemas.microsoft.com/office/powerpoint/2010/main" val="83994198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German Public: The Bertelsmann Foundation</a:t>
            </a:r>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40435" y="2929497"/>
            <a:ext cx="3343296" cy="3343296"/>
          </a:xfrm>
          <a:prstGeom prst="rect">
            <a:avLst/>
          </a:prstGeom>
        </p:spPr>
      </p:pic>
    </p:spTree>
    <p:extLst>
      <p:ext uri="{BB962C8B-B14F-4D97-AF65-F5344CB8AC3E}">
        <p14:creationId xmlns:p14="http://schemas.microsoft.com/office/powerpoint/2010/main" val="341653063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German Public: The Bertelsmann Foundation</a:t>
            </a:r>
            <a:endParaRPr lang="en-US" dirty="0"/>
          </a:p>
        </p:txBody>
      </p:sp>
      <p:graphicFrame>
        <p:nvGraphicFramePr>
          <p:cNvPr id="4" name="Chart 3"/>
          <p:cNvGraphicFramePr/>
          <p:nvPr>
            <p:extLst>
              <p:ext uri="{D42A27DB-BD31-4B8C-83A1-F6EECF244321}">
                <p14:modId xmlns:p14="http://schemas.microsoft.com/office/powerpoint/2010/main" val="3147262761"/>
              </p:ext>
            </p:extLst>
          </p:nvPr>
        </p:nvGraphicFramePr>
        <p:xfrm>
          <a:off x="1524000" y="2499583"/>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528089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German Public: The Bertelsmann Foundation</a:t>
            </a:r>
            <a:endParaRPr lang="en-US" dirty="0"/>
          </a:p>
        </p:txBody>
      </p:sp>
      <p:graphicFrame>
        <p:nvGraphicFramePr>
          <p:cNvPr id="2" name="Chart 1"/>
          <p:cNvGraphicFramePr/>
          <p:nvPr>
            <p:extLst>
              <p:ext uri="{D42A27DB-BD31-4B8C-83A1-F6EECF244321}">
                <p14:modId xmlns:p14="http://schemas.microsoft.com/office/powerpoint/2010/main" val="3327352455"/>
              </p:ext>
            </p:extLst>
          </p:nvPr>
        </p:nvGraphicFramePr>
        <p:xfrm>
          <a:off x="1524000" y="2513541"/>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121582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2"/>
          <a:srcRect l="-43000" r="-43000"/>
          <a:stretch>
            <a:fillRect/>
          </a:stretch>
        </p:blipFill>
        <p:spPr/>
      </p:pic>
    </p:spTree>
    <p:extLst>
      <p:ext uri="{BB962C8B-B14F-4D97-AF65-F5344CB8AC3E}">
        <p14:creationId xmlns:p14="http://schemas.microsoft.com/office/powerpoint/2010/main" val="181884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Jews: Divided</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a:t>
            </a:r>
            <a:r>
              <a:rPr lang="en-US" dirty="0"/>
              <a:t>J Street presents what is supposedly a liberal Zionist ideal, and a genuine effort to save the soul of Israel. Its narrative seems, however, to include no room to blame anyone but the Likud-led coalition for Israel’s misfortune. No recognition of rocket fire from Gaza on Israeli </a:t>
            </a:r>
            <a:r>
              <a:rPr lang="en-US" dirty="0" smtClean="0"/>
              <a:t>civilians.”</a:t>
            </a:r>
          </a:p>
          <a:p>
            <a:pPr marL="0" indent="0">
              <a:buNone/>
            </a:pPr>
            <a:r>
              <a:rPr lang="en-US" dirty="0" smtClean="0"/>
              <a:t>—Charles Kopel, </a:t>
            </a:r>
            <a:r>
              <a:rPr lang="en-US" i="1" dirty="0" smtClean="0"/>
              <a:t>Moment Magazine</a:t>
            </a:r>
            <a:r>
              <a:rPr lang="en-US" dirty="0" smtClean="0"/>
              <a:t>, 2012</a:t>
            </a:r>
            <a:endParaRPr lang="en-US" dirty="0"/>
          </a:p>
        </p:txBody>
      </p:sp>
      <p:pic>
        <p:nvPicPr>
          <p:cNvPr id="7" name="Picture 6" descr="logo-jstre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669" y="5514848"/>
            <a:ext cx="4089400" cy="1168400"/>
          </a:xfrm>
          <a:prstGeom prst="rect">
            <a:avLst/>
          </a:prstGeom>
        </p:spPr>
      </p:pic>
    </p:spTree>
    <p:extLst>
      <p:ext uri="{BB962C8B-B14F-4D97-AF65-F5344CB8AC3E}">
        <p14:creationId xmlns:p14="http://schemas.microsoft.com/office/powerpoint/2010/main" val="32272095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Anti-Zionist Jewish Intellectuals</a:t>
            </a:r>
            <a:endParaRPr lang="en-US" dirty="0"/>
          </a:p>
        </p:txBody>
      </p:sp>
      <p:sp>
        <p:nvSpPr>
          <p:cNvPr id="4" name="TextBox 3"/>
          <p:cNvSpPr txBox="1"/>
          <p:nvPr/>
        </p:nvSpPr>
        <p:spPr>
          <a:xfrm>
            <a:off x="1725160" y="1535243"/>
            <a:ext cx="4568536" cy="701731"/>
          </a:xfrm>
          <a:prstGeom prst="rect">
            <a:avLst/>
          </a:prstGeom>
          <a:noFill/>
        </p:spPr>
        <p:txBody>
          <a:bodyPr wrap="square" rtlCol="0">
            <a:spAutoFit/>
          </a:bodyPr>
          <a:lstStyle/>
          <a:p>
            <a:pPr algn="r">
              <a:spcBef>
                <a:spcPct val="20000"/>
              </a:spcBef>
              <a:buClr>
                <a:schemeClr val="accent1"/>
              </a:buClr>
              <a:buSzPct val="85000"/>
            </a:pPr>
            <a:r>
              <a:rPr lang="en-US" b="1" cap="all" spc="250" dirty="0" smtClean="0">
                <a:solidFill>
                  <a:schemeClr val="tx2"/>
                </a:solidFill>
              </a:rPr>
              <a:t>Norman finkelstein</a:t>
            </a:r>
          </a:p>
          <a:p>
            <a:pPr>
              <a:spcBef>
                <a:spcPct val="20000"/>
              </a:spcBef>
              <a:buClr>
                <a:schemeClr val="accent1"/>
              </a:buClr>
              <a:buSzPct val="85000"/>
            </a:pPr>
            <a:endParaRPr lang="en-US" b="1" cap="all" spc="250" dirty="0">
              <a:solidFill>
                <a:schemeClr val="tx2"/>
              </a:solidFill>
            </a:endParaRPr>
          </a:p>
        </p:txBody>
      </p:sp>
      <p:pic>
        <p:nvPicPr>
          <p:cNvPr id="8" name="Picture 7"/>
          <p:cNvPicPr>
            <a:picLocks noChangeAspect="1"/>
          </p:cNvPicPr>
          <p:nvPr/>
        </p:nvPicPr>
        <p:blipFill>
          <a:blip r:embed="rId2"/>
          <a:stretch>
            <a:fillRect/>
          </a:stretch>
        </p:blipFill>
        <p:spPr>
          <a:xfrm>
            <a:off x="6433246" y="1300692"/>
            <a:ext cx="2576534" cy="3864800"/>
          </a:xfrm>
          <a:prstGeom prst="rect">
            <a:avLst/>
          </a:prstGeom>
        </p:spPr>
      </p:pic>
      <p:pic>
        <p:nvPicPr>
          <p:cNvPr id="9" name="Picture 8"/>
          <p:cNvPicPr>
            <a:picLocks noChangeAspect="1"/>
          </p:cNvPicPr>
          <p:nvPr/>
        </p:nvPicPr>
        <p:blipFill rotWithShape="1">
          <a:blip r:embed="rId3"/>
          <a:srcRect l="25873" r="29783"/>
          <a:stretch/>
        </p:blipFill>
        <p:spPr>
          <a:xfrm>
            <a:off x="148369" y="2797802"/>
            <a:ext cx="2893816" cy="3915397"/>
          </a:xfrm>
          <a:prstGeom prst="rect">
            <a:avLst/>
          </a:prstGeom>
        </p:spPr>
      </p:pic>
      <p:sp>
        <p:nvSpPr>
          <p:cNvPr id="10" name="TextBox 9"/>
          <p:cNvSpPr txBox="1"/>
          <p:nvPr/>
        </p:nvSpPr>
        <p:spPr>
          <a:xfrm>
            <a:off x="3042185" y="5038388"/>
            <a:ext cx="2790995" cy="978730"/>
          </a:xfrm>
          <a:prstGeom prst="rect">
            <a:avLst/>
          </a:prstGeom>
          <a:noFill/>
        </p:spPr>
        <p:txBody>
          <a:bodyPr wrap="square" rtlCol="0">
            <a:spAutoFit/>
          </a:bodyPr>
          <a:lstStyle/>
          <a:p>
            <a:pPr>
              <a:spcBef>
                <a:spcPct val="20000"/>
              </a:spcBef>
              <a:buClr>
                <a:schemeClr val="accent1"/>
              </a:buClr>
              <a:buSzPct val="85000"/>
            </a:pPr>
            <a:endParaRPr lang="en-US" b="1" cap="all" spc="250" dirty="0">
              <a:solidFill>
                <a:schemeClr val="tx2"/>
              </a:solidFill>
            </a:endParaRPr>
          </a:p>
          <a:p>
            <a:pPr>
              <a:spcBef>
                <a:spcPct val="20000"/>
              </a:spcBef>
              <a:buClr>
                <a:schemeClr val="accent1"/>
              </a:buClr>
              <a:buSzPct val="85000"/>
            </a:pPr>
            <a:r>
              <a:rPr lang="en-US" b="1" cap="all" spc="250" dirty="0">
                <a:solidFill>
                  <a:schemeClr val="tx2"/>
                </a:solidFill>
              </a:rPr>
              <a:t>Noam chomsky</a:t>
            </a:r>
          </a:p>
          <a:p>
            <a:endParaRPr lang="en-US" dirty="0"/>
          </a:p>
        </p:txBody>
      </p:sp>
    </p:spTree>
    <p:extLst>
      <p:ext uri="{BB962C8B-B14F-4D97-AF65-F5344CB8AC3E}">
        <p14:creationId xmlns:p14="http://schemas.microsoft.com/office/powerpoint/2010/main" val="378801162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Civic.thmx</Template>
  <TotalTime>640</TotalTime>
  <Words>2111</Words>
  <Application>Microsoft Macintosh PowerPoint</Application>
  <PresentationFormat>On-screen Show (4:3)</PresentationFormat>
  <Paragraphs>200</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Civic</vt:lpstr>
      <vt:lpstr>Mapping Contemporary Views  on Israel-Palestine</vt:lpstr>
      <vt:lpstr>Part I: The Mainstream  Jewish Community</vt:lpstr>
      <vt:lpstr>The American Jewish Community</vt:lpstr>
      <vt:lpstr>A Portrait of Jewish Americans</vt:lpstr>
      <vt:lpstr>A Portrait of Jewish Americans</vt:lpstr>
      <vt:lpstr>American Jews: Divided</vt:lpstr>
      <vt:lpstr>American Jews: Divided</vt:lpstr>
      <vt:lpstr>American Jews: Divided</vt:lpstr>
      <vt:lpstr>Anti-Zionist Jewish Intellectuals</vt:lpstr>
      <vt:lpstr>The European Jewish Community</vt:lpstr>
      <vt:lpstr>European Jews</vt:lpstr>
      <vt:lpstr>European Jews: Strong Agreement?</vt:lpstr>
      <vt:lpstr>Israeli Jewish Community</vt:lpstr>
      <vt:lpstr>Israeli Jewish Community</vt:lpstr>
      <vt:lpstr>Israeli Jewish Community</vt:lpstr>
      <vt:lpstr>Part II: The Mainstream  Palestinian Community</vt:lpstr>
      <vt:lpstr>Mainstream Palestinian Views</vt:lpstr>
      <vt:lpstr>Oxford Research Group (Palestine Strategy Group section)</vt:lpstr>
      <vt:lpstr>Oxford Research Group (Palestine Strategy Group section)</vt:lpstr>
      <vt:lpstr>Oxford Research Group (Palestine Strategy Group section)</vt:lpstr>
      <vt:lpstr>Palestinian Center for Policy  and Survey Research </vt:lpstr>
      <vt:lpstr>Palestinian Center for Policy  and Survey Research </vt:lpstr>
      <vt:lpstr>Palestinian Center for Policy  and Survey Research </vt:lpstr>
      <vt:lpstr>The Washington Institute: If the Palestinian leadership negotiates a two-state solution with Israel, do you think that will be . . .</vt:lpstr>
      <vt:lpstr>Part III: The Christian Community</vt:lpstr>
      <vt:lpstr>The Christian Community</vt:lpstr>
      <vt:lpstr>Key Christian Supporter After 1948: Reinhold Niebuhr </vt:lpstr>
      <vt:lpstr>Paul Merkley</vt:lpstr>
      <vt:lpstr>Paul Merkley</vt:lpstr>
      <vt:lpstr>Paul Merkley</vt:lpstr>
      <vt:lpstr>Paul Merkley</vt:lpstr>
      <vt:lpstr>Survey Results: Christian Views of Israel</vt:lpstr>
      <vt:lpstr>Survey Results: Christian Views of Israel</vt:lpstr>
      <vt:lpstr>Survey Results: Christian Views of Israel</vt:lpstr>
      <vt:lpstr>Survey Results: Christian Leaders’  Views of Israel</vt:lpstr>
      <vt:lpstr>Survey Results: Christian Leaders’  Views of Israel</vt:lpstr>
      <vt:lpstr>Some anti-(Christian) Zionism  evangelical voices </vt:lpstr>
      <vt:lpstr>The Boycott, Divestment, and Sanctions Movement (BDS) </vt:lpstr>
      <vt:lpstr>The Boycott, Divestment, and Sanctions Movement (BDS) </vt:lpstr>
      <vt:lpstr>The Boycott, Divestment, and Sanctions Movement (BDS) </vt:lpstr>
      <vt:lpstr>The Boycott, Divestment, and Sanctions Movement (BDS) </vt:lpstr>
      <vt:lpstr>The Boycott, Divestment, and Sanctions Movement (BDS) </vt:lpstr>
      <vt:lpstr>The Boycott, Divestment, and Sanctions Movement (BDS) </vt:lpstr>
      <vt:lpstr>Part IV: Messianic Jewish Views</vt:lpstr>
      <vt:lpstr>Israeli Messianic Jews</vt:lpstr>
      <vt:lpstr>Israeli Messianic Leaders: Possibility of Peace</vt:lpstr>
      <vt:lpstr>Israeli Messianic Leaders: Best Solution</vt:lpstr>
      <vt:lpstr>North American Messianic Jews</vt:lpstr>
      <vt:lpstr>A Messianic Jewish Voice About the Palestinians</vt:lpstr>
      <vt:lpstr>Judith Rood</vt:lpstr>
      <vt:lpstr>Judith Rood</vt:lpstr>
      <vt:lpstr>Part V: Arab Christian Views</vt:lpstr>
      <vt:lpstr>Voices of Dialogue, Balance and Reconciliation</vt:lpstr>
      <vt:lpstr>Salim Munayer: Through My Enemy’s Eyes</vt:lpstr>
      <vt:lpstr>Salim Munayer: Through My Enemy’s Eyes</vt:lpstr>
      <vt:lpstr>Salim Munayer: Through My Enemy’s Eyes</vt:lpstr>
      <vt:lpstr>Salim Munayer: Through My Enemy’s Eyes</vt:lpstr>
      <vt:lpstr>Lisa Loden: Through My Enemy’s Eyes</vt:lpstr>
      <vt:lpstr>Lisa Loden: Through My Enemy’s Eyes</vt:lpstr>
      <vt:lpstr>An Influential Voice</vt:lpstr>
      <vt:lpstr>An Important Document</vt:lpstr>
      <vt:lpstr>Christ at the Checkpoint</vt:lpstr>
      <vt:lpstr>Other Conferences</vt:lpstr>
      <vt:lpstr>Impact: Holy Land</vt:lpstr>
      <vt:lpstr>Lausanne Initiative for Reconciliation in Israel/Palestine</vt:lpstr>
      <vt:lpstr>Borough Park Symposium</vt:lpstr>
      <vt:lpstr>Part VI: The (Mostly)  Secular World</vt:lpstr>
      <vt:lpstr>The (Mostly) Secular World</vt:lpstr>
      <vt:lpstr>Future American Leaders:  The Israel Project</vt:lpstr>
      <vt:lpstr>The Israel Project: America 2020</vt:lpstr>
      <vt:lpstr>The Israel Project: America 2020</vt:lpstr>
      <vt:lpstr>The Israel Project: America 2020</vt:lpstr>
      <vt:lpstr>The German Public: The Bertelsmann Foundation</vt:lpstr>
      <vt:lpstr>The German Public: The Bertelsmann Foundation</vt:lpstr>
      <vt:lpstr>The German Public: The Bertelsmann Foundation</vt:lpstr>
      <vt:lpstr>PowerPoint Presentation</vt:lpstr>
    </vt:vector>
  </TitlesOfParts>
  <Company>Jews For Jesus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Jewish Community</dc:title>
  <dc:creator>Rich Robinson</dc:creator>
  <cp:lastModifiedBy>Rich Robinson</cp:lastModifiedBy>
  <cp:revision>93</cp:revision>
  <dcterms:created xsi:type="dcterms:W3CDTF">2015-04-02T20:41:27Z</dcterms:created>
  <dcterms:modified xsi:type="dcterms:W3CDTF">2015-04-16T18:13:10Z</dcterms:modified>
</cp:coreProperties>
</file>