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22"/>
  </p:notesMasterIdLst>
  <p:sldIdLst>
    <p:sldId id="256" r:id="rId2"/>
    <p:sldId id="257" r:id="rId3"/>
    <p:sldId id="265" r:id="rId4"/>
    <p:sldId id="258" r:id="rId5"/>
    <p:sldId id="261" r:id="rId6"/>
    <p:sldId id="259" r:id="rId7"/>
    <p:sldId id="260" r:id="rId8"/>
    <p:sldId id="262" r:id="rId9"/>
    <p:sldId id="269" r:id="rId10"/>
    <p:sldId id="263" r:id="rId11"/>
    <p:sldId id="264" r:id="rId12"/>
    <p:sldId id="270" r:id="rId13"/>
    <p:sldId id="271" r:id="rId14"/>
    <p:sldId id="266" r:id="rId15"/>
    <p:sldId id="267" r:id="rId16"/>
    <p:sldId id="273" r:id="rId17"/>
    <p:sldId id="272" r:id="rId18"/>
    <p:sldId id="274" r:id="rId19"/>
    <p:sldId id="275"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53" autoAdjust="0"/>
    <p:restoredTop sz="80172" autoAdjust="0"/>
  </p:normalViewPr>
  <p:slideViewPr>
    <p:cSldViewPr snapToGrid="0" snapToObjects="1">
      <p:cViewPr varScale="1">
        <p:scale>
          <a:sx n="98" d="100"/>
          <a:sy n="98" d="100"/>
        </p:scale>
        <p:origin x="-52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A8EE3-ABAD-E443-B602-42AAA160F85C}" type="datetimeFigureOut">
              <a:rPr lang="en-US" smtClean="0"/>
              <a:t>4/8/15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2F97A-A8D0-BE4B-A895-7BC1543B3B16}" type="slidenum">
              <a:rPr lang="en-US" smtClean="0"/>
              <a:t>‹#›</a:t>
            </a:fld>
            <a:endParaRPr lang="en-US"/>
          </a:p>
        </p:txBody>
      </p:sp>
    </p:spTree>
    <p:extLst>
      <p:ext uri="{BB962C8B-B14F-4D97-AF65-F5344CB8AC3E}">
        <p14:creationId xmlns:p14="http://schemas.microsoft.com/office/powerpoint/2010/main" val="3105508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Between 60% and 70% of the canonical Scriptures are in the narrative genre</a:t>
            </a:r>
            <a:r>
              <a:rPr lang="en-US" sz="1200" i="1" kern="1200" dirty="0" smtClean="0">
                <a:solidFill>
                  <a:schemeClr val="tx1"/>
                </a:solidFill>
                <a:effectLst/>
                <a:latin typeface="+mn-lt"/>
                <a:ea typeface="+mn-ea"/>
                <a:cs typeface="+mn-cs"/>
              </a:rPr>
              <a:t>.</a:t>
            </a:r>
            <a:r>
              <a:rPr lang="en-US" dirty="0" smtClean="0">
                <a:effectLst/>
              </a:rPr>
              <a:t> </a:t>
            </a:r>
            <a:r>
              <a:rPr lang="en-US" sz="1200" kern="1200" dirty="0" err="1" smtClean="0">
                <a:solidFill>
                  <a:schemeClr val="tx1"/>
                </a:solidFill>
                <a:effectLst/>
                <a:latin typeface="+mn-lt"/>
                <a:ea typeface="+mn-ea"/>
                <a:cs typeface="+mn-cs"/>
              </a:rPr>
              <a:t>Yeshua</a:t>
            </a:r>
            <a:r>
              <a:rPr lang="en-US" sz="1200" kern="1200" dirty="0" smtClean="0">
                <a:solidFill>
                  <a:schemeClr val="tx1"/>
                </a:solidFill>
                <a:effectLst/>
                <a:latin typeface="+mn-lt"/>
                <a:ea typeface="+mn-ea"/>
                <a:cs typeface="+mn-cs"/>
              </a:rPr>
              <a:t> the Messiah used stories as his primary teaching method. He used stories to teach both the </a:t>
            </a:r>
            <a:r>
              <a:rPr lang="en-US" sz="1200" i="1" kern="1200" dirty="0" smtClean="0">
                <a:solidFill>
                  <a:schemeClr val="tx1"/>
                </a:solidFill>
                <a:effectLst/>
                <a:latin typeface="+mn-lt"/>
                <a:ea typeface="+mn-ea"/>
                <a:cs typeface="+mn-cs"/>
              </a:rPr>
              <a:t>am ha </a:t>
            </a:r>
            <a:r>
              <a:rPr lang="en-US" sz="1200" i="1" kern="1200" dirty="0" err="1" smtClean="0">
                <a:solidFill>
                  <a:schemeClr val="tx1"/>
                </a:solidFill>
                <a:effectLst/>
                <a:latin typeface="+mn-lt"/>
                <a:ea typeface="+mn-ea"/>
                <a:cs typeface="+mn-cs"/>
              </a:rPr>
              <a:t>aretz</a:t>
            </a:r>
            <a:r>
              <a:rPr lang="en-US" sz="1200" kern="1200" dirty="0" smtClean="0">
                <a:solidFill>
                  <a:schemeClr val="tx1"/>
                </a:solidFill>
                <a:effectLst/>
                <a:latin typeface="+mn-lt"/>
                <a:ea typeface="+mn-ea"/>
                <a:cs typeface="+mn-cs"/>
              </a:rPr>
              <a:t> (the common folk) in Galilee and also for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most highly literate and erudite Torah scholars of his day in Jerusalem. He is the Master Teacher and our exemplar for our teaching vocations. </a:t>
            </a:r>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2</a:t>
            </a:fld>
            <a:endParaRPr lang="en-US"/>
          </a:p>
        </p:txBody>
      </p:sp>
    </p:spTree>
    <p:extLst>
      <p:ext uri="{BB962C8B-B14F-4D97-AF65-F5344CB8AC3E}">
        <p14:creationId xmlns:p14="http://schemas.microsoft.com/office/powerpoint/2010/main" val="386706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media changes, people are changed by those media. A question many observers are asking is—will our dependence on this new media rewire our brains? Younger generations today, though they are literate, have been conditioned by the digital revolution to prefer to get their information not from reading print, but from other electronic media. This mentality is termed “secondary </a:t>
            </a:r>
            <a:r>
              <a:rPr lang="en-US" sz="1200" kern="1200" dirty="0" err="1" smtClean="0">
                <a:solidFill>
                  <a:schemeClr val="tx1"/>
                </a:solidFill>
                <a:effectLst/>
                <a:latin typeface="+mn-lt"/>
                <a:ea typeface="+mn-ea"/>
                <a:cs typeface="+mn-cs"/>
              </a:rPr>
              <a:t>orality</a:t>
            </a:r>
            <a:r>
              <a:rPr lang="en-US" sz="1200" kern="1200" dirty="0" smtClean="0">
                <a:solidFill>
                  <a:schemeClr val="tx1"/>
                </a:solidFill>
                <a:effectLst/>
                <a:latin typeface="+mn-lt"/>
                <a:ea typeface="+mn-ea"/>
                <a:cs typeface="+mn-cs"/>
              </a:rPr>
              <a:t>” by </a:t>
            </a:r>
            <a:r>
              <a:rPr lang="en-US" sz="1200" kern="1200" dirty="0" err="1" smtClean="0">
                <a:solidFill>
                  <a:schemeClr val="tx1"/>
                </a:solidFill>
                <a:effectLst/>
                <a:latin typeface="+mn-lt"/>
                <a:ea typeface="+mn-ea"/>
                <a:cs typeface="+mn-cs"/>
              </a:rPr>
              <a:t>orality</a:t>
            </a:r>
            <a:r>
              <a:rPr lang="en-US" sz="1200" kern="1200" dirty="0" smtClean="0">
                <a:solidFill>
                  <a:schemeClr val="tx1"/>
                </a:solidFill>
                <a:effectLst/>
                <a:latin typeface="+mn-lt"/>
                <a:ea typeface="+mn-ea"/>
                <a:cs typeface="+mn-cs"/>
              </a:rPr>
              <a:t> and literacy theorist Walter </a:t>
            </a:r>
            <a:r>
              <a:rPr lang="en-US" sz="1200" kern="1200" dirty="0" err="1" smtClean="0">
                <a:solidFill>
                  <a:schemeClr val="tx1"/>
                </a:solidFill>
                <a:effectLst/>
                <a:latin typeface="+mn-lt"/>
                <a:ea typeface="+mn-ea"/>
                <a:cs typeface="+mn-cs"/>
              </a:rPr>
              <a:t>Ong</a:t>
            </a:r>
            <a:r>
              <a:rPr lang="en-US" sz="1200" kern="1200" dirty="0" smtClean="0">
                <a:solidFill>
                  <a:schemeClr val="tx1"/>
                </a:solidFill>
                <a:effectLst/>
                <a:latin typeface="+mn-lt"/>
                <a:ea typeface="+mn-ea"/>
                <a:cs typeface="+mn-cs"/>
              </a:rPr>
              <a:t>, a term he coined for the new electronically mediated culture of spoken, as contrasted with written, language. The new media advances secondary </a:t>
            </a:r>
            <a:r>
              <a:rPr lang="en-US" sz="1200" kern="1200" dirty="0" err="1" smtClean="0">
                <a:solidFill>
                  <a:schemeClr val="tx1"/>
                </a:solidFill>
                <a:effectLst/>
                <a:latin typeface="+mn-lt"/>
                <a:ea typeface="+mn-ea"/>
                <a:cs typeface="+mn-cs"/>
              </a:rPr>
              <a:t>orality</a:t>
            </a:r>
            <a:r>
              <a:rPr lang="en-US" sz="1200" kern="1200" dirty="0" smtClean="0">
                <a:solidFill>
                  <a:schemeClr val="tx1"/>
                </a:solidFill>
                <a:effectLst/>
                <a:latin typeface="+mn-lt"/>
                <a:ea typeface="+mn-ea"/>
                <a:cs typeface="+mn-cs"/>
              </a:rPr>
              <a:t>, and secondary </a:t>
            </a:r>
            <a:r>
              <a:rPr lang="en-US" sz="1200" kern="1200" dirty="0" err="1" smtClean="0">
                <a:solidFill>
                  <a:schemeClr val="tx1"/>
                </a:solidFill>
                <a:effectLst/>
                <a:latin typeface="+mn-lt"/>
                <a:ea typeface="+mn-ea"/>
                <a:cs typeface="+mn-cs"/>
              </a:rPr>
              <a:t>orality</a:t>
            </a:r>
            <a:r>
              <a:rPr lang="en-US" sz="1200" kern="1200" dirty="0" smtClean="0">
                <a:solidFill>
                  <a:schemeClr val="tx1"/>
                </a:solidFill>
                <a:effectLst/>
                <a:latin typeface="+mn-lt"/>
                <a:ea typeface="+mn-ea"/>
                <a:cs typeface="+mn-cs"/>
              </a:rPr>
              <a:t> in turn is decreasing print literacy. This is not an entirely happy development. 	 </a:t>
            </a:r>
            <a:r>
              <a:rPr lang="en-US" sz="1200" kern="1200" dirty="0" err="1" smtClean="0">
                <a:solidFill>
                  <a:schemeClr val="tx1"/>
                </a:solidFill>
                <a:effectLst/>
                <a:latin typeface="+mn-lt"/>
                <a:ea typeface="+mn-ea"/>
                <a:cs typeface="+mn-cs"/>
              </a:rPr>
              <a:t>Ong</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Orality</a:t>
            </a:r>
            <a:r>
              <a:rPr lang="en-US" sz="1200" kern="1200" dirty="0" smtClean="0">
                <a:solidFill>
                  <a:schemeClr val="tx1"/>
                </a:solidFill>
                <a:effectLst/>
                <a:latin typeface="+mn-lt"/>
                <a:ea typeface="+mn-ea"/>
                <a:cs typeface="+mn-cs"/>
              </a:rPr>
              <a:t>, 11.</a:t>
            </a:r>
          </a:p>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15</a:t>
            </a:fld>
            <a:endParaRPr lang="en-US"/>
          </a:p>
        </p:txBody>
      </p:sp>
    </p:spTree>
    <p:extLst>
      <p:ext uri="{BB962C8B-B14F-4D97-AF65-F5344CB8AC3E}">
        <p14:creationId xmlns:p14="http://schemas.microsoft.com/office/powerpoint/2010/main" val="83877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Johannes…and Mark</a:t>
            </a:r>
            <a:endParaRPr lang="en-US" sz="2000" b="1" dirty="0"/>
          </a:p>
        </p:txBody>
      </p:sp>
      <p:sp>
        <p:nvSpPr>
          <p:cNvPr id="4" name="Slide Number Placeholder 3"/>
          <p:cNvSpPr>
            <a:spLocks noGrp="1"/>
          </p:cNvSpPr>
          <p:nvPr>
            <p:ph type="sldNum" sz="quarter" idx="10"/>
          </p:nvPr>
        </p:nvSpPr>
        <p:spPr/>
        <p:txBody>
          <a:bodyPr/>
          <a:lstStyle/>
          <a:p>
            <a:fld id="{0422F97A-A8D0-BE4B-A895-7BC1543B3B16}" type="slidenum">
              <a:rPr lang="en-US" smtClean="0"/>
              <a:t>16</a:t>
            </a:fld>
            <a:endParaRPr lang="en-US"/>
          </a:p>
        </p:txBody>
      </p:sp>
    </p:spTree>
    <p:extLst>
      <p:ext uri="{BB962C8B-B14F-4D97-AF65-F5344CB8AC3E}">
        <p14:creationId xmlns:p14="http://schemas.microsoft.com/office/powerpoint/2010/main" val="376744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17</a:t>
            </a:fld>
            <a:endParaRPr lang="en-US"/>
          </a:p>
        </p:txBody>
      </p:sp>
    </p:spTree>
    <p:extLst>
      <p:ext uri="{BB962C8B-B14F-4D97-AF65-F5344CB8AC3E}">
        <p14:creationId xmlns:p14="http://schemas.microsoft.com/office/powerpoint/2010/main" val="256910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Naked</a:t>
            </a:r>
            <a:r>
              <a:rPr lang="en-US" baseline="0" dirty="0" smtClean="0"/>
              <a:t> Truth, Head-On Apologetics…, thrusting and parrying fencing….But by end-run, subversive storytelling.</a:t>
            </a:r>
          </a:p>
          <a:p>
            <a:endParaRPr lang="en-US" baseline="0" dirty="0" smtClean="0"/>
          </a:p>
          <a:p>
            <a:r>
              <a:rPr lang="en-US" baseline="0" dirty="0" smtClean="0"/>
              <a:t>Last Summer at Hotel </a:t>
            </a:r>
            <a:r>
              <a:rPr lang="en-US" baseline="0" dirty="0" err="1" smtClean="0"/>
              <a:t>Gilgal</a:t>
            </a:r>
            <a:r>
              <a:rPr lang="en-US" baseline="0" dirty="0" smtClean="0"/>
              <a:t>, </a:t>
            </a:r>
            <a:r>
              <a:rPr lang="en-US" baseline="0" smtClean="0"/>
              <a:t>Tel Aviv.</a:t>
            </a:r>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19</a:t>
            </a:fld>
            <a:endParaRPr lang="en-US"/>
          </a:p>
        </p:txBody>
      </p:sp>
    </p:spTree>
    <p:extLst>
      <p:ext uri="{BB962C8B-B14F-4D97-AF65-F5344CB8AC3E}">
        <p14:creationId xmlns:p14="http://schemas.microsoft.com/office/powerpoint/2010/main" val="402403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Rabbi Jacob ben Wolf </a:t>
            </a:r>
            <a:r>
              <a:rPr lang="en-US" sz="1200" kern="1200" dirty="0" err="1" smtClean="0">
                <a:solidFill>
                  <a:schemeClr val="tx1"/>
                </a:solidFill>
                <a:effectLst/>
                <a:latin typeface="+mn-lt"/>
                <a:ea typeface="+mn-ea"/>
                <a:cs typeface="+mn-cs"/>
              </a:rPr>
              <a:t>Kranz</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Dubno</a:t>
            </a:r>
            <a:r>
              <a:rPr lang="en-US" sz="1200" kern="1200" dirty="0" smtClean="0">
                <a:solidFill>
                  <a:schemeClr val="tx1"/>
                </a:solidFill>
                <a:effectLst/>
                <a:latin typeface="+mn-lt"/>
                <a:ea typeface="+mn-ea"/>
                <a:cs typeface="+mn-cs"/>
              </a:rPr>
              <a:t>, known as the “</a:t>
            </a:r>
            <a:r>
              <a:rPr lang="en-US" sz="1200" kern="1200" dirty="0" err="1" smtClean="0">
                <a:solidFill>
                  <a:schemeClr val="tx1"/>
                </a:solidFill>
                <a:effectLst/>
                <a:latin typeface="+mn-lt"/>
                <a:ea typeface="+mn-ea"/>
                <a:cs typeface="+mn-cs"/>
              </a:rPr>
              <a:t>Dubner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Maggid</a:t>
            </a:r>
            <a:r>
              <a:rPr lang="en-US" sz="1200" kern="1200" dirty="0" smtClean="0">
                <a:solidFill>
                  <a:schemeClr val="tx1"/>
                </a:solidFill>
                <a:effectLst/>
                <a:latin typeface="+mn-lt"/>
                <a:ea typeface="+mn-ea"/>
                <a:cs typeface="+mn-cs"/>
              </a:rPr>
              <a:t>,” was a Lithuanian-born preacher who lived from 1740 to 1804. “</a:t>
            </a:r>
            <a:r>
              <a:rPr lang="en-US" sz="1200" i="1" kern="1200" dirty="0" err="1" smtClean="0">
                <a:solidFill>
                  <a:schemeClr val="tx1"/>
                </a:solidFill>
                <a:effectLst/>
                <a:latin typeface="+mn-lt"/>
                <a:ea typeface="+mn-ea"/>
                <a:cs typeface="+mn-cs"/>
              </a:rPr>
              <a:t>Maggid</a:t>
            </a:r>
            <a:r>
              <a:rPr lang="en-US" sz="1200" kern="1200" dirty="0" smtClean="0">
                <a:solidFill>
                  <a:schemeClr val="tx1"/>
                </a:solidFill>
                <a:effectLst/>
                <a:latin typeface="+mn-lt"/>
                <a:ea typeface="+mn-ea"/>
                <a:cs typeface="+mn-cs"/>
              </a:rPr>
              <a:t>” is Hebrew for storyteller (from the same Hebrew root as “</a:t>
            </a:r>
            <a:r>
              <a:rPr lang="en-US" sz="1200" i="1" kern="1200" dirty="0" err="1" smtClean="0">
                <a:solidFill>
                  <a:schemeClr val="tx1"/>
                </a:solidFill>
                <a:effectLst/>
                <a:latin typeface="+mn-lt"/>
                <a:ea typeface="+mn-ea"/>
                <a:cs typeface="+mn-cs"/>
              </a:rPr>
              <a:t>Aggadah</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Haggadah</a:t>
            </a:r>
            <a:r>
              <a:rPr lang="en-US" sz="1200" kern="1200" dirty="0" smtClean="0">
                <a:solidFill>
                  <a:schemeClr val="tx1"/>
                </a:solidFill>
                <a:effectLst/>
                <a:latin typeface="+mn-lt"/>
                <a:ea typeface="+mn-ea"/>
                <a:cs typeface="+mn-cs"/>
              </a:rPr>
              <a:t>”). A contemporary of the Vilna </a:t>
            </a:r>
            <a:r>
              <a:rPr lang="en-US" sz="1200" kern="1200" dirty="0" err="1" smtClean="0">
                <a:solidFill>
                  <a:schemeClr val="tx1"/>
                </a:solidFill>
                <a:effectLst/>
                <a:latin typeface="+mn-lt"/>
                <a:ea typeface="+mn-ea"/>
                <a:cs typeface="+mn-cs"/>
              </a:rPr>
              <a:t>Gaon</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Maggid</a:t>
            </a:r>
            <a:r>
              <a:rPr lang="en-US" sz="1200" kern="1200" dirty="0" smtClean="0">
                <a:solidFill>
                  <a:schemeClr val="tx1"/>
                </a:solidFill>
                <a:effectLst/>
                <a:latin typeface="+mn-lt"/>
                <a:ea typeface="+mn-ea"/>
                <a:cs typeface="+mn-cs"/>
              </a:rPr>
              <a:t>” was famous for explaining Torah concepts by using a </a:t>
            </a:r>
            <a:r>
              <a:rPr lang="en-US" sz="1200" i="1" kern="1200" dirty="0" err="1" smtClean="0">
                <a:solidFill>
                  <a:schemeClr val="tx1"/>
                </a:solidFill>
                <a:effectLst/>
                <a:latin typeface="+mn-lt"/>
                <a:ea typeface="+mn-ea"/>
                <a:cs typeface="+mn-cs"/>
              </a:rPr>
              <a:t>mashal</a:t>
            </a:r>
            <a:r>
              <a:rPr lang="en-US" sz="1200" kern="1200" dirty="0" smtClean="0">
                <a:solidFill>
                  <a:schemeClr val="tx1"/>
                </a:solidFill>
                <a:effectLst/>
                <a:latin typeface="+mn-lt"/>
                <a:ea typeface="+mn-ea"/>
                <a:cs typeface="+mn-cs"/>
              </a:rPr>
              <a:t> or parable. Moses Mendelssohn named </a:t>
            </a:r>
            <a:r>
              <a:rPr lang="en-US" sz="1200" kern="1200" dirty="0" err="1" smtClean="0">
                <a:solidFill>
                  <a:schemeClr val="tx1"/>
                </a:solidFill>
                <a:effectLst/>
                <a:latin typeface="+mn-lt"/>
                <a:ea typeface="+mn-ea"/>
                <a:cs typeface="+mn-cs"/>
              </a:rPr>
              <a:t>Kranz</a:t>
            </a:r>
            <a:r>
              <a:rPr lang="en-US" sz="1200" kern="1200" dirty="0" smtClean="0">
                <a:solidFill>
                  <a:schemeClr val="tx1"/>
                </a:solidFill>
                <a:effectLst/>
                <a:latin typeface="+mn-lt"/>
                <a:ea typeface="+mn-ea"/>
                <a:cs typeface="+mn-cs"/>
              </a:rPr>
              <a:t>, “the Jewish Aesop.” The </a:t>
            </a:r>
            <a:r>
              <a:rPr lang="en-US" sz="1200" kern="1200" dirty="0" err="1" smtClean="0">
                <a:solidFill>
                  <a:schemeClr val="tx1"/>
                </a:solidFill>
                <a:effectLst/>
                <a:latin typeface="+mn-lt"/>
                <a:ea typeface="+mn-ea"/>
                <a:cs typeface="+mn-cs"/>
              </a:rPr>
              <a:t>Dubner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Maggid</a:t>
            </a:r>
            <a:r>
              <a:rPr lang="en-US" sz="1200" kern="1200" dirty="0" smtClean="0">
                <a:solidFill>
                  <a:schemeClr val="tx1"/>
                </a:solidFill>
                <a:effectLst/>
                <a:latin typeface="+mn-lt"/>
                <a:ea typeface="+mn-ea"/>
                <a:cs typeface="+mn-cs"/>
              </a:rPr>
              <a:t> was once asked, “Why do you always tell stories? Why are stories so powerful?” </a:t>
            </a:r>
            <a:r>
              <a:rPr lang="en-US" sz="1200" kern="1200" dirty="0" err="1" smtClean="0">
                <a:solidFill>
                  <a:schemeClr val="tx1"/>
                </a:solidFill>
                <a:effectLst/>
                <a:latin typeface="+mn-lt"/>
                <a:ea typeface="+mn-ea"/>
                <a:cs typeface="+mn-cs"/>
              </a:rPr>
              <a:t>Kranz’s</a:t>
            </a:r>
            <a:r>
              <a:rPr lang="en-US" sz="1200" kern="1200" dirty="0" smtClean="0">
                <a:solidFill>
                  <a:schemeClr val="tx1"/>
                </a:solidFill>
                <a:effectLst/>
                <a:latin typeface="+mn-lt"/>
                <a:ea typeface="+mn-ea"/>
                <a:cs typeface="+mn-cs"/>
              </a:rPr>
              <a:t> legendary reply was to answer by telling the following story. It is a story about the power of stories</a:t>
            </a:r>
            <a:r>
              <a:rPr lang="en-US" dirty="0" smtClean="0">
                <a:effectLst/>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Eliezer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Steinbarg</a:t>
            </a:r>
            <a:r>
              <a:rPr lang="en-US" sz="1200" kern="1200" dirty="0" smtClean="0">
                <a:solidFill>
                  <a:schemeClr val="tx1"/>
                </a:solidFill>
                <a:effectLst/>
                <a:latin typeface="+mn-lt"/>
                <a:ea typeface="+mn-ea"/>
                <a:cs typeface="+mn-cs"/>
              </a:rPr>
              <a:t>, ed., </a:t>
            </a:r>
            <a:r>
              <a:rPr lang="en-US" sz="1200" i="1" kern="1200" dirty="0" smtClean="0">
                <a:solidFill>
                  <a:schemeClr val="tx1"/>
                </a:solidFill>
                <a:effectLst/>
                <a:latin typeface="+mn-lt"/>
                <a:ea typeface="+mn-ea"/>
                <a:cs typeface="+mn-cs"/>
              </a:rPr>
              <a:t>The Jewish Book of Fables</a:t>
            </a:r>
            <a:r>
              <a:rPr lang="en-US" sz="1200" kern="1200" dirty="0" smtClean="0">
                <a:solidFill>
                  <a:schemeClr val="tx1"/>
                </a:solidFill>
                <a:effectLst/>
                <a:latin typeface="+mn-lt"/>
                <a:ea typeface="+mn-ea"/>
                <a:cs typeface="+mn-cs"/>
              </a:rPr>
              <a:t> (Dora </a:t>
            </a:r>
            <a:r>
              <a:rPr lang="en-US" sz="1200" kern="1200" dirty="0" err="1" smtClean="0">
                <a:solidFill>
                  <a:schemeClr val="tx1"/>
                </a:solidFill>
                <a:effectLst/>
                <a:latin typeface="+mn-lt"/>
                <a:ea typeface="+mn-ea"/>
                <a:cs typeface="+mn-cs"/>
              </a:rPr>
              <a:t>Teitelboim</a:t>
            </a:r>
            <a:r>
              <a:rPr lang="en-US" sz="1200" kern="1200" dirty="0" smtClean="0">
                <a:solidFill>
                  <a:schemeClr val="tx1"/>
                </a:solidFill>
                <a:effectLst/>
                <a:latin typeface="+mn-lt"/>
                <a:ea typeface="+mn-ea"/>
                <a:cs typeface="+mn-cs"/>
              </a:rPr>
              <a:t> Center for Yiddish Culture, 2003), xii.</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NATHAN PRINCIPLE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Sam. 12:1-14 ESV).</a:t>
            </a:r>
            <a:r>
              <a:rPr lang="en-US" dirty="0" smtClean="0">
                <a:effectLst/>
              </a:rPr>
              <a:t>  The </a:t>
            </a:r>
            <a:r>
              <a:rPr lang="en-US" dirty="0" err="1" smtClean="0">
                <a:effectLst/>
              </a:rPr>
              <a:t>Dubner</a:t>
            </a:r>
            <a:r>
              <a:rPr lang="en-US" dirty="0" smtClean="0">
                <a:effectLst/>
              </a:rPr>
              <a:t> </a:t>
            </a:r>
            <a:r>
              <a:rPr lang="en-US" dirty="0" err="1" smtClean="0">
                <a:effectLst/>
              </a:rPr>
              <a:t>Maggid’s</a:t>
            </a:r>
            <a:r>
              <a:rPr lang="en-US" dirty="0" smtClean="0">
                <a:effectLst/>
              </a:rPr>
              <a:t> “Truth &amp; Story” (or “Truth &amp; Parable”).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20</a:t>
            </a:fld>
            <a:endParaRPr lang="en-US"/>
          </a:p>
        </p:txBody>
      </p:sp>
    </p:spTree>
    <p:extLst>
      <p:ext uri="{BB962C8B-B14F-4D97-AF65-F5344CB8AC3E}">
        <p14:creationId xmlns:p14="http://schemas.microsoft.com/office/powerpoint/2010/main" val="187809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3</a:t>
            </a:fld>
            <a:endParaRPr lang="en-US"/>
          </a:p>
        </p:txBody>
      </p:sp>
    </p:spTree>
    <p:extLst>
      <p:ext uri="{BB962C8B-B14F-4D97-AF65-F5344CB8AC3E}">
        <p14:creationId xmlns:p14="http://schemas.microsoft.com/office/powerpoint/2010/main" val="18978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Psalm 78 </a:t>
            </a:r>
            <a:r>
              <a:rPr lang="en-US" dirty="0" smtClean="0"/>
              <a:t>–</a:t>
            </a:r>
            <a:r>
              <a:rPr lang="en-US" b="1" dirty="0" smtClean="0"/>
              <a:t>Retelling the Story</a:t>
            </a:r>
            <a:r>
              <a:rPr lang="en-US" b="1" baseline="0" dirty="0" smtClean="0"/>
              <a:t> and stories (what is done in feasts of Israel) –</a:t>
            </a:r>
          </a:p>
          <a:p>
            <a:r>
              <a:rPr lang="en-US" dirty="0" smtClean="0"/>
              <a:t> </a:t>
            </a:r>
            <a:r>
              <a:rPr lang="en-US" sz="1200" kern="1200" dirty="0" smtClean="0">
                <a:solidFill>
                  <a:schemeClr val="tx1"/>
                </a:solidFill>
                <a:effectLst/>
                <a:latin typeface="+mn-lt"/>
                <a:ea typeface="+mn-ea"/>
                <a:cs typeface="+mn-cs"/>
              </a:rPr>
              <a:t>O my people, listen to my instructions. </a:t>
            </a:r>
          </a:p>
          <a:p>
            <a:r>
              <a:rPr lang="en-US" sz="1200" kern="1200" dirty="0" smtClean="0">
                <a:solidFill>
                  <a:schemeClr val="tx1"/>
                </a:solidFill>
                <a:effectLst/>
                <a:latin typeface="+mn-lt"/>
                <a:ea typeface="+mn-ea"/>
                <a:cs typeface="+mn-cs"/>
              </a:rPr>
              <a:t>Open your ears to what I am saying, </a:t>
            </a:r>
          </a:p>
          <a:p>
            <a:r>
              <a:rPr lang="en-US" sz="1200" kern="1200" dirty="0" smtClean="0">
                <a:solidFill>
                  <a:schemeClr val="tx1"/>
                </a:solidFill>
                <a:effectLst/>
                <a:latin typeface="+mn-lt"/>
                <a:ea typeface="+mn-ea"/>
                <a:cs typeface="+mn-cs"/>
              </a:rPr>
              <a:t>for I will speak to you </a:t>
            </a:r>
            <a:r>
              <a:rPr lang="en-US" sz="1200" i="1" kern="1200" dirty="0" smtClean="0">
                <a:solidFill>
                  <a:schemeClr val="tx1"/>
                </a:solidFill>
                <a:effectLst/>
                <a:latin typeface="+mn-lt"/>
                <a:ea typeface="+mn-ea"/>
                <a:cs typeface="+mn-cs"/>
              </a:rPr>
              <a:t>in a parable</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Hebrew: “</a:t>
            </a:r>
            <a:r>
              <a:rPr lang="en-US" sz="1200" i="1" kern="1200" dirty="0" err="1" smtClean="0">
                <a:solidFill>
                  <a:schemeClr val="tx1"/>
                </a:solidFill>
                <a:effectLst/>
                <a:latin typeface="+mn-lt"/>
                <a:ea typeface="+mn-ea"/>
                <a:cs typeface="+mn-cs"/>
              </a:rPr>
              <a:t>mashal</a:t>
            </a:r>
            <a:r>
              <a:rPr lang="en-US" sz="1200" kern="1200" dirty="0" smtClean="0">
                <a:solidFill>
                  <a:schemeClr val="tx1"/>
                </a:solidFill>
                <a:effectLst/>
                <a:latin typeface="+mn-lt"/>
                <a:ea typeface="+mn-ea"/>
                <a:cs typeface="+mn-cs"/>
              </a:rPr>
              <a:t>,” a wisdom saying, poem, or story)</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will teach you hidden lessons from our past—</a:t>
            </a:r>
          </a:p>
          <a:p>
            <a:r>
              <a:rPr lang="en-US" sz="1200" i="1" kern="1200" dirty="0" smtClean="0">
                <a:solidFill>
                  <a:schemeClr val="tx1"/>
                </a:solidFill>
                <a:effectLst/>
                <a:latin typeface="+mn-lt"/>
                <a:ea typeface="+mn-ea"/>
                <a:cs typeface="+mn-cs"/>
              </a:rPr>
              <a:t>stories we have heard and known,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stories our ancestors handed down to us.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will not hide these truths from our children; </a:t>
            </a:r>
          </a:p>
          <a:p>
            <a:r>
              <a:rPr lang="en-US" sz="1200" i="1" kern="1200" dirty="0" smtClean="0">
                <a:solidFill>
                  <a:schemeClr val="tx1"/>
                </a:solidFill>
                <a:effectLst/>
                <a:latin typeface="+mn-lt"/>
                <a:ea typeface="+mn-ea"/>
                <a:cs typeface="+mn-cs"/>
              </a:rPr>
              <a:t>we will tell the next generation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about the glorious deeds of the LORD, </a:t>
            </a:r>
          </a:p>
          <a:p>
            <a:r>
              <a:rPr lang="en-US" sz="1200" kern="1200" dirty="0" smtClean="0">
                <a:solidFill>
                  <a:schemeClr val="tx1"/>
                </a:solidFill>
                <a:effectLst/>
                <a:latin typeface="+mn-lt"/>
                <a:ea typeface="+mn-ea"/>
                <a:cs typeface="+mn-cs"/>
              </a:rPr>
              <a:t>about his power and his mighty wonders” (Verses 1-4 New Living Translation, NLT).</a:t>
            </a:r>
          </a:p>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4</a:t>
            </a:fld>
            <a:endParaRPr lang="en-US"/>
          </a:p>
        </p:txBody>
      </p:sp>
    </p:spTree>
    <p:extLst>
      <p:ext uri="{BB962C8B-B14F-4D97-AF65-F5344CB8AC3E}">
        <p14:creationId xmlns:p14="http://schemas.microsoft.com/office/powerpoint/2010/main" val="84080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Greeks told stories,</a:t>
            </a:r>
            <a:r>
              <a:rPr lang="en-US" baseline="0" dirty="0" smtClean="0"/>
              <a:t> too..  ALL THE GREEK MYTHOLOGY!  But they also developed the classical, rational, abstract, logical left-brained, philosophical mind (Socrates, Plato, Aristotle)..before the Hebrews… Later Hebrews, Talmudic times, bought into it.</a:t>
            </a:r>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7</a:t>
            </a:fld>
            <a:endParaRPr lang="en-US"/>
          </a:p>
        </p:txBody>
      </p:sp>
    </p:spTree>
    <p:extLst>
      <p:ext uri="{BB962C8B-B14F-4D97-AF65-F5344CB8AC3E}">
        <p14:creationId xmlns:p14="http://schemas.microsoft.com/office/powerpoint/2010/main" val="354689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Word of God is in three forms: </a:t>
            </a:r>
          </a:p>
          <a:p>
            <a:r>
              <a:rPr lang="en-US" sz="1200" kern="1200" dirty="0" smtClean="0">
                <a:solidFill>
                  <a:schemeClr val="tx1"/>
                </a:solidFill>
                <a:effectLst/>
                <a:latin typeface="+mn-lt"/>
                <a:ea typeface="+mn-ea"/>
                <a:cs typeface="+mn-cs"/>
              </a:rPr>
              <a:t>1) The Living Word (the “</a:t>
            </a:r>
            <a:r>
              <a:rPr lang="en-US" sz="1200" i="1" kern="1200" dirty="0" err="1" smtClean="0">
                <a:solidFill>
                  <a:schemeClr val="tx1"/>
                </a:solidFill>
                <a:effectLst/>
                <a:latin typeface="+mn-lt"/>
                <a:ea typeface="+mn-ea"/>
                <a:cs typeface="+mn-cs"/>
              </a:rPr>
              <a:t>Memra</a:t>
            </a:r>
            <a:r>
              <a:rPr lang="en-US" sz="1200" kern="1200" dirty="0" smtClean="0">
                <a:solidFill>
                  <a:schemeClr val="tx1"/>
                </a:solidFill>
                <a:effectLst/>
                <a:latin typeface="+mn-lt"/>
                <a:ea typeface="+mn-ea"/>
                <a:cs typeface="+mn-cs"/>
              </a:rPr>
              <a:t>” in Aramaic [similar to Hebrew], comparable to the “</a:t>
            </a:r>
            <a:r>
              <a:rPr lang="en-US" sz="1200" i="1" kern="1200" dirty="0" smtClean="0">
                <a:solidFill>
                  <a:schemeClr val="tx1"/>
                </a:solidFill>
                <a:effectLst/>
                <a:latin typeface="+mn-lt"/>
                <a:ea typeface="+mn-ea"/>
                <a:cs typeface="+mn-cs"/>
              </a:rPr>
              <a:t>Logos</a:t>
            </a:r>
            <a:r>
              <a:rPr lang="en-US" sz="1200" kern="1200" dirty="0" smtClean="0">
                <a:solidFill>
                  <a:schemeClr val="tx1"/>
                </a:solidFill>
                <a:effectLst/>
                <a:latin typeface="+mn-lt"/>
                <a:ea typeface="+mn-ea"/>
                <a:cs typeface="+mn-cs"/>
              </a:rPr>
              <a:t>” in Greek), who became flesh (John 1:1-14)</a:t>
            </a:r>
          </a:p>
          <a:p>
            <a:r>
              <a:rPr lang="en-US" sz="1200" kern="1200" dirty="0" smtClean="0">
                <a:solidFill>
                  <a:schemeClr val="tx1"/>
                </a:solidFill>
                <a:effectLst/>
                <a:latin typeface="+mn-lt"/>
                <a:ea typeface="+mn-ea"/>
                <a:cs typeface="+mn-cs"/>
              </a:rPr>
              <a:t>2) The Written Word (in This Age, the final authority for faith and life)</a:t>
            </a:r>
          </a:p>
          <a:p>
            <a:r>
              <a:rPr lang="en-US" sz="1200" kern="1200" dirty="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 The </a:t>
            </a:r>
            <a:r>
              <a:rPr lang="en-US" sz="1200" b="1" kern="1200" dirty="0" err="1" smtClean="0">
                <a:solidFill>
                  <a:schemeClr val="tx1"/>
                </a:solidFill>
                <a:effectLst/>
                <a:latin typeface="+mn-lt"/>
                <a:ea typeface="+mn-ea"/>
                <a:cs typeface="+mn-cs"/>
              </a:rPr>
              <a:t>Oralized</a:t>
            </a:r>
            <a:r>
              <a:rPr lang="en-US" sz="1200" b="1" kern="1200" dirty="0" smtClean="0">
                <a:solidFill>
                  <a:schemeClr val="tx1"/>
                </a:solidFill>
                <a:effectLst/>
                <a:latin typeface="+mn-lt"/>
                <a:ea typeface="+mn-ea"/>
                <a:cs typeface="+mn-cs"/>
              </a:rPr>
              <a:t> Word (Scripture brought to life through human communicators…the Word Made Flesh…the Word</a:t>
            </a:r>
            <a:r>
              <a:rPr lang="en-US" sz="1200" b="1" kern="1200" baseline="0" dirty="0" smtClean="0">
                <a:solidFill>
                  <a:schemeClr val="tx1"/>
                </a:solidFill>
                <a:effectLst/>
                <a:latin typeface="+mn-lt"/>
                <a:ea typeface="+mn-ea"/>
                <a:cs typeface="+mn-cs"/>
              </a:rPr>
              <a:t> Made Fresh</a:t>
            </a:r>
            <a:r>
              <a:rPr lang="en-US" sz="1200" b="1"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8</a:t>
            </a:fld>
            <a:endParaRPr lang="en-US"/>
          </a:p>
        </p:txBody>
      </p:sp>
    </p:spTree>
    <p:extLst>
      <p:ext uri="{BB962C8B-B14F-4D97-AF65-F5344CB8AC3E}">
        <p14:creationId xmlns:p14="http://schemas.microsoft.com/office/powerpoint/2010/main" val="411191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moral sources, in this case epistemological, become </a:t>
            </a:r>
            <a:r>
              <a:rPr lang="en-US" sz="1200" i="1" kern="1200" dirty="0" smtClean="0">
                <a:solidFill>
                  <a:schemeClr val="tx1"/>
                </a:solidFill>
                <a:effectLst/>
                <a:latin typeface="+mn-lt"/>
                <a:ea typeface="+mn-ea"/>
                <a:cs typeface="+mn-cs"/>
              </a:rPr>
              <a:t>disengaged reason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[Definition:</a:t>
            </a:r>
            <a:r>
              <a:rPr lang="en-US" sz="1200" b="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concept of reason or rationality disengaged from external, objective and transcendent verities and/or moral absolutes that had served as guideposts (touchstones, anchors, tethers) for the practice of rationality and the ascertaining knowledge]… </a:t>
            </a:r>
            <a:r>
              <a:rPr lang="en-US" sz="1200" kern="1200" dirty="0" smtClean="0">
                <a:solidFill>
                  <a:schemeClr val="tx1"/>
                </a:solidFill>
                <a:effectLst/>
                <a:latin typeface="+mn-lt"/>
                <a:ea typeface="+mn-ea"/>
                <a:cs typeface="+mn-cs"/>
              </a:rPr>
              <a:t>and the deliverances of such reason via the highly acclaimed modern scientific method. </a:t>
            </a:r>
          </a:p>
          <a:p>
            <a:r>
              <a:rPr lang="en-US" sz="1200" i="1" kern="1200" dirty="0" smtClean="0">
                <a:solidFill>
                  <a:schemeClr val="tx1"/>
                </a:solidFill>
                <a:effectLst/>
                <a:latin typeface="+mn-lt"/>
                <a:ea typeface="+mn-ea"/>
                <a:cs typeface="+mn-cs"/>
              </a:rPr>
              <a:t>Disengaged reason</a:t>
            </a:r>
            <a:r>
              <a:rPr lang="en-US" sz="1200" kern="1200" dirty="0" smtClean="0">
                <a:solidFill>
                  <a:schemeClr val="tx1"/>
                </a:solidFill>
                <a:effectLst/>
                <a:latin typeface="+mn-lt"/>
                <a:ea typeface="+mn-ea"/>
                <a:cs typeface="+mn-cs"/>
              </a:rPr>
              <a:t> became supreme in Enlightenment</a:t>
            </a:r>
            <a:r>
              <a:rPr lang="en-US" dirty="0" smtClean="0">
                <a:effectLst/>
              </a:rPr>
              <a:t> </a:t>
            </a:r>
            <a:r>
              <a:rPr lang="en-US" sz="1200" kern="1200" dirty="0" smtClean="0">
                <a:solidFill>
                  <a:schemeClr val="tx1"/>
                </a:solidFill>
                <a:effectLst/>
                <a:latin typeface="+mn-lt"/>
                <a:ea typeface="+mn-ea"/>
                <a:cs typeface="+mn-cs"/>
              </a:rPr>
              <a:t>	 William D. Bjoraker, “Faith, Freedom and Radical Individualism in Late Modern </a:t>
            </a:r>
            <a:r>
              <a:rPr lang="en-US" sz="1200" kern="1200" dirty="0" err="1" smtClean="0">
                <a:solidFill>
                  <a:schemeClr val="tx1"/>
                </a:solidFill>
                <a:effectLst/>
                <a:latin typeface="+mn-lt"/>
                <a:ea typeface="+mn-ea"/>
                <a:cs typeface="+mn-cs"/>
              </a:rPr>
              <a:t>A“Faith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merica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Missiological</a:t>
            </a:r>
            <a:r>
              <a:rPr lang="en-US" sz="1200" kern="1200" dirty="0" smtClean="0">
                <a:solidFill>
                  <a:schemeClr val="tx1"/>
                </a:solidFill>
                <a:effectLst/>
                <a:latin typeface="+mn-lt"/>
                <a:ea typeface="+mn-ea"/>
                <a:cs typeface="+mn-cs"/>
              </a:rPr>
              <a:t> Evaluation” (PhD diss., Fuller Theological Seminary, 2007), 365-66.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Daniel Pink has argued that our postmodern moment in Western history is a time of “right brain rising.” To put very simply the argument of his book: </a:t>
            </a:r>
            <a:r>
              <a:rPr lang="en-US" sz="1200" i="1" kern="1200" dirty="0" smtClean="0">
                <a:solidFill>
                  <a:schemeClr val="tx1"/>
                </a:solidFill>
                <a:effectLst/>
                <a:latin typeface="+mn-lt"/>
                <a:ea typeface="+mn-ea"/>
                <a:cs typeface="+mn-cs"/>
              </a:rPr>
              <a:t>“Left brain direction”</a:t>
            </a:r>
            <a:r>
              <a:rPr lang="en-US" sz="1200" kern="1200" dirty="0" smtClean="0">
                <a:solidFill>
                  <a:schemeClr val="tx1"/>
                </a:solidFill>
                <a:effectLst/>
                <a:latin typeface="+mn-lt"/>
                <a:ea typeface="+mn-ea"/>
                <a:cs typeface="+mn-cs"/>
              </a:rPr>
              <a:t> (rational, scientific, analytic, text-oriented, logical, linear, sequential, detail-oriented) was dominant during modernity. </a:t>
            </a:r>
            <a:r>
              <a:rPr lang="en-US" sz="1200" i="1" kern="1200" dirty="0" smtClean="0">
                <a:solidFill>
                  <a:schemeClr val="tx1"/>
                </a:solidFill>
                <a:effectLst/>
                <a:latin typeface="+mn-lt"/>
                <a:ea typeface="+mn-ea"/>
                <a:cs typeface="+mn-cs"/>
              </a:rPr>
              <a:t>“Right brain direction”</a:t>
            </a:r>
            <a:r>
              <a:rPr lang="en-US" sz="1200" kern="1200" dirty="0" smtClean="0">
                <a:solidFill>
                  <a:schemeClr val="tx1"/>
                </a:solidFill>
                <a:effectLst/>
                <a:latin typeface="+mn-lt"/>
                <a:ea typeface="+mn-ea"/>
                <a:cs typeface="+mn-cs"/>
              </a:rPr>
              <a:t> (artistic, aesthetic, emotional and relational expression, literary, synthesis, non-linear, context-oriented, big-picture, holistic, image, metaphor, and story-orientation) is rising in postmodernity out of human hunger for its lack during modernity. Right brain aptitudes are increasingly desired and needed. Left brain direction remains necessary, but it is no longer sufficient. We need a “whole new mind,” a holistic mind.  </a:t>
            </a:r>
          </a:p>
          <a:p>
            <a:r>
              <a:rPr lang="en-US" sz="1200" kern="1200" dirty="0" smtClean="0">
                <a:solidFill>
                  <a:schemeClr val="tx1"/>
                </a:solidFill>
                <a:effectLst/>
                <a:latin typeface="+mn-lt"/>
                <a:ea typeface="+mn-ea"/>
                <a:cs typeface="+mn-cs"/>
              </a:rPr>
              <a:t>	 Daniel H. Pink, </a:t>
            </a:r>
            <a:r>
              <a:rPr lang="en-US" sz="1200" i="1" kern="1200" dirty="0" smtClean="0">
                <a:solidFill>
                  <a:schemeClr val="tx1"/>
                </a:solidFill>
                <a:effectLst/>
                <a:latin typeface="+mn-lt"/>
                <a:ea typeface="+mn-ea"/>
                <a:cs typeface="+mn-cs"/>
              </a:rPr>
              <a:t>A Whole New Mind: Why Right-Brainers Will Rule the Future</a:t>
            </a:r>
            <a:r>
              <a:rPr lang="en-US" sz="1200" kern="1200" dirty="0" smtClean="0">
                <a:solidFill>
                  <a:schemeClr val="tx1"/>
                </a:solidFill>
                <a:effectLst/>
                <a:latin typeface="+mn-lt"/>
                <a:ea typeface="+mn-ea"/>
                <a:cs typeface="+mn-cs"/>
              </a:rPr>
              <a:t> (New York: Riverhead Books, 2005).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9</a:t>
            </a:fld>
            <a:endParaRPr lang="en-US"/>
          </a:p>
        </p:txBody>
      </p:sp>
    </p:spTree>
    <p:extLst>
      <p:ext uri="{BB962C8B-B14F-4D97-AF65-F5344CB8AC3E}">
        <p14:creationId xmlns:p14="http://schemas.microsoft.com/office/powerpoint/2010/main" val="365626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“Language is the house of being,” said philosopher Martin Heidegger.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learn about how the Israelites knew what they knew, and how they knew the world</a:t>
            </a:r>
            <a:r>
              <a:rPr lang="en-US" sz="1200" kern="1200" baseline="0" dirty="0" smtClean="0">
                <a:solidFill>
                  <a:schemeClr val="tx1"/>
                </a:solidFill>
                <a:effectLst/>
                <a:latin typeface="+mn-lt"/>
                <a:ea typeface="+mn-ea"/>
                <a:cs typeface="+mn-cs"/>
              </a:rPr>
              <a:t> through their </a:t>
            </a:r>
            <a:r>
              <a:rPr lang="en-US" sz="1200" b="1" i="1" kern="1200" baseline="0" dirty="0" smtClean="0">
                <a:solidFill>
                  <a:schemeClr val="tx1"/>
                </a:solidFill>
                <a:effectLst/>
                <a:latin typeface="+mn-lt"/>
                <a:ea typeface="+mn-ea"/>
                <a:cs typeface="+mn-cs"/>
              </a:rPr>
              <a:t>Hebrew l</a:t>
            </a:r>
            <a:r>
              <a:rPr lang="en-US" sz="1200" b="1" i="1" kern="1200" dirty="0" smtClean="0">
                <a:solidFill>
                  <a:schemeClr val="tx1"/>
                </a:solidFill>
                <a:effectLst/>
                <a:latin typeface="+mn-lt"/>
                <a:ea typeface="+mn-ea"/>
                <a:cs typeface="+mn-cs"/>
              </a:rPr>
              <a:t>anguage.</a:t>
            </a:r>
          </a:p>
          <a:p>
            <a:pPr marL="228600" indent="-228600">
              <a:buAutoNum type="arabicPeriod"/>
            </a:pPr>
            <a:r>
              <a:rPr lang="en-US" sz="1200" b="1" i="1" kern="1200" dirty="0" smtClean="0">
                <a:solidFill>
                  <a:schemeClr val="tx1"/>
                </a:solidFill>
                <a:effectLst/>
                <a:latin typeface="+mn-lt"/>
                <a:ea typeface="+mn-ea"/>
                <a:cs typeface="+mn-cs"/>
              </a:rPr>
              <a:t>Hebrew is Concrete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Hebrew may be called primarily a language of the senses. The words originally expressed concrete or material things and movements or actions which struck the senses or started the emotions. Only secondarily and </a:t>
            </a:r>
            <a:r>
              <a:rPr lang="en-US" sz="1200" i="1" kern="1200" dirty="0" smtClean="0">
                <a:solidFill>
                  <a:schemeClr val="tx1"/>
                </a:solidFill>
                <a:effectLst/>
                <a:latin typeface="+mn-lt"/>
                <a:ea typeface="+mn-ea"/>
                <a:cs typeface="+mn-cs"/>
              </a:rPr>
              <a:t>in metaphor</a:t>
            </a:r>
            <a:r>
              <a:rPr lang="en-US" sz="1200" kern="1200" dirty="0" smtClean="0">
                <a:solidFill>
                  <a:schemeClr val="tx1"/>
                </a:solidFill>
                <a:effectLst/>
                <a:latin typeface="+mn-lt"/>
                <a:ea typeface="+mn-ea"/>
                <a:cs typeface="+mn-cs"/>
              </a:rPr>
              <a:t> could they be used to denote abstract or metaphysical ideas.” (Marvin Wilson)</a:t>
            </a:r>
            <a:r>
              <a:rPr lang="en-US" dirty="0" smtClean="0">
                <a:effectLst/>
              </a:rPr>
              <a:t> </a:t>
            </a:r>
            <a:endParaRPr lang="en-US" sz="1200" b="1" kern="1200" dirty="0" smtClean="0">
              <a:solidFill>
                <a:schemeClr val="tx1"/>
              </a:solidFill>
              <a:effectLst/>
              <a:latin typeface="+mn-lt"/>
              <a:ea typeface="+mn-ea"/>
              <a:cs typeface="+mn-cs"/>
            </a:endParaRPr>
          </a:p>
          <a:p>
            <a:pPr marL="0" indent="0">
              <a:buNone/>
            </a:pPr>
            <a:r>
              <a:rPr lang="en-US" dirty="0" smtClean="0">
                <a:effectLst/>
              </a:rPr>
              <a:t>2. </a:t>
            </a:r>
            <a:r>
              <a:rPr lang="en-US" sz="1200" b="1" i="1" kern="1200" dirty="0" smtClean="0">
                <a:solidFill>
                  <a:schemeClr val="tx1"/>
                </a:solidFill>
                <a:effectLst/>
                <a:latin typeface="+mn-lt"/>
                <a:ea typeface="+mn-ea"/>
                <a:cs typeface="+mn-cs"/>
              </a:rPr>
              <a:t>Hebrew is Relational in Terms and Perceptions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German Jewish philosopher Martin Buber (1878–1965) in his classic work, </a:t>
            </a:r>
            <a:r>
              <a:rPr lang="en-US" sz="1200" i="1" kern="1200" dirty="0" smtClean="0">
                <a:solidFill>
                  <a:schemeClr val="tx1"/>
                </a:solidFill>
                <a:effectLst/>
                <a:latin typeface="+mn-lt"/>
                <a:ea typeface="+mn-ea"/>
                <a:cs typeface="+mn-cs"/>
              </a:rPr>
              <a:t>I and Thou</a:t>
            </a:r>
            <a:r>
              <a:rPr lang="en-US" sz="1200" kern="1200" dirty="0" smtClean="0">
                <a:solidFill>
                  <a:schemeClr val="tx1"/>
                </a:solidFill>
                <a:effectLst/>
                <a:latin typeface="+mn-lt"/>
                <a:ea typeface="+mn-ea"/>
                <a:cs typeface="+mn-cs"/>
              </a:rPr>
              <a:t>, explains that “I-Thou” encounters with persons are fundamentally different than “I-It” relationships with things.</a:t>
            </a:r>
            <a:r>
              <a:rPr lang="en-US" dirty="0" smtClean="0">
                <a:effectLst/>
              </a:rPr>
              <a:t> </a:t>
            </a:r>
            <a:r>
              <a:rPr lang="en-US" sz="1200" kern="1200" dirty="0" smtClean="0">
                <a:solidFill>
                  <a:schemeClr val="tx1"/>
                </a:solidFill>
                <a:effectLst/>
                <a:latin typeface="+mn-lt"/>
                <a:ea typeface="+mn-ea"/>
                <a:cs typeface="+mn-cs"/>
              </a:rPr>
              <a:t>Storytelling is inherently relational. A story is told </a:t>
            </a:r>
            <a:r>
              <a:rPr lang="en-US" sz="1200" i="1" kern="1200" dirty="0" smtClean="0">
                <a:solidFill>
                  <a:schemeClr val="tx1"/>
                </a:solidFill>
                <a:effectLst/>
                <a:latin typeface="+mn-lt"/>
                <a:ea typeface="+mn-ea"/>
                <a:cs typeface="+mn-cs"/>
              </a:rPr>
              <a:t>by</a:t>
            </a:r>
            <a:r>
              <a:rPr lang="en-US" sz="1200" kern="1200" dirty="0" smtClean="0">
                <a:solidFill>
                  <a:schemeClr val="tx1"/>
                </a:solidFill>
                <a:effectLst/>
                <a:latin typeface="+mn-lt"/>
                <a:ea typeface="+mn-ea"/>
                <a:cs typeface="+mn-cs"/>
              </a:rPr>
              <a:t> someone </a:t>
            </a:r>
            <a:r>
              <a:rPr lang="en-US" sz="1200" i="1"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someone. The hearers of the story vicariously encounter the characters in the story, identify with them, and have emotional and moral responses to them (positively or negatively), sometimes in life-changing ways.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a:t>
            </a:r>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Hebrew Reflects Experiential Knowledge</a:t>
            </a:r>
            <a:r>
              <a:rPr lang="en-US" sz="1200" kern="1200" dirty="0" smtClean="0">
                <a:solidFill>
                  <a:schemeClr val="tx1"/>
                </a:solidFill>
                <a:effectLst/>
                <a:latin typeface="+mn-lt"/>
                <a:ea typeface="+mn-ea"/>
                <a:cs typeface="+mn-cs"/>
              </a:rPr>
              <a:t>. When thinking about God, Israelites don’t ask, “What is divinity?” (the philosophical essence of divine being). Rather they ask, “Who is God?” … “Who is Yahweh? The Hebrew word, “</a:t>
            </a:r>
            <a:r>
              <a:rPr lang="en-US" sz="1200" i="1" kern="1200" dirty="0" err="1" smtClean="0">
                <a:solidFill>
                  <a:schemeClr val="tx1"/>
                </a:solidFill>
                <a:effectLst/>
                <a:latin typeface="+mn-lt"/>
                <a:ea typeface="+mn-ea"/>
                <a:cs typeface="+mn-cs"/>
              </a:rPr>
              <a:t>yada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refers to an experiential knowing, more than to mere cerebral cognition. Genesis says, “Adam knew (</a:t>
            </a:r>
            <a:r>
              <a:rPr lang="en-US" sz="1200" i="1" kern="1200" dirty="0" err="1" smtClean="0">
                <a:solidFill>
                  <a:schemeClr val="tx1"/>
                </a:solidFill>
                <a:effectLst/>
                <a:latin typeface="+mn-lt"/>
                <a:ea typeface="+mn-ea"/>
                <a:cs typeface="+mn-cs"/>
              </a:rPr>
              <a:t>yada</a:t>
            </a:r>
            <a:r>
              <a:rPr lang="en-US" sz="1200" kern="1200" dirty="0" smtClean="0">
                <a:solidFill>
                  <a:schemeClr val="tx1"/>
                </a:solidFill>
                <a:effectLst/>
                <a:latin typeface="+mn-lt"/>
                <a:ea typeface="+mn-ea"/>
                <a:cs typeface="+mn-cs"/>
              </a:rPr>
              <a:t>) his wife Eve, and she conceived” (Gen. 4:1). “This is eternal life that you might know (experientially) God and </a:t>
            </a:r>
            <a:r>
              <a:rPr lang="en-US" sz="1200" kern="1200" dirty="0" err="1" smtClean="0">
                <a:solidFill>
                  <a:schemeClr val="tx1"/>
                </a:solidFill>
                <a:effectLst/>
                <a:latin typeface="+mn-lt"/>
                <a:ea typeface="+mn-ea"/>
                <a:cs typeface="+mn-cs"/>
              </a:rPr>
              <a:t>Yeshua</a:t>
            </a:r>
            <a:r>
              <a:rPr lang="en-US" sz="1200" kern="1200" dirty="0" smtClean="0">
                <a:solidFill>
                  <a:schemeClr val="tx1"/>
                </a:solidFill>
                <a:effectLst/>
                <a:latin typeface="+mn-lt"/>
                <a:ea typeface="+mn-ea"/>
                <a:cs typeface="+mn-cs"/>
              </a:rPr>
              <a:t> the Messiah whom He has sent” (John 17:3). Stories relay real life experiences, encounters, first hand experiences, and often the accounts of eyewitnesses.</a:t>
            </a:r>
          </a:p>
          <a:p>
            <a:pPr marL="0" indent="0">
              <a:buNone/>
            </a:pPr>
            <a:endParaRPr lang="en-US" dirty="0" smtClean="0"/>
          </a:p>
          <a:p>
            <a:pPr marL="0" indent="0">
              <a:buNone/>
            </a:pPr>
            <a:r>
              <a:rPr lang="en-US" sz="1200" kern="1200" dirty="0" smtClean="0">
                <a:solidFill>
                  <a:schemeClr val="tx1"/>
                </a:solidFill>
                <a:effectLst/>
                <a:latin typeface="+mn-lt"/>
                <a:ea typeface="+mn-ea"/>
                <a:cs typeface="+mn-cs"/>
              </a:rPr>
              <a:t>Walter </a:t>
            </a:r>
            <a:r>
              <a:rPr lang="en-US" sz="1200" kern="1200" dirty="0" err="1" smtClean="0">
                <a:solidFill>
                  <a:schemeClr val="tx1"/>
                </a:solidFill>
                <a:effectLst/>
                <a:latin typeface="+mn-lt"/>
                <a:ea typeface="+mn-ea"/>
                <a:cs typeface="+mn-cs"/>
              </a:rPr>
              <a:t>Brueggemann</a:t>
            </a:r>
            <a:r>
              <a:rPr lang="en-US" sz="1200" kern="1200" dirty="0" smtClean="0">
                <a:solidFill>
                  <a:schemeClr val="tx1"/>
                </a:solidFill>
                <a:effectLst/>
                <a:latin typeface="+mn-lt"/>
                <a:ea typeface="+mn-ea"/>
                <a:cs typeface="+mn-cs"/>
              </a:rPr>
              <a:t> calls story “Israel’s primal mode of knowing,” for it is the foundation from which come all other knowledge claims we have. … “the story can be told as a base line.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story of Israel and the land could not be reduced to a thesis. Only the narrative tension of the stories could hold together the complexity of the revelation of God’s relationship with Israel.”</a:t>
            </a:r>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10</a:t>
            </a:fld>
            <a:endParaRPr lang="en-US"/>
          </a:p>
        </p:txBody>
      </p:sp>
    </p:spTree>
    <p:extLst>
      <p:ext uri="{BB962C8B-B14F-4D97-AF65-F5344CB8AC3E}">
        <p14:creationId xmlns:p14="http://schemas.microsoft.com/office/powerpoint/2010/main" val="125707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Jewish writers and producers </a:t>
            </a:r>
            <a:r>
              <a:rPr lang="en-US" sz="1200" b="1" kern="1200" dirty="0" smtClean="0">
                <a:solidFill>
                  <a:schemeClr val="tx1"/>
                </a:solidFill>
                <a:effectLst/>
                <a:latin typeface="+mn-lt"/>
                <a:ea typeface="+mn-ea"/>
                <a:cs typeface="+mn-cs"/>
              </a:rPr>
              <a:t>Darren </a:t>
            </a:r>
            <a:r>
              <a:rPr lang="en-US" sz="1200" b="1" kern="1200" dirty="0" err="1" smtClean="0">
                <a:solidFill>
                  <a:schemeClr val="tx1"/>
                </a:solidFill>
                <a:effectLst/>
                <a:latin typeface="+mn-lt"/>
                <a:ea typeface="+mn-ea"/>
                <a:cs typeface="+mn-cs"/>
              </a:rPr>
              <a:t>Aronofsky</a:t>
            </a:r>
            <a:r>
              <a:rPr lang="en-US" sz="1200" b="1" kern="1200" dirty="0" smtClean="0">
                <a:solidFill>
                  <a:schemeClr val="tx1"/>
                </a:solidFill>
                <a:effectLst/>
                <a:latin typeface="+mn-lt"/>
                <a:ea typeface="+mn-ea"/>
                <a:cs typeface="+mn-cs"/>
              </a:rPr>
              <a:t> and Ari Handel </a:t>
            </a:r>
            <a:r>
              <a:rPr lang="en-US" sz="1200" kern="1200" dirty="0" smtClean="0">
                <a:solidFill>
                  <a:schemeClr val="tx1"/>
                </a:solidFill>
                <a:effectLst/>
                <a:latin typeface="+mn-lt"/>
                <a:ea typeface="+mn-ea"/>
                <a:cs typeface="+mn-cs"/>
              </a:rPr>
              <a:t>put an example of a </a:t>
            </a:r>
            <a:r>
              <a:rPr lang="en-US" sz="1200" i="1" kern="1200" dirty="0" smtClean="0">
                <a:solidFill>
                  <a:schemeClr val="tx1"/>
                </a:solidFill>
                <a:effectLst/>
                <a:latin typeface="+mn-lt"/>
                <a:ea typeface="+mn-ea"/>
                <a:cs typeface="+mn-cs"/>
              </a:rPr>
              <a:t>midrash</a:t>
            </a:r>
            <a:r>
              <a:rPr lang="en-US" sz="1200" kern="1200" dirty="0" smtClean="0">
                <a:solidFill>
                  <a:schemeClr val="tx1"/>
                </a:solidFill>
                <a:effectLst/>
                <a:latin typeface="+mn-lt"/>
                <a:ea typeface="+mn-ea"/>
                <a:cs typeface="+mn-cs"/>
              </a:rPr>
              <a:t> on the Noah story to the big screen in 2014. Simply called “Noah,” and starring Russell Crowe in the lead role, the movie is a visual </a:t>
            </a:r>
            <a:r>
              <a:rPr lang="en-US" sz="1200" i="1" kern="1200" dirty="0" smtClean="0">
                <a:solidFill>
                  <a:schemeClr val="tx1"/>
                </a:solidFill>
                <a:effectLst/>
                <a:latin typeface="+mn-lt"/>
                <a:ea typeface="+mn-ea"/>
                <a:cs typeface="+mn-cs"/>
              </a:rPr>
              <a:t>midrash</a:t>
            </a:r>
            <a:r>
              <a:rPr lang="en-US" sz="1200" kern="1200" dirty="0" smtClean="0">
                <a:solidFill>
                  <a:schemeClr val="tx1"/>
                </a:solidFill>
                <a:effectLst/>
                <a:latin typeface="+mn-lt"/>
                <a:ea typeface="+mn-ea"/>
                <a:cs typeface="+mn-cs"/>
              </a:rPr>
              <a:t>. The Noah story is an epic, archetypal story and begs for </a:t>
            </a:r>
            <a:r>
              <a:rPr lang="en-US" sz="1200" i="1" kern="1200" dirty="0" smtClean="0">
                <a:solidFill>
                  <a:schemeClr val="tx1"/>
                </a:solidFill>
                <a:effectLst/>
                <a:latin typeface="+mn-lt"/>
                <a:ea typeface="+mn-ea"/>
                <a:cs typeface="+mn-cs"/>
              </a:rPr>
              <a:t>midrash</a:t>
            </a:r>
            <a:r>
              <a:rPr lang="en-US" sz="1200" kern="1200" dirty="0" smtClean="0">
                <a:solidFill>
                  <a:schemeClr val="tx1"/>
                </a:solidFill>
                <a:effectLst/>
                <a:latin typeface="+mn-lt"/>
                <a:ea typeface="+mn-ea"/>
                <a:cs typeface="+mn-cs"/>
              </a:rPr>
              <a:t>. In the movie, after Noah has heard from God, his wife asks him, “Noah, what did he say?” Noah says, “He is going to destroy the world.” What kind of man was this, entrusted by the Creator with overseeing such a daunting, overwhelming venture? The human drama of this for Noah and his family, their relatives and neighbors would have included times of high anxiety, tension, and emotion. These were real flesh and blood people, like you and me. That Noah got drunk and naked in his tent after it was all over is surely human realism. After years of high stress, Noah unwound, released his inhibitions, his inner moral restraints had collapsed. Compare this with the Sunday School sanitized versions of saintly old Noah with his long white beard, with all the gentle animals, represented by this children’s song,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Lord told Noah to build him an </a:t>
            </a:r>
            <a:r>
              <a:rPr lang="en-US" sz="1200" kern="1200" dirty="0" err="1" smtClean="0">
                <a:solidFill>
                  <a:schemeClr val="tx1"/>
                </a:solidFill>
                <a:effectLst/>
                <a:latin typeface="+mn-lt"/>
                <a:ea typeface="+mn-ea"/>
                <a:cs typeface="+mn-cs"/>
              </a:rPr>
              <a:t>arky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arky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The Lord told Noah to build him an </a:t>
            </a:r>
            <a:r>
              <a:rPr lang="en-US" sz="1200" kern="1200" dirty="0" err="1" smtClean="0">
                <a:solidFill>
                  <a:schemeClr val="tx1"/>
                </a:solidFill>
                <a:effectLst/>
                <a:latin typeface="+mn-lt"/>
                <a:ea typeface="+mn-ea"/>
                <a:cs typeface="+mn-cs"/>
              </a:rPr>
              <a:t>arky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arky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Build it out of gopher barky, barky, children of the Lord.”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surely crafted and edited versions of the story, more distant from the way it most likely really was than is </a:t>
            </a:r>
            <a:r>
              <a:rPr lang="en-US" sz="1200" kern="1200" dirty="0" err="1" smtClean="0">
                <a:solidFill>
                  <a:schemeClr val="tx1"/>
                </a:solidFill>
                <a:effectLst/>
                <a:latin typeface="+mn-lt"/>
                <a:ea typeface="+mn-ea"/>
                <a:cs typeface="+mn-cs"/>
              </a:rPr>
              <a:t>Aronofsky’s</a:t>
            </a:r>
            <a:r>
              <a:rPr lang="en-US" sz="1200" kern="1200" dirty="0" smtClean="0">
                <a:solidFill>
                  <a:schemeClr val="tx1"/>
                </a:solidFill>
                <a:effectLst/>
                <a:latin typeface="+mn-lt"/>
                <a:ea typeface="+mn-ea"/>
                <a:cs typeface="+mn-cs"/>
              </a:rPr>
              <a:t> and Handel’s visual </a:t>
            </a:r>
            <a:r>
              <a:rPr lang="en-US" sz="1200" i="1" kern="1200" dirty="0" smtClean="0">
                <a:solidFill>
                  <a:schemeClr val="tx1"/>
                </a:solidFill>
                <a:effectLst/>
                <a:latin typeface="+mn-lt"/>
                <a:ea typeface="+mn-ea"/>
                <a:cs typeface="+mn-cs"/>
              </a:rPr>
              <a:t>midrash</a:t>
            </a:r>
            <a:r>
              <a:rPr lang="en-US" sz="1200" kern="1200" dirty="0" smtClean="0">
                <a:solidFill>
                  <a:schemeClr val="tx1"/>
                </a:solidFill>
                <a:effectLst/>
                <a:latin typeface="+mn-lt"/>
                <a:ea typeface="+mn-ea"/>
                <a:cs typeface="+mn-cs"/>
              </a:rPr>
              <a:t>. Brad </a:t>
            </a:r>
            <a:r>
              <a:rPr lang="en-US" sz="1200" kern="1200" dirty="0" err="1" smtClean="0">
                <a:solidFill>
                  <a:schemeClr val="tx1"/>
                </a:solidFill>
                <a:effectLst/>
                <a:latin typeface="+mn-lt"/>
                <a:ea typeface="+mn-ea"/>
                <a:cs typeface="+mn-cs"/>
              </a:rPr>
              <a:t>Jersak</a:t>
            </a:r>
            <a:r>
              <a:rPr lang="en-US" sz="1200" kern="1200" dirty="0" smtClean="0">
                <a:solidFill>
                  <a:schemeClr val="tx1"/>
                </a:solidFill>
                <a:effectLst/>
                <a:latin typeface="+mn-lt"/>
                <a:ea typeface="+mn-ea"/>
                <a:cs typeface="+mn-cs"/>
              </a:rPr>
              <a:t> commented on the “evangelical panic” caused by the movie in his blog after “Noah” was released,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don’t think anyone should be surprised at the usual course of Evangelical reactions decrying the movie for its “biblical inaccuracies.” … Of course, citing inaccuracies implies that the measure of faithfulness to Scripture is somehow photocopying Genesis 6–9 into the screenplay in a sort of word for word depiction. It’s this paint-by-numbers mentality that keeps many an Evangelical trapped within the lines of their own assumptions—as if taking the text literally was remotely akin to taking it seriously. Not so!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Those who love Scripture and want to see its stories reach the broadest possible audience have cause to applaud </a:t>
            </a:r>
            <a:r>
              <a:rPr lang="en-US" sz="1400" b="1" u="sng" kern="1200" dirty="0" smtClean="0">
                <a:solidFill>
                  <a:schemeClr val="tx1"/>
                </a:solidFill>
                <a:effectLst/>
                <a:latin typeface="+mn-lt"/>
                <a:ea typeface="+mn-ea"/>
                <a:cs typeface="+mn-cs"/>
              </a:rPr>
              <a:t>this visual </a:t>
            </a:r>
            <a:r>
              <a:rPr lang="en-US" sz="1400" b="1" i="1" u="sng" kern="1200" dirty="0" smtClean="0">
                <a:solidFill>
                  <a:schemeClr val="tx1"/>
                </a:solidFill>
                <a:effectLst/>
                <a:latin typeface="+mn-lt"/>
                <a:ea typeface="+mn-ea"/>
                <a:cs typeface="+mn-cs"/>
              </a:rPr>
              <a:t>midrash</a:t>
            </a:r>
            <a:r>
              <a:rPr lang="en-US" sz="1200" kern="1200" dirty="0" smtClean="0">
                <a:solidFill>
                  <a:schemeClr val="tx1"/>
                </a:solidFill>
                <a:effectLst/>
                <a:latin typeface="+mn-lt"/>
                <a:ea typeface="+mn-ea"/>
                <a:cs typeface="+mn-cs"/>
              </a:rPr>
              <a:t>, the “Noah” movie. The </a:t>
            </a:r>
            <a:r>
              <a:rPr lang="en-US" sz="1200" i="1" kern="1200" dirty="0" smtClean="0">
                <a:solidFill>
                  <a:schemeClr val="tx1"/>
                </a:solidFill>
                <a:effectLst/>
                <a:latin typeface="+mn-lt"/>
                <a:ea typeface="+mn-ea"/>
                <a:cs typeface="+mn-cs"/>
              </a:rPr>
              <a:t>Christian Post</a:t>
            </a:r>
            <a:r>
              <a:rPr lang="en-US" sz="1200" kern="1200" dirty="0" smtClean="0">
                <a:solidFill>
                  <a:schemeClr val="tx1"/>
                </a:solidFill>
                <a:effectLst/>
                <a:latin typeface="+mn-lt"/>
                <a:ea typeface="+mn-ea"/>
                <a:cs typeface="+mn-cs"/>
              </a:rPr>
              <a:t> reported in the days following the release of the movie, “Two of the most popular online destinations for Bible readers reported robust increases in traffic in the first book of the Old Testament following the release of ‘Noah’ last week.” </a:t>
            </a:r>
            <a:r>
              <a:rPr lang="en-US" sz="1200" b="1" kern="1200" dirty="0" err="1" smtClean="0">
                <a:solidFill>
                  <a:schemeClr val="tx1"/>
                </a:solidFill>
                <a:effectLst/>
                <a:latin typeface="+mn-lt"/>
                <a:ea typeface="+mn-ea"/>
                <a:cs typeface="+mn-cs"/>
              </a:rPr>
              <a:t>YouVersion</a:t>
            </a:r>
            <a:r>
              <a:rPr lang="en-US" sz="1200" b="1" kern="1200" dirty="0" smtClean="0">
                <a:solidFill>
                  <a:schemeClr val="tx1"/>
                </a:solidFill>
                <a:effectLst/>
                <a:latin typeface="+mn-lt"/>
                <a:ea typeface="+mn-ea"/>
                <a:cs typeface="+mn-cs"/>
              </a:rPr>
              <a:t> reported that “in the days after Noah hit theaters, people opening the Noah story in Genesis 6 increased about 300% in US &amp; 245% globally on @</a:t>
            </a:r>
            <a:r>
              <a:rPr lang="en-US" sz="1200" b="1" kern="1200" dirty="0" err="1" smtClean="0">
                <a:solidFill>
                  <a:schemeClr val="tx1"/>
                </a:solidFill>
                <a:effectLst/>
                <a:latin typeface="+mn-lt"/>
                <a:ea typeface="+mn-ea"/>
                <a:cs typeface="+mn-cs"/>
              </a:rPr>
              <a:t>YouVersion</a:t>
            </a:r>
            <a:r>
              <a:rPr lang="en-US" sz="1200" b="1" kern="1200" dirty="0" smtClean="0">
                <a:solidFill>
                  <a:schemeClr val="tx1"/>
                </a:solidFill>
                <a:effectLst/>
                <a:latin typeface="+mn-lt"/>
                <a:ea typeface="+mn-ea"/>
                <a:cs typeface="+mn-cs"/>
              </a:rPr>
              <a:t>.” Bible Gateway reported that “visits to the Noah story in Genesis 6–9 at Bible Gateway saw a 223% increase over the previous weekend.” </a:t>
            </a:r>
          </a:p>
          <a:p>
            <a:r>
              <a:rPr lang="en-US" sz="1200" kern="1200" dirty="0" smtClean="0">
                <a:solidFill>
                  <a:schemeClr val="tx1"/>
                </a:solidFill>
                <a:effectLst/>
                <a:latin typeface="+mn-lt"/>
                <a:ea typeface="+mn-ea"/>
                <a:cs typeface="+mn-cs"/>
              </a:rPr>
              <a:t>	 Brad </a:t>
            </a:r>
            <a:r>
              <a:rPr lang="en-US" sz="1200" kern="1200" dirty="0" err="1" smtClean="0">
                <a:solidFill>
                  <a:schemeClr val="tx1"/>
                </a:solidFill>
                <a:effectLst/>
                <a:latin typeface="+mn-lt"/>
                <a:ea typeface="+mn-ea"/>
                <a:cs typeface="+mn-cs"/>
              </a:rPr>
              <a:t>Jersak</a:t>
            </a:r>
            <a:r>
              <a:rPr lang="en-US" sz="1200" kern="1200" dirty="0" smtClean="0">
                <a:solidFill>
                  <a:schemeClr val="tx1"/>
                </a:solidFill>
                <a:effectLst/>
                <a:latin typeface="+mn-lt"/>
                <a:ea typeface="+mn-ea"/>
                <a:cs typeface="+mn-cs"/>
              </a:rPr>
              <a:t>, “Noah: Who Are the Watchers and Why the Panic?,” Clarion: Journal of Spirituality and Justice, March 31, 2014, accessed December 14, 2014, </a:t>
            </a:r>
            <a:r>
              <a:rPr lang="en-US" sz="1200" u="sng" kern="1200" dirty="0" smtClean="0">
                <a:solidFill>
                  <a:schemeClr val="tx1"/>
                </a:solidFill>
                <a:effectLst/>
                <a:latin typeface="+mn-lt"/>
                <a:ea typeface="+mn-ea"/>
                <a:cs typeface="+mn-cs"/>
              </a:rPr>
              <a:t>http://</a:t>
            </a:r>
            <a:r>
              <a:rPr lang="en-US" sz="1200" u="sng" kern="1200" dirty="0" err="1" smtClean="0">
                <a:solidFill>
                  <a:schemeClr val="tx1"/>
                </a:solidFill>
                <a:effectLst/>
                <a:latin typeface="+mn-lt"/>
                <a:ea typeface="+mn-ea"/>
                <a:cs typeface="+mn-cs"/>
              </a:rPr>
              <a:t>www.clarion-journal.com</a:t>
            </a:r>
            <a:r>
              <a:rPr lang="en-US" sz="1200" u="sng"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rPr>
              <a:t>clarion_journal_of_spirit</a:t>
            </a:r>
            <a:r>
              <a:rPr lang="en-US" sz="1200" u="sng" kern="1200" dirty="0" smtClean="0">
                <a:solidFill>
                  <a:schemeClr val="tx1"/>
                </a:solidFill>
                <a:effectLst/>
                <a:latin typeface="+mn-lt"/>
                <a:ea typeface="+mn-ea"/>
                <a:cs typeface="+mn-cs"/>
              </a:rPr>
              <a:t>/2014/03/noah-who-are-the-watchers-and-why-the-panic-by-brad-jersak.html</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http://</a:t>
            </a:r>
            <a:r>
              <a:rPr lang="en-US" sz="1200" kern="1200" dirty="0" err="1" smtClean="0">
                <a:solidFill>
                  <a:schemeClr val="tx1"/>
                </a:solidFill>
                <a:effectLst/>
                <a:latin typeface="+mn-lt"/>
                <a:ea typeface="+mn-ea"/>
                <a:cs typeface="+mn-cs"/>
              </a:rPr>
              <a:t>www.christianpost.com</a:t>
            </a:r>
            <a:r>
              <a:rPr lang="en-US" sz="1200" kern="1200" dirty="0" smtClean="0">
                <a:solidFill>
                  <a:schemeClr val="tx1"/>
                </a:solidFill>
                <a:effectLst/>
                <a:latin typeface="+mn-lt"/>
                <a:ea typeface="+mn-ea"/>
                <a:cs typeface="+mn-cs"/>
              </a:rPr>
              <a:t>/news/noah-movie-sparks-massive-spike-in-global-reading-of-bible-book-of-genesis-117334/.</a:t>
            </a:r>
          </a:p>
          <a:p>
            <a:r>
              <a:rPr lang="en-US" sz="1200" kern="1200" dirty="0" smtClean="0">
                <a:solidFill>
                  <a:schemeClr val="tx1"/>
                </a:solidFill>
                <a:effectLst/>
                <a:latin typeface="+mn-lt"/>
                <a:ea typeface="+mn-ea"/>
                <a:cs typeface="+mn-cs"/>
              </a:rPr>
              <a:t>	 https://</a:t>
            </a:r>
            <a:r>
              <a:rPr lang="en-US" sz="1200" kern="1200" dirty="0" err="1" smtClean="0">
                <a:solidFill>
                  <a:schemeClr val="tx1"/>
                </a:solidFill>
                <a:effectLst/>
                <a:latin typeface="+mn-lt"/>
                <a:ea typeface="+mn-ea"/>
                <a:cs typeface="+mn-cs"/>
              </a:rPr>
              <a:t>twitter.com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YouVersion</a:t>
            </a:r>
            <a:r>
              <a:rPr lang="en-US" sz="1200" kern="1200" dirty="0" smtClean="0">
                <a:solidFill>
                  <a:schemeClr val="tx1"/>
                </a:solidFill>
                <a:effectLst/>
                <a:latin typeface="+mn-lt"/>
                <a:ea typeface="+mn-ea"/>
                <a:cs typeface="+mn-cs"/>
              </a:rPr>
              <a:t>/status/451415236675764224.</a:t>
            </a:r>
          </a:p>
          <a:p>
            <a:r>
              <a:rPr lang="en-US" sz="1200" kern="1200" dirty="0" smtClean="0">
                <a:solidFill>
                  <a:schemeClr val="tx1"/>
                </a:solidFill>
                <a:effectLst/>
                <a:latin typeface="+mn-lt"/>
                <a:ea typeface="+mn-ea"/>
                <a:cs typeface="+mn-cs"/>
              </a:rPr>
              <a:t>	 https://</a:t>
            </a:r>
            <a:r>
              <a:rPr lang="en-US" sz="1200" kern="1200" dirty="0" err="1" smtClean="0">
                <a:solidFill>
                  <a:schemeClr val="tx1"/>
                </a:solidFill>
                <a:effectLst/>
                <a:latin typeface="+mn-lt"/>
                <a:ea typeface="+mn-ea"/>
                <a:cs typeface="+mn-cs"/>
              </a:rPr>
              <a:t>www.biblegateway.com</a:t>
            </a:r>
            <a:r>
              <a:rPr lang="en-US" sz="1200" kern="1200" dirty="0" smtClean="0">
                <a:solidFill>
                  <a:schemeClr val="tx1"/>
                </a:solidFill>
                <a:effectLst/>
                <a:latin typeface="+mn-lt"/>
                <a:ea typeface="+mn-ea"/>
                <a:cs typeface="+mn-cs"/>
              </a:rPr>
              <a:t>/blog/2014/04/</a:t>
            </a:r>
            <a:r>
              <a:rPr lang="en-US" sz="1200" kern="1200" dirty="0" err="1" smtClean="0">
                <a:solidFill>
                  <a:schemeClr val="tx1"/>
                </a:solidFill>
                <a:effectLst/>
                <a:latin typeface="+mn-lt"/>
                <a:ea typeface="+mn-ea"/>
                <a:cs typeface="+mn-cs"/>
              </a:rPr>
              <a:t>noah</a:t>
            </a:r>
            <a:r>
              <a:rPr lang="en-US" sz="1200" kern="1200" dirty="0" smtClean="0">
                <a:solidFill>
                  <a:schemeClr val="tx1"/>
                </a:solidFill>
                <a:effectLst/>
                <a:latin typeface="+mn-lt"/>
                <a:ea typeface="+mn-ea"/>
                <a:cs typeface="+mn-cs"/>
              </a:rPr>
              <a:t>-generates-a-flood-of-bible-readers-over-the-weekend/.</a:t>
            </a:r>
          </a:p>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11</a:t>
            </a:fld>
            <a:endParaRPr lang="en-US"/>
          </a:p>
        </p:txBody>
      </p:sp>
    </p:spTree>
    <p:extLst>
      <p:ext uri="{BB962C8B-B14F-4D97-AF65-F5344CB8AC3E}">
        <p14:creationId xmlns:p14="http://schemas.microsoft.com/office/powerpoint/2010/main" val="328073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2F97A-A8D0-BE4B-A895-7BC1543B3B16}" type="slidenum">
              <a:rPr lang="en-US" smtClean="0"/>
              <a:t>12</a:t>
            </a:fld>
            <a:endParaRPr lang="en-US"/>
          </a:p>
        </p:txBody>
      </p:sp>
    </p:spTree>
    <p:extLst>
      <p:ext uri="{BB962C8B-B14F-4D97-AF65-F5344CB8AC3E}">
        <p14:creationId xmlns:p14="http://schemas.microsoft.com/office/powerpoint/2010/main" val="276389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44D1DF0-E1BA-1D45-A00F-B3E1ADCC3295}"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D1DF0-E1BA-1D45-A00F-B3E1ADCC3295}"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144D1DF0-E1BA-1D45-A00F-B3E1ADCC3295}" type="datetimeFigureOut">
              <a:rPr lang="en-US" smtClean="0"/>
              <a:t>4/8/15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E2E23798-F732-994C-9BCD-ABEB78B488AA}"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4D1DF0-E1BA-1D45-A00F-B3E1ADCC3295}"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4D1DF0-E1BA-1D45-A00F-B3E1ADCC3295}"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4D1DF0-E1BA-1D45-A00F-B3E1ADCC3295}"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44D1DF0-E1BA-1D45-A00F-B3E1ADCC3295}"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D1DF0-E1BA-1D45-A00F-B3E1ADCC3295}"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44D1DF0-E1BA-1D45-A00F-B3E1ADCC3295}"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44D1DF0-E1BA-1D45-A00F-B3E1ADCC3295}" type="datetimeFigureOut">
              <a:rPr lang="en-US" smtClean="0"/>
              <a:t>4/8/15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4D1DF0-E1BA-1D45-A00F-B3E1ADCC3295}" type="datetimeFigureOut">
              <a:rPr lang="en-US" smtClean="0"/>
              <a:t>4/8/15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23798-F732-994C-9BCD-ABEB78B488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D1DF0-E1BA-1D45-A00F-B3E1ADCC3295}" type="datetimeFigureOut">
              <a:rPr lang="en-US" smtClean="0"/>
              <a:t>4/8/15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23798-F732-994C-9BCD-ABEB78B488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144D1DF0-E1BA-1D45-A00F-B3E1ADCC3295}" type="datetimeFigureOut">
              <a:rPr lang="en-US" smtClean="0"/>
              <a:t>4/8/15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44D1DF0-E1BA-1D45-A00F-B3E1ADCC3295}" type="datetimeFigureOut">
              <a:rPr lang="en-US" smtClean="0"/>
              <a:t>4/8/15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E2E23798-F732-994C-9BCD-ABEB78B488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804" y="494865"/>
            <a:ext cx="7047299" cy="1798008"/>
          </a:xfrm>
        </p:spPr>
        <p:txBody>
          <a:bodyPr>
            <a:normAutofit fontScale="90000"/>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b="1" dirty="0" smtClean="0">
                <a:ln/>
                <a:solidFill>
                  <a:schemeClr val="bg1"/>
                </a:solidFill>
                <a:effectLst/>
              </a:rPr>
              <a:t>The Place of Storytelling in Jewish Ministry:</a:t>
            </a:r>
            <a:endParaRPr lang="en-US" b="1" dirty="0">
              <a:ln/>
              <a:solidFill>
                <a:schemeClr val="bg1"/>
              </a:solidFill>
              <a:effectLst/>
            </a:endParaRPr>
          </a:p>
        </p:txBody>
      </p:sp>
      <p:sp>
        <p:nvSpPr>
          <p:cNvPr id="3" name="Subtitle 2"/>
          <p:cNvSpPr>
            <a:spLocks noGrp="1"/>
          </p:cNvSpPr>
          <p:nvPr>
            <p:ph type="subTitle" idx="1"/>
          </p:nvPr>
        </p:nvSpPr>
        <p:spPr>
          <a:xfrm>
            <a:off x="493776" y="2771242"/>
            <a:ext cx="7196328" cy="1072207"/>
          </a:xfrm>
        </p:spPr>
        <p:txBody>
          <a:bodyPr/>
          <a:lstStyle/>
          <a:p>
            <a:pPr algn="ctr"/>
            <a:r>
              <a:rPr lang="en-US" sz="3200" b="1" dirty="0" smtClean="0">
                <a:solidFill>
                  <a:schemeClr val="accent3">
                    <a:lumMod val="50000"/>
                  </a:schemeClr>
                </a:solidFill>
              </a:rPr>
              <a:t>Rediscovering the Lost Treasures of Hebraic Narrative Epistemology</a:t>
            </a:r>
          </a:p>
          <a:p>
            <a:pPr algn="ctr"/>
            <a:endParaRPr lang="en-US" sz="3200" b="1" dirty="0">
              <a:solidFill>
                <a:schemeClr val="accent3">
                  <a:lumMod val="50000"/>
                </a:schemeClr>
              </a:solidFill>
            </a:endParaRPr>
          </a:p>
          <a:p>
            <a:pPr algn="ctr"/>
            <a:r>
              <a:rPr lang="en-US" sz="3200" b="1" dirty="0" smtClean="0">
                <a:solidFill>
                  <a:schemeClr val="accent3">
                    <a:lumMod val="50000"/>
                  </a:schemeClr>
                </a:solidFill>
              </a:rPr>
              <a:t>Bill Bjoraker, PhD.</a:t>
            </a:r>
          </a:p>
          <a:p>
            <a:pPr algn="ctr"/>
            <a:r>
              <a:rPr lang="en-US" sz="2000" dirty="0" smtClean="0">
                <a:solidFill>
                  <a:schemeClr val="accent3">
                    <a:lumMod val="50000"/>
                  </a:schemeClr>
                </a:solidFill>
              </a:rPr>
              <a:t>William Carey Int. Univ.</a:t>
            </a:r>
          </a:p>
          <a:p>
            <a:pPr algn="ctr"/>
            <a:r>
              <a:rPr lang="en-US" sz="2000" dirty="0" smtClean="0">
                <a:solidFill>
                  <a:schemeClr val="accent3">
                    <a:lumMod val="50000"/>
                  </a:schemeClr>
                </a:solidFill>
              </a:rPr>
              <a:t>Operation Ezekiel, Inc.</a:t>
            </a:r>
            <a:endParaRPr lang="en-US" sz="2000" dirty="0">
              <a:solidFill>
                <a:schemeClr val="accent3">
                  <a:lumMod val="50000"/>
                </a:schemeClr>
              </a:solidFill>
            </a:endParaRPr>
          </a:p>
        </p:txBody>
      </p:sp>
    </p:spTree>
    <p:extLst>
      <p:ext uri="{BB962C8B-B14F-4D97-AF65-F5344CB8AC3E}">
        <p14:creationId xmlns:p14="http://schemas.microsoft.com/office/powerpoint/2010/main" val="261313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
            </a:r>
            <a:br>
              <a:rPr lang="en-US" b="1" dirty="0" smtClean="0">
                <a:effectLst/>
              </a:rPr>
            </a:br>
            <a:r>
              <a:rPr lang="en-US" b="1" dirty="0" smtClean="0">
                <a:effectLst/>
              </a:rPr>
              <a:t>Narrative </a:t>
            </a:r>
            <a:r>
              <a:rPr lang="en-US" b="1" dirty="0">
                <a:effectLst/>
              </a:rPr>
              <a:t>5: Hebraic Epistemology</a:t>
            </a:r>
            <a:r>
              <a:rPr lang="en-US" dirty="0">
                <a:effectLst/>
              </a:rPr>
              <a:t/>
            </a:r>
            <a:br>
              <a:rPr lang="en-US" dirty="0">
                <a:effectLst/>
              </a:rPr>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izquotes.com/quotes-pictures/quote-for-me-reason-is-the-natural-organ-of-truth-but-imagination-is-the-organ-of-meaning-imagination-c-s-lewis-247098.jpg"/>
          <p:cNvPicPr/>
          <p:nvPr/>
        </p:nvPicPr>
        <p:blipFill>
          <a:blip r:embed="rId3">
            <a:extLst>
              <a:ext uri="{28A0092B-C50C-407E-A947-70E740481C1C}">
                <a14:useLocalDpi xmlns:a14="http://schemas.microsoft.com/office/drawing/2010/main" val="0"/>
              </a:ext>
            </a:extLst>
          </a:blip>
          <a:srcRect/>
          <a:stretch>
            <a:fillRect/>
          </a:stretch>
        </p:blipFill>
        <p:spPr bwMode="auto">
          <a:xfrm>
            <a:off x="765175" y="1962635"/>
            <a:ext cx="7612061" cy="4290245"/>
          </a:xfrm>
          <a:prstGeom prst="rect">
            <a:avLst/>
          </a:prstGeom>
          <a:noFill/>
          <a:ln>
            <a:noFill/>
          </a:ln>
        </p:spPr>
      </p:pic>
    </p:spTree>
    <p:extLst>
      <p:ext uri="{BB962C8B-B14F-4D97-AF65-F5344CB8AC3E}">
        <p14:creationId xmlns:p14="http://schemas.microsoft.com/office/powerpoint/2010/main" val="6344037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rPr>
              <a:t>Narrative 6: </a:t>
            </a:r>
            <a:r>
              <a:rPr lang="en-US" sz="4000" b="1" dirty="0" smtClean="0">
                <a:effectLst/>
              </a:rPr>
              <a:t>Jewish </a:t>
            </a:r>
            <a:r>
              <a:rPr lang="en-US" sz="4000" b="1" i="1" dirty="0">
                <a:effectLst/>
              </a:rPr>
              <a:t>Midrash</a:t>
            </a:r>
            <a:r>
              <a:rPr lang="en-US" sz="4000" b="1" dirty="0">
                <a:effectLst/>
              </a:rPr>
              <a:t> </a:t>
            </a:r>
            <a:r>
              <a:rPr lang="en-US" sz="4000" b="1" dirty="0" smtClean="0">
                <a:effectLst/>
              </a:rPr>
              <a:t>&amp; </a:t>
            </a:r>
            <a:r>
              <a:rPr lang="en-US" sz="4000" b="1" dirty="0">
                <a:effectLst/>
              </a:rPr>
              <a:t>Story </a:t>
            </a:r>
          </a:p>
        </p:txBody>
      </p:sp>
      <p:sp>
        <p:nvSpPr>
          <p:cNvPr id="3" name="Content Placeholder 2"/>
          <p:cNvSpPr>
            <a:spLocks noGrp="1"/>
          </p:cNvSpPr>
          <p:nvPr>
            <p:ph idx="1"/>
          </p:nvPr>
        </p:nvSpPr>
        <p:spPr>
          <a:xfrm>
            <a:off x="1124393" y="2527054"/>
            <a:ext cx="145696" cy="115449"/>
          </a:xfrm>
        </p:spPr>
        <p:txBody>
          <a:bodyPr>
            <a:normAutofit fontScale="25000" lnSpcReduction="20000"/>
          </a:bodyPr>
          <a:lstStyle/>
          <a:p>
            <a:endParaRPr lang="en-US" dirty="0"/>
          </a:p>
        </p:txBody>
      </p:sp>
      <p:pic>
        <p:nvPicPr>
          <p:cNvPr id="4" name="Picture 3" descr="Macintosh HD:Users:williambjoraker:Desktop:Sayings About Story:Beis Midrash (Boris Dubrov).jpg"/>
          <p:cNvPicPr/>
          <p:nvPr/>
        </p:nvPicPr>
        <p:blipFill>
          <a:blip r:embed="rId3">
            <a:extLst>
              <a:ext uri="{28A0092B-C50C-407E-A947-70E740481C1C}">
                <a14:useLocalDpi xmlns:a14="http://schemas.microsoft.com/office/drawing/2010/main" val="0"/>
              </a:ext>
            </a:extLst>
          </a:blip>
          <a:srcRect/>
          <a:stretch>
            <a:fillRect/>
          </a:stretch>
        </p:blipFill>
        <p:spPr bwMode="auto">
          <a:xfrm>
            <a:off x="2103986" y="1497106"/>
            <a:ext cx="5593524" cy="5712052"/>
          </a:xfrm>
          <a:prstGeom prst="rect">
            <a:avLst/>
          </a:prstGeom>
          <a:noFill/>
          <a:ln>
            <a:noFill/>
          </a:ln>
        </p:spPr>
      </p:pic>
    </p:spTree>
    <p:extLst>
      <p:ext uri="{BB962C8B-B14F-4D97-AF65-F5344CB8AC3E}">
        <p14:creationId xmlns:p14="http://schemas.microsoft.com/office/powerpoint/2010/main" val="23930269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101632"/>
          </a:xfrm>
        </p:spPr>
        <p:txBody>
          <a:bodyPr/>
          <a:lstStyle/>
          <a:p>
            <a:r>
              <a:rPr lang="en-US" sz="4000" b="1" dirty="0" smtClean="0">
                <a:effectLst/>
              </a:rPr>
              <a:t/>
            </a:r>
            <a:br>
              <a:rPr lang="en-US" sz="4000" b="1" dirty="0" smtClean="0">
                <a:effectLst/>
              </a:rPr>
            </a:br>
            <a:r>
              <a:rPr lang="en-US" sz="4000" b="1" dirty="0" smtClean="0">
                <a:effectLst/>
              </a:rPr>
              <a:t>Narrative </a:t>
            </a:r>
            <a:r>
              <a:rPr lang="en-US" sz="4000" b="1" dirty="0">
                <a:effectLst/>
              </a:rPr>
              <a:t>7: Story Has Power</a:t>
            </a:r>
            <a:r>
              <a:rPr lang="en-US" sz="4000" dirty="0">
                <a:effectLst/>
              </a:rPr>
              <a:t/>
            </a:r>
            <a:br>
              <a:rPr lang="en-US" sz="4000" dirty="0">
                <a:effectLst/>
              </a:rPr>
            </a:br>
            <a:endParaRPr lang="en-US" sz="4000" b="1" dirty="0"/>
          </a:p>
        </p:txBody>
      </p:sp>
      <p:sp>
        <p:nvSpPr>
          <p:cNvPr id="3" name="Content Placeholder 2"/>
          <p:cNvSpPr>
            <a:spLocks noGrp="1"/>
          </p:cNvSpPr>
          <p:nvPr>
            <p:ph idx="1"/>
          </p:nvPr>
        </p:nvSpPr>
        <p:spPr>
          <a:xfrm>
            <a:off x="765175" y="1422400"/>
            <a:ext cx="7612064" cy="4830481"/>
          </a:xfrm>
        </p:spPr>
        <p:txBody>
          <a:bodyPr/>
          <a:lstStyle/>
          <a:p>
            <a:endParaRPr lang="en-US" dirty="0"/>
          </a:p>
        </p:txBody>
      </p:sp>
      <p:pic>
        <p:nvPicPr>
          <p:cNvPr id="4" name="Picture 3" descr="Macintosh HD:Users:williambjoraker:Desktop:Sayings About Story:quote_Robert-McAfee-Brown.jpg"/>
          <p:cNvPicPr/>
          <p:nvPr/>
        </p:nvPicPr>
        <p:blipFill>
          <a:blip r:embed="rId3">
            <a:extLst>
              <a:ext uri="{28A0092B-C50C-407E-A947-70E740481C1C}">
                <a14:useLocalDpi xmlns:a14="http://schemas.microsoft.com/office/drawing/2010/main" val="0"/>
              </a:ext>
            </a:extLst>
          </a:blip>
          <a:srcRect/>
          <a:stretch>
            <a:fillRect/>
          </a:stretch>
        </p:blipFill>
        <p:spPr bwMode="auto">
          <a:xfrm>
            <a:off x="139700" y="1854200"/>
            <a:ext cx="4247881" cy="4749800"/>
          </a:xfrm>
          <a:prstGeom prst="rect">
            <a:avLst/>
          </a:prstGeom>
          <a:noFill/>
          <a:ln>
            <a:noFill/>
          </a:ln>
        </p:spPr>
      </p:pic>
      <p:pic>
        <p:nvPicPr>
          <p:cNvPr id="5" name="Picture 4" descr="Macintosh HD:Users:williambjoraker:Desktop:Sayings About Story:Quote_Michael-Margolis-on-the-Power-of-Storytelling_US-4.png"/>
          <p:cNvPicPr/>
          <p:nvPr/>
        </p:nvPicPr>
        <p:blipFill>
          <a:blip r:embed="rId4">
            <a:extLst>
              <a:ext uri="{28A0092B-C50C-407E-A947-70E740481C1C}">
                <a14:useLocalDpi xmlns:a14="http://schemas.microsoft.com/office/drawing/2010/main" val="0"/>
              </a:ext>
            </a:extLst>
          </a:blip>
          <a:srcRect/>
          <a:stretch>
            <a:fillRect/>
          </a:stretch>
        </p:blipFill>
        <p:spPr bwMode="auto">
          <a:xfrm>
            <a:off x="4387580" y="1854200"/>
            <a:ext cx="4578620" cy="4749800"/>
          </a:xfrm>
          <a:prstGeom prst="rect">
            <a:avLst/>
          </a:prstGeom>
          <a:noFill/>
          <a:ln>
            <a:noFill/>
          </a:ln>
        </p:spPr>
      </p:pic>
    </p:spTree>
    <p:extLst>
      <p:ext uri="{BB962C8B-B14F-4D97-AF65-F5344CB8AC3E}">
        <p14:creationId xmlns:p14="http://schemas.microsoft.com/office/powerpoint/2010/main" val="213457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rPr>
              <a:t/>
            </a:r>
            <a:br>
              <a:rPr lang="en-US" sz="3600" b="1" dirty="0" smtClean="0">
                <a:effectLst/>
              </a:rPr>
            </a:br>
            <a:r>
              <a:rPr lang="en-US" sz="3600" b="1" dirty="0">
                <a:effectLst/>
              </a:rPr>
              <a:t/>
            </a:r>
            <a:br>
              <a:rPr lang="en-US" sz="3600" b="1" dirty="0">
                <a:effectLst/>
              </a:rPr>
            </a:br>
            <a:endParaRPr lang="en-US" dirty="0"/>
          </a:p>
        </p:txBody>
      </p:sp>
      <p:pic>
        <p:nvPicPr>
          <p:cNvPr id="4" name="Content Placeholder 3" descr="beatles_rock-310x150.png"/>
          <p:cNvPicPr>
            <a:picLocks noGrp="1" noChangeAspect="1"/>
          </p:cNvPicPr>
          <p:nvPr>
            <p:ph idx="1"/>
          </p:nvPr>
        </p:nvPicPr>
        <p:blipFill>
          <a:blip r:embed="rId2">
            <a:extLst>
              <a:ext uri="{28A0092B-C50C-407E-A947-70E740481C1C}">
                <a14:useLocalDpi xmlns:a14="http://schemas.microsoft.com/office/drawing/2010/main" val="0"/>
              </a:ext>
            </a:extLst>
          </a:blip>
          <a:srcRect l="5974" r="5974"/>
          <a:stretch>
            <a:fillRect/>
          </a:stretch>
        </p:blipFill>
        <p:spPr/>
      </p:pic>
      <p:sp>
        <p:nvSpPr>
          <p:cNvPr id="5" name="TextBox 4"/>
          <p:cNvSpPr txBox="1"/>
          <p:nvPr/>
        </p:nvSpPr>
        <p:spPr>
          <a:xfrm>
            <a:off x="256586" y="230898"/>
            <a:ext cx="8582722" cy="1200329"/>
          </a:xfrm>
          <a:prstGeom prst="rect">
            <a:avLst/>
          </a:prstGeom>
          <a:noFill/>
        </p:spPr>
        <p:txBody>
          <a:bodyPr wrap="square" rtlCol="0">
            <a:spAutoFit/>
          </a:bodyPr>
          <a:lstStyle/>
          <a:p>
            <a:r>
              <a:rPr lang="en-US" sz="3600" b="1" dirty="0" smtClean="0"/>
              <a:t>“Let Me Write the Songs of a Nation &amp;</a:t>
            </a:r>
          </a:p>
          <a:p>
            <a:pPr algn="ctr"/>
            <a:r>
              <a:rPr lang="en-US" sz="3600" b="1" dirty="0" smtClean="0"/>
              <a:t>I Care Not Who Writes Their Laws”</a:t>
            </a:r>
            <a:endParaRPr lang="en-US" sz="3600" b="1" dirty="0"/>
          </a:p>
        </p:txBody>
      </p:sp>
    </p:spTree>
    <p:extLst>
      <p:ext uri="{BB962C8B-B14F-4D97-AF65-F5344CB8AC3E}">
        <p14:creationId xmlns:p14="http://schemas.microsoft.com/office/powerpoint/2010/main" val="208490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rPr>
              <a:t/>
            </a:r>
            <a:br>
              <a:rPr lang="en-US" sz="3600" b="1" dirty="0" smtClean="0">
                <a:effectLst/>
              </a:rPr>
            </a:br>
            <a:r>
              <a:rPr lang="en-US" sz="3600" b="1" dirty="0" smtClean="0">
                <a:effectLst/>
              </a:rPr>
              <a:t>Narrative </a:t>
            </a:r>
            <a:r>
              <a:rPr lang="en-US" sz="3600" b="1" dirty="0">
                <a:effectLst/>
              </a:rPr>
              <a:t>8: </a:t>
            </a:r>
            <a:r>
              <a:rPr lang="en-US" sz="3600" b="1" dirty="0" err="1">
                <a:effectLst/>
              </a:rPr>
              <a:t>Yeshua</a:t>
            </a:r>
            <a:r>
              <a:rPr lang="en-US" sz="3600" b="1" dirty="0">
                <a:effectLst/>
              </a:rPr>
              <a:t> the Messiah: Master Teacher and Storyteller</a:t>
            </a:r>
            <a:r>
              <a:rPr lang="en-US" sz="3600" dirty="0">
                <a:effectLst/>
              </a:rPr>
              <a:t/>
            </a:r>
            <a:br>
              <a:rPr lang="en-US" sz="3600" dirty="0">
                <a:effectLst/>
              </a:rPr>
            </a:br>
            <a:endParaRPr lang="en-US" sz="3600" dirty="0"/>
          </a:p>
        </p:txBody>
      </p:sp>
      <p:pic>
        <p:nvPicPr>
          <p:cNvPr id="4" name="Picture 3" descr="Macintosh HD:Users:williambjoraker:Desktop:Sayings About Story:story2.JPG"/>
          <p:cNvPicPr/>
          <p:nvPr/>
        </p:nvPicPr>
        <p:blipFill>
          <a:blip r:embed="rId2">
            <a:extLst>
              <a:ext uri="{28A0092B-C50C-407E-A947-70E740481C1C}">
                <a14:useLocalDpi xmlns:a14="http://schemas.microsoft.com/office/drawing/2010/main" val="0"/>
              </a:ext>
            </a:extLst>
          </a:blip>
          <a:srcRect/>
          <a:stretch>
            <a:fillRect/>
          </a:stretch>
        </p:blipFill>
        <p:spPr bwMode="auto">
          <a:xfrm>
            <a:off x="1321405" y="1795875"/>
            <a:ext cx="6145179" cy="4913003"/>
          </a:xfrm>
          <a:prstGeom prst="rect">
            <a:avLst/>
          </a:prstGeom>
          <a:noFill/>
          <a:ln>
            <a:noFill/>
          </a:ln>
        </p:spPr>
      </p:pic>
    </p:spTree>
    <p:extLst>
      <p:ext uri="{BB962C8B-B14F-4D97-AF65-F5344CB8AC3E}">
        <p14:creationId xmlns:p14="http://schemas.microsoft.com/office/powerpoint/2010/main" val="4467374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73" y="94798"/>
            <a:ext cx="8916062" cy="1417638"/>
          </a:xfrm>
        </p:spPr>
        <p:txBody>
          <a:bodyPr/>
          <a:lstStyle/>
          <a:p>
            <a:r>
              <a:rPr lang="en-US" sz="3600" b="1" dirty="0">
                <a:effectLst/>
              </a:rPr>
              <a:t>Narrative 9: The Postmodern Moment and Its Prospects for Story</a:t>
            </a:r>
            <a:r>
              <a:rPr lang="en-US" sz="3600" dirty="0">
                <a:effectLst/>
              </a:rPr>
              <a:t>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3003050"/>
              </p:ext>
            </p:extLst>
          </p:nvPr>
        </p:nvGraphicFramePr>
        <p:xfrm>
          <a:off x="0" y="1828798"/>
          <a:ext cx="8788401" cy="5295901"/>
        </p:xfrm>
        <a:graphic>
          <a:graphicData uri="http://schemas.openxmlformats.org/drawingml/2006/table">
            <a:tbl>
              <a:tblPr firstRow="1" bandRow="1">
                <a:tableStyleId>{5C22544A-7EE6-4342-B048-85BDC9FD1C3A}</a:tableStyleId>
              </a:tblPr>
              <a:tblGrid>
                <a:gridCol w="2929467"/>
                <a:gridCol w="2929467"/>
                <a:gridCol w="2929467"/>
              </a:tblGrid>
              <a:tr h="624557">
                <a:tc>
                  <a:txBody>
                    <a:bodyPr/>
                    <a:lstStyle/>
                    <a:p>
                      <a:pPr marL="0" marR="0" algn="ctr">
                        <a:spcBef>
                          <a:spcPts val="0"/>
                        </a:spcBef>
                        <a:spcAft>
                          <a:spcPts val="0"/>
                        </a:spcAft>
                      </a:pPr>
                      <a:r>
                        <a:rPr lang="en-US" sz="1200" b="1">
                          <a:effectLst/>
                          <a:latin typeface="Times"/>
                          <a:ea typeface="ＭＳ 明朝"/>
                          <a:cs typeface="Calibri"/>
                        </a:rPr>
                        <a:t>Orality Era</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b="1">
                          <a:effectLst/>
                          <a:latin typeface="Times"/>
                          <a:ea typeface="ＭＳ 明朝"/>
                          <a:cs typeface="Calibri"/>
                        </a:rPr>
                        <a:t>Textuality Era</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b="1" dirty="0" err="1">
                          <a:effectLst/>
                          <a:latin typeface="Times"/>
                          <a:ea typeface="ＭＳ 明朝"/>
                          <a:cs typeface="Calibri"/>
                        </a:rPr>
                        <a:t>Digitorality</a:t>
                      </a:r>
                      <a:r>
                        <a:rPr lang="en-US" sz="1200" b="1" dirty="0">
                          <a:effectLst/>
                          <a:latin typeface="Times"/>
                          <a:ea typeface="ＭＳ 明朝"/>
                          <a:cs typeface="Calibri"/>
                        </a:rPr>
                        <a:t> Era</a:t>
                      </a:r>
                      <a:endParaRPr lang="en-US" sz="1200" dirty="0">
                        <a:effectLst/>
                        <a:latin typeface="Cambria"/>
                        <a:ea typeface="ＭＳ 明朝"/>
                        <a:cs typeface="Arial"/>
                      </a:endParaRPr>
                    </a:p>
                  </a:txBody>
                  <a:tcPr marL="68580" marR="68580" marT="0" marB="0"/>
                </a:tc>
              </a:tr>
              <a:tr h="924002">
                <a:tc>
                  <a:txBody>
                    <a:bodyPr/>
                    <a:lstStyle/>
                    <a:p>
                      <a:pPr marL="0" marR="0" algn="ctr">
                        <a:spcBef>
                          <a:spcPts val="0"/>
                        </a:spcBef>
                        <a:spcAft>
                          <a:spcPts val="0"/>
                        </a:spcAft>
                      </a:pPr>
                      <a:r>
                        <a:rPr lang="en-US" sz="1200">
                          <a:effectLst/>
                          <a:latin typeface="Times"/>
                          <a:ea typeface="ＭＳ 明朝"/>
                          <a:cs typeface="Calibri"/>
                        </a:rPr>
                        <a:t>Invention of the alphabet &amp; writing (circa. 2000 BC)</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Arial"/>
                        </a:rPr>
                        <a:t>Invention of movable type printing (Gutenberg, 1437),</a:t>
                      </a:r>
                      <a:endParaRPr lang="en-US" sz="1200">
                        <a:effectLst/>
                        <a:latin typeface="Cambria"/>
                        <a:ea typeface="ＭＳ 明朝"/>
                        <a:cs typeface="Arial"/>
                      </a:endParaRPr>
                    </a:p>
                    <a:p>
                      <a:pPr marL="0" marR="0" algn="ctr">
                        <a:spcBef>
                          <a:spcPts val="0"/>
                        </a:spcBef>
                        <a:spcAft>
                          <a:spcPts val="0"/>
                        </a:spcAft>
                      </a:pPr>
                      <a:r>
                        <a:rPr lang="en-US" sz="1200" b="1">
                          <a:effectLst/>
                          <a:latin typeface="Times"/>
                          <a:ea typeface="ＭＳ 明朝"/>
                          <a:cs typeface="Calibri"/>
                        </a:rPr>
                        <a:t> </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Calibri"/>
                        </a:rPr>
                        <a:t>Invention of personal computers and the Internet</a:t>
                      </a:r>
                      <a:endParaRPr lang="en-US" sz="1200">
                        <a:effectLst/>
                        <a:latin typeface="Cambria"/>
                        <a:ea typeface="ＭＳ 明朝"/>
                        <a:cs typeface="Arial"/>
                      </a:endParaRPr>
                    </a:p>
                    <a:p>
                      <a:pPr marL="0" marR="0" algn="ctr">
                        <a:spcBef>
                          <a:spcPts val="0"/>
                        </a:spcBef>
                        <a:spcAft>
                          <a:spcPts val="0"/>
                        </a:spcAft>
                      </a:pPr>
                      <a:r>
                        <a:rPr lang="en-US" sz="1200">
                          <a:effectLst/>
                          <a:latin typeface="Times"/>
                          <a:ea typeface="ＭＳ 明朝"/>
                          <a:cs typeface="Calibri"/>
                        </a:rPr>
                        <a:t>(1980s)</a:t>
                      </a:r>
                      <a:endParaRPr lang="en-US" sz="1200">
                        <a:effectLst/>
                        <a:latin typeface="Cambria"/>
                        <a:ea typeface="ＭＳ 明朝"/>
                        <a:cs typeface="Arial"/>
                      </a:endParaRPr>
                    </a:p>
                  </a:txBody>
                  <a:tcPr marL="68580" marR="68580" marT="0" marB="0"/>
                </a:tc>
              </a:tr>
              <a:tr h="624557">
                <a:tc>
                  <a:txBody>
                    <a:bodyPr/>
                    <a:lstStyle/>
                    <a:p>
                      <a:pPr marL="0" marR="0" algn="ctr">
                        <a:spcBef>
                          <a:spcPts val="0"/>
                        </a:spcBef>
                        <a:spcAft>
                          <a:spcPts val="0"/>
                        </a:spcAft>
                      </a:pPr>
                      <a:r>
                        <a:rPr lang="en-US" sz="1200">
                          <a:effectLst/>
                          <a:latin typeface="Times"/>
                          <a:ea typeface="ＭＳ 明朝"/>
                          <a:cs typeface="Calibri"/>
                        </a:rPr>
                        <a:t>Pre-literate</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Calibri"/>
                        </a:rPr>
                        <a:t>Print literacy</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Calibri"/>
                        </a:rPr>
                        <a:t>Digital literacy</a:t>
                      </a:r>
                      <a:endParaRPr lang="en-US" sz="1200">
                        <a:effectLst/>
                        <a:latin typeface="Cambria"/>
                        <a:ea typeface="ＭＳ 明朝"/>
                        <a:cs typeface="Arial"/>
                      </a:endParaRPr>
                    </a:p>
                  </a:txBody>
                  <a:tcPr marL="68580" marR="68580" marT="0" marB="0"/>
                </a:tc>
              </a:tr>
              <a:tr h="624557">
                <a:tc>
                  <a:txBody>
                    <a:bodyPr/>
                    <a:lstStyle/>
                    <a:p>
                      <a:pPr marL="0" marR="0" algn="ctr">
                        <a:spcBef>
                          <a:spcPts val="0"/>
                        </a:spcBef>
                        <a:spcAft>
                          <a:spcPts val="0"/>
                        </a:spcAft>
                      </a:pPr>
                      <a:r>
                        <a:rPr lang="en-US" sz="1200">
                          <a:effectLst/>
                          <a:latin typeface="Times"/>
                          <a:ea typeface="ＭＳ 明朝"/>
                          <a:cs typeface="Calibri"/>
                        </a:rPr>
                        <a:t>Ancient</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Calibri"/>
                        </a:rPr>
                        <a:t>Modern</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Calibri"/>
                        </a:rPr>
                        <a:t>Post- or Late Modern</a:t>
                      </a:r>
                      <a:endParaRPr lang="en-US" sz="1200">
                        <a:effectLst/>
                        <a:latin typeface="Cambria"/>
                        <a:ea typeface="ＭＳ 明朝"/>
                        <a:cs typeface="Arial"/>
                      </a:endParaRPr>
                    </a:p>
                  </a:txBody>
                  <a:tcPr marL="68580" marR="68580" marT="0" marB="0"/>
                </a:tc>
              </a:tr>
              <a:tr h="624557">
                <a:tc>
                  <a:txBody>
                    <a:bodyPr/>
                    <a:lstStyle/>
                    <a:p>
                      <a:pPr marL="0" marR="0" algn="ctr">
                        <a:spcBef>
                          <a:spcPts val="0"/>
                        </a:spcBef>
                        <a:spcAft>
                          <a:spcPts val="0"/>
                        </a:spcAft>
                      </a:pPr>
                      <a:r>
                        <a:rPr lang="en-US" sz="1200">
                          <a:effectLst/>
                          <a:latin typeface="Times"/>
                          <a:ea typeface="ＭＳ 明朝"/>
                          <a:cs typeface="Calibri"/>
                        </a:rPr>
                        <a:t>Events, Stories</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Calibri"/>
                        </a:rPr>
                        <a:t>Words, Ideas</a:t>
                      </a:r>
                      <a:endParaRPr lang="en-US" sz="1200">
                        <a:effectLst/>
                        <a:latin typeface="Cambria"/>
                        <a:ea typeface="ＭＳ 明朝"/>
                        <a:cs typeface="Arial"/>
                      </a:endParaRPr>
                    </a:p>
                  </a:txBody>
                  <a:tcPr marL="68580" marR="68580" marT="0" marB="0"/>
                </a:tc>
                <a:tc>
                  <a:txBody>
                    <a:bodyPr/>
                    <a:lstStyle/>
                    <a:p>
                      <a:pPr marL="0" marR="0" algn="ctr">
                        <a:spcBef>
                          <a:spcPts val="0"/>
                        </a:spcBef>
                        <a:spcAft>
                          <a:spcPts val="0"/>
                        </a:spcAft>
                      </a:pPr>
                      <a:r>
                        <a:rPr lang="en-US" sz="1200">
                          <a:effectLst/>
                          <a:latin typeface="Times"/>
                          <a:ea typeface="ＭＳ 明朝"/>
                          <a:cs typeface="Calibri"/>
                        </a:rPr>
                        <a:t>Images, Stories, Ideas</a:t>
                      </a:r>
                      <a:endParaRPr lang="en-US" sz="1200">
                        <a:effectLst/>
                        <a:latin typeface="Cambria"/>
                        <a:ea typeface="ＭＳ 明朝"/>
                        <a:cs typeface="Arial"/>
                      </a:endParaRPr>
                    </a:p>
                  </a:txBody>
                  <a:tcPr marL="68580" marR="68580" marT="0" marB="0"/>
                </a:tc>
              </a:tr>
              <a:tr h="624557">
                <a:tc>
                  <a:txBody>
                    <a:bodyPr/>
                    <a:lstStyle/>
                    <a:p>
                      <a:pPr marL="0" marR="0">
                        <a:spcBef>
                          <a:spcPts val="0"/>
                        </a:spcBef>
                        <a:spcAft>
                          <a:spcPts val="0"/>
                        </a:spcAft>
                      </a:pPr>
                      <a:r>
                        <a:rPr lang="en-US" sz="1200">
                          <a:effectLst/>
                          <a:latin typeface="Times"/>
                          <a:ea typeface="ＭＳ 明朝"/>
                          <a:cs typeface="Calibri"/>
                        </a:rPr>
                        <a:t>Oral communication by all,</a:t>
                      </a:r>
                      <a:endParaRPr lang="en-US" sz="1200">
                        <a:effectLst/>
                        <a:latin typeface="Cambria"/>
                        <a:ea typeface="ＭＳ 明朝"/>
                        <a:cs typeface="Arial"/>
                      </a:endParaRPr>
                    </a:p>
                    <a:p>
                      <a:pPr marL="0" marR="0">
                        <a:spcBef>
                          <a:spcPts val="0"/>
                        </a:spcBef>
                        <a:spcAft>
                          <a:spcPts val="0"/>
                        </a:spcAft>
                      </a:pPr>
                      <a:r>
                        <a:rPr lang="en-US" sz="1200">
                          <a:effectLst/>
                          <a:latin typeface="Times"/>
                          <a:ea typeface="ＭＳ 明朝"/>
                          <a:cs typeface="Calibri"/>
                        </a:rPr>
                        <a:t>Storytellers, oral tradition.</a:t>
                      </a:r>
                      <a:endParaRPr lang="en-US" sz="1200">
                        <a:effectLst/>
                        <a:latin typeface="Cambria"/>
                        <a:ea typeface="ＭＳ 明朝"/>
                        <a:cs typeface="Arial"/>
                      </a:endParaRPr>
                    </a:p>
                  </a:txBody>
                  <a:tcPr marL="68580" marR="68580" marT="0" marB="0"/>
                </a:tc>
                <a:tc>
                  <a:txBody>
                    <a:bodyPr/>
                    <a:lstStyle/>
                    <a:p>
                      <a:pPr marL="0" marR="0">
                        <a:spcBef>
                          <a:spcPts val="0"/>
                        </a:spcBef>
                        <a:spcAft>
                          <a:spcPts val="0"/>
                        </a:spcAft>
                      </a:pPr>
                      <a:r>
                        <a:rPr lang="en-US" sz="1200">
                          <a:effectLst/>
                          <a:latin typeface="Times"/>
                          <a:ea typeface="ＭＳ 明朝"/>
                          <a:cs typeface="Calibri"/>
                        </a:rPr>
                        <a:t>Books, newspapers, libraries, printed matter.</a:t>
                      </a:r>
                      <a:endParaRPr lang="en-US" sz="1200">
                        <a:effectLst/>
                        <a:latin typeface="Cambria"/>
                        <a:ea typeface="ＭＳ 明朝"/>
                        <a:cs typeface="Arial"/>
                      </a:endParaRPr>
                    </a:p>
                  </a:txBody>
                  <a:tcPr marL="68580" marR="68580" marT="0" marB="0"/>
                </a:tc>
                <a:tc>
                  <a:txBody>
                    <a:bodyPr/>
                    <a:lstStyle/>
                    <a:p>
                      <a:pPr marL="0" marR="0">
                        <a:spcBef>
                          <a:spcPts val="0"/>
                        </a:spcBef>
                        <a:spcAft>
                          <a:spcPts val="0"/>
                        </a:spcAft>
                      </a:pPr>
                      <a:r>
                        <a:rPr lang="en-US" sz="1200">
                          <a:effectLst/>
                          <a:latin typeface="Times"/>
                          <a:ea typeface="ＭＳ 明朝"/>
                          <a:cs typeface="Calibri"/>
                        </a:rPr>
                        <a:t>Television, personal computers, plethora of electronic i-devices, etc.</a:t>
                      </a:r>
                      <a:endParaRPr lang="en-US" sz="1200">
                        <a:effectLst/>
                        <a:latin typeface="Cambria"/>
                        <a:ea typeface="ＭＳ 明朝"/>
                        <a:cs typeface="Arial"/>
                      </a:endParaRPr>
                    </a:p>
                  </a:txBody>
                  <a:tcPr marL="68580" marR="68580" marT="0" marB="0"/>
                </a:tc>
              </a:tr>
              <a:tr h="624557">
                <a:tc>
                  <a:txBody>
                    <a:bodyPr/>
                    <a:lstStyle/>
                    <a:p>
                      <a:pPr marL="0" marR="0">
                        <a:spcBef>
                          <a:spcPts val="0"/>
                        </a:spcBef>
                        <a:spcAft>
                          <a:spcPts val="0"/>
                        </a:spcAft>
                      </a:pPr>
                      <a:r>
                        <a:rPr lang="en-US" sz="1200">
                          <a:effectLst/>
                          <a:latin typeface="Times"/>
                          <a:ea typeface="ＭＳ 明朝"/>
                          <a:cs typeface="Calibri"/>
                        </a:rPr>
                        <a:t>Right Brain Dominant</a:t>
                      </a:r>
                      <a:endParaRPr lang="en-US" sz="1200">
                        <a:effectLst/>
                        <a:latin typeface="Cambria"/>
                        <a:ea typeface="ＭＳ 明朝"/>
                        <a:cs typeface="Arial"/>
                      </a:endParaRPr>
                    </a:p>
                  </a:txBody>
                  <a:tcPr marL="68580" marR="68580" marT="0" marB="0"/>
                </a:tc>
                <a:tc>
                  <a:txBody>
                    <a:bodyPr/>
                    <a:lstStyle/>
                    <a:p>
                      <a:pPr marL="0" marR="0">
                        <a:spcBef>
                          <a:spcPts val="0"/>
                        </a:spcBef>
                        <a:spcAft>
                          <a:spcPts val="0"/>
                        </a:spcAft>
                      </a:pPr>
                      <a:r>
                        <a:rPr lang="en-US" sz="1200">
                          <a:effectLst/>
                          <a:latin typeface="Times"/>
                          <a:ea typeface="ＭＳ 明朝"/>
                          <a:cs typeface="Calibri"/>
                        </a:rPr>
                        <a:t>Left Brain Dominant </a:t>
                      </a:r>
                      <a:endParaRPr lang="en-US" sz="1200">
                        <a:effectLst/>
                        <a:latin typeface="Cambria"/>
                        <a:ea typeface="ＭＳ 明朝"/>
                        <a:cs typeface="Arial"/>
                      </a:endParaRPr>
                    </a:p>
                  </a:txBody>
                  <a:tcPr marL="68580" marR="68580" marT="0" marB="0"/>
                </a:tc>
                <a:tc>
                  <a:txBody>
                    <a:bodyPr/>
                    <a:lstStyle/>
                    <a:p>
                      <a:pPr marL="0" marR="0">
                        <a:spcBef>
                          <a:spcPts val="0"/>
                        </a:spcBef>
                        <a:spcAft>
                          <a:spcPts val="0"/>
                        </a:spcAft>
                      </a:pPr>
                      <a:r>
                        <a:rPr lang="en-US" sz="1200">
                          <a:effectLst/>
                          <a:latin typeface="Times"/>
                          <a:ea typeface="ＭＳ 明朝"/>
                          <a:cs typeface="Calibri"/>
                        </a:rPr>
                        <a:t>Left &amp; Right Brain Needed</a:t>
                      </a:r>
                      <a:endParaRPr lang="en-US" sz="1200">
                        <a:effectLst/>
                        <a:latin typeface="Cambria"/>
                        <a:ea typeface="ＭＳ 明朝"/>
                        <a:cs typeface="Arial"/>
                      </a:endParaRPr>
                    </a:p>
                  </a:txBody>
                  <a:tcPr marL="68580" marR="68580" marT="0" marB="0"/>
                </a:tc>
              </a:tr>
              <a:tr h="624557">
                <a:tc>
                  <a:txBody>
                    <a:bodyPr/>
                    <a:lstStyle/>
                    <a:p>
                      <a:pPr marL="0" marR="0">
                        <a:spcBef>
                          <a:spcPts val="0"/>
                        </a:spcBef>
                        <a:spcAft>
                          <a:spcPts val="0"/>
                        </a:spcAft>
                      </a:pPr>
                      <a:r>
                        <a:rPr lang="en-US" sz="1200">
                          <a:effectLst/>
                          <a:latin typeface="Times"/>
                          <a:ea typeface="ＭＳ 明朝"/>
                          <a:cs typeface="Calibri"/>
                        </a:rPr>
                        <a:t>Oral Galaxy</a:t>
                      </a:r>
                      <a:endParaRPr lang="en-US" sz="1200">
                        <a:effectLst/>
                        <a:latin typeface="Cambria"/>
                        <a:ea typeface="ＭＳ 明朝"/>
                        <a:cs typeface="Arial"/>
                      </a:endParaRPr>
                    </a:p>
                  </a:txBody>
                  <a:tcPr marL="68580" marR="68580" marT="0" marB="0"/>
                </a:tc>
                <a:tc>
                  <a:txBody>
                    <a:bodyPr/>
                    <a:lstStyle/>
                    <a:p>
                      <a:pPr marL="0" marR="0">
                        <a:spcBef>
                          <a:spcPts val="0"/>
                        </a:spcBef>
                        <a:spcAft>
                          <a:spcPts val="0"/>
                        </a:spcAft>
                      </a:pPr>
                      <a:r>
                        <a:rPr lang="en-US" sz="1200">
                          <a:effectLst/>
                          <a:latin typeface="Times"/>
                          <a:ea typeface="ＭＳ 明朝"/>
                          <a:cs typeface="Calibri"/>
                        </a:rPr>
                        <a:t>Gutenberg Galaxy</a:t>
                      </a:r>
                      <a:endParaRPr lang="en-US" sz="1200">
                        <a:effectLst/>
                        <a:latin typeface="Cambria"/>
                        <a:ea typeface="ＭＳ 明朝"/>
                        <a:cs typeface="Arial"/>
                      </a:endParaRPr>
                    </a:p>
                  </a:txBody>
                  <a:tcPr marL="68580" marR="68580" marT="0" marB="0"/>
                </a:tc>
                <a:tc>
                  <a:txBody>
                    <a:bodyPr/>
                    <a:lstStyle/>
                    <a:p>
                      <a:pPr marL="0" marR="0">
                        <a:spcBef>
                          <a:spcPts val="0"/>
                        </a:spcBef>
                        <a:spcAft>
                          <a:spcPts val="0"/>
                        </a:spcAft>
                      </a:pPr>
                      <a:r>
                        <a:rPr lang="en-US" sz="1200" dirty="0" err="1">
                          <a:effectLst/>
                          <a:latin typeface="Times"/>
                          <a:ea typeface="ＭＳ 明朝"/>
                          <a:cs typeface="Calibri"/>
                        </a:rPr>
                        <a:t>Digitoral</a:t>
                      </a:r>
                      <a:r>
                        <a:rPr lang="en-US" sz="1200" dirty="0">
                          <a:effectLst/>
                          <a:latin typeface="Times"/>
                          <a:ea typeface="ＭＳ 明朝"/>
                          <a:cs typeface="Calibri"/>
                        </a:rPr>
                        <a:t> Galaxy</a:t>
                      </a:r>
                      <a:endParaRPr lang="en-US" sz="1200" dirty="0">
                        <a:effectLst/>
                        <a:latin typeface="Cambria"/>
                        <a:ea typeface="ＭＳ 明朝"/>
                        <a:cs typeface="Arial"/>
                      </a:endParaRPr>
                    </a:p>
                  </a:txBody>
                  <a:tcPr marL="68580" marR="68580" marT="0" marB="0"/>
                </a:tc>
              </a:tr>
            </a:tbl>
          </a:graphicData>
        </a:graphic>
      </p:graphicFrame>
    </p:spTree>
    <p:extLst>
      <p:ext uri="{BB962C8B-B14F-4D97-AF65-F5344CB8AC3E}">
        <p14:creationId xmlns:p14="http://schemas.microsoft.com/office/powerpoint/2010/main" val="3921428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From Gutenberg to </a:t>
            </a:r>
            <a:r>
              <a:rPr lang="en-US" b="1" dirty="0" err="1">
                <a:effectLst/>
              </a:rPr>
              <a:t>Zuckerberg</a:t>
            </a:r>
            <a:endParaRPr lang="en-US" dirty="0"/>
          </a:p>
        </p:txBody>
      </p:sp>
      <p:pic>
        <p:nvPicPr>
          <p:cNvPr id="4" name="Content Placeholder 3"/>
          <p:cNvPicPr>
            <a:picLocks noGrp="1" noChangeAspect="1"/>
          </p:cNvPicPr>
          <p:nvPr>
            <p:ph idx="1"/>
          </p:nvPr>
        </p:nvPicPr>
        <p:blipFill>
          <a:blip r:embed="rId3"/>
          <a:srcRect t="4835" b="4835"/>
          <a:stretch>
            <a:fillRect/>
          </a:stretch>
        </p:blipFill>
        <p:spPr/>
      </p:pic>
    </p:spTree>
    <p:extLst>
      <p:ext uri="{BB962C8B-B14F-4D97-AF65-F5344CB8AC3E}">
        <p14:creationId xmlns:p14="http://schemas.microsoft.com/office/powerpoint/2010/main" val="182216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ffectLst/>
              </a:rPr>
              <a:t>From Gutenberg to </a:t>
            </a:r>
            <a:r>
              <a:rPr lang="en-US" sz="3600" b="1" dirty="0" err="1" smtClean="0">
                <a:effectLst/>
              </a:rPr>
              <a:t>Zuckerberg</a:t>
            </a:r>
            <a:r>
              <a:rPr lang="en-US" sz="3600" b="1" dirty="0" smtClean="0">
                <a:effectLst/>
              </a:rPr>
              <a:t>: The “</a:t>
            </a:r>
            <a:r>
              <a:rPr lang="en-US" sz="3600" b="1" dirty="0" err="1" smtClean="0">
                <a:effectLst/>
              </a:rPr>
              <a:t>Digitoral</a:t>
            </a:r>
            <a:r>
              <a:rPr lang="en-US" sz="3600" b="1" dirty="0" smtClean="0">
                <a:effectLst/>
              </a:rPr>
              <a:t> Age”</a:t>
            </a:r>
            <a:endParaRPr lang="en-US" sz="3600" b="1" dirty="0">
              <a:effectLst/>
            </a:endParaRPr>
          </a:p>
        </p:txBody>
      </p:sp>
      <p:pic>
        <p:nvPicPr>
          <p:cNvPr id="4" name="Content Placeholder 3"/>
          <p:cNvPicPr>
            <a:picLocks noGrp="1" noChangeAspect="1"/>
          </p:cNvPicPr>
          <p:nvPr>
            <p:ph idx="1"/>
          </p:nvPr>
        </p:nvPicPr>
        <p:blipFill rotWithShape="1">
          <a:blip r:embed="rId3"/>
          <a:srcRect l="-1" t="-6122" r="-1460" b="-1"/>
          <a:stretch/>
        </p:blipFill>
        <p:spPr>
          <a:xfrm>
            <a:off x="765175" y="1816100"/>
            <a:ext cx="7612063" cy="4183063"/>
          </a:xfrm>
        </p:spPr>
      </p:pic>
    </p:spTree>
    <p:extLst>
      <p:ext uri="{BB962C8B-B14F-4D97-AF65-F5344CB8AC3E}">
        <p14:creationId xmlns:p14="http://schemas.microsoft.com/office/powerpoint/2010/main" val="707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Digitoral</a:t>
            </a:r>
            <a:r>
              <a:rPr lang="en-US" dirty="0" smtClean="0"/>
              <a:t> &amp;</a:t>
            </a:r>
            <a:br>
              <a:rPr lang="en-US" dirty="0" smtClean="0"/>
            </a:br>
            <a:r>
              <a:rPr lang="en-US" dirty="0" smtClean="0"/>
              <a:t>“Right- Brain Rising” Era </a:t>
            </a:r>
            <a:endParaRPr lang="en-US" dirty="0"/>
          </a:p>
        </p:txBody>
      </p:sp>
      <p:sp>
        <p:nvSpPr>
          <p:cNvPr id="3" name="Content Placeholder 2"/>
          <p:cNvSpPr>
            <a:spLocks noGrp="1"/>
          </p:cNvSpPr>
          <p:nvPr>
            <p:ph idx="1"/>
          </p:nvPr>
        </p:nvSpPr>
        <p:spPr/>
        <p:txBody>
          <a:bodyPr/>
          <a:lstStyle/>
          <a:p>
            <a:endParaRPr lang="en-US"/>
          </a:p>
        </p:txBody>
      </p:sp>
      <p:pic>
        <p:nvPicPr>
          <p:cNvPr id="4" name="Picture 3" descr="Macintosh HD:Users:williambjoraker:Desktop:Sayings About Story:digital-storytelling-quotes-3-728.jpg"/>
          <p:cNvPicPr/>
          <p:nvPr/>
        </p:nvPicPr>
        <p:blipFill>
          <a:blip r:embed="rId2">
            <a:extLst>
              <a:ext uri="{28A0092B-C50C-407E-A947-70E740481C1C}">
                <a14:useLocalDpi xmlns:a14="http://schemas.microsoft.com/office/drawing/2010/main" val="0"/>
              </a:ext>
            </a:extLst>
          </a:blip>
          <a:srcRect/>
          <a:stretch>
            <a:fillRect/>
          </a:stretch>
        </p:blipFill>
        <p:spPr bwMode="auto">
          <a:xfrm>
            <a:off x="765175" y="1879600"/>
            <a:ext cx="7612064" cy="4978400"/>
          </a:xfrm>
          <a:prstGeom prst="rect">
            <a:avLst/>
          </a:prstGeom>
          <a:noFill/>
          <a:ln>
            <a:noFill/>
          </a:ln>
        </p:spPr>
      </p:pic>
    </p:spTree>
    <p:extLst>
      <p:ext uri="{BB962C8B-B14F-4D97-AF65-F5344CB8AC3E}">
        <p14:creationId xmlns:p14="http://schemas.microsoft.com/office/powerpoint/2010/main" val="1460640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Reach These People?</a:t>
            </a:r>
            <a:endParaRPr lang="en-US" dirty="0"/>
          </a:p>
        </p:txBody>
      </p:sp>
      <p:pic>
        <p:nvPicPr>
          <p:cNvPr id="4" name="Content Placeholder 3"/>
          <p:cNvPicPr>
            <a:picLocks noGrp="1" noChangeAspect="1"/>
          </p:cNvPicPr>
          <p:nvPr>
            <p:ph idx="1"/>
          </p:nvPr>
        </p:nvPicPr>
        <p:blipFill>
          <a:blip r:embed="rId3"/>
          <a:srcRect t="8624" b="8624"/>
          <a:stretch>
            <a:fillRect/>
          </a:stretch>
        </p:blipFill>
        <p:spPr/>
      </p:pic>
    </p:spTree>
    <p:extLst>
      <p:ext uri="{BB962C8B-B14F-4D97-AF65-F5344CB8AC3E}">
        <p14:creationId xmlns:p14="http://schemas.microsoft.com/office/powerpoint/2010/main" val="384438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 </a:t>
            </a:r>
            <a:r>
              <a:rPr lang="en-US" dirty="0" err="1" smtClean="0"/>
              <a:t>HisStory</a:t>
            </a:r>
            <a:endParaRPr lang="en-US" dirty="0"/>
          </a:p>
        </p:txBody>
      </p:sp>
      <p:sp>
        <p:nvSpPr>
          <p:cNvPr id="3" name="Content Placeholder 2"/>
          <p:cNvSpPr>
            <a:spLocks noGrp="1"/>
          </p:cNvSpPr>
          <p:nvPr>
            <p:ph idx="1"/>
          </p:nvPr>
        </p:nvSpPr>
        <p:spPr/>
        <p:txBody>
          <a:bodyPr/>
          <a:lstStyle/>
          <a:p>
            <a:endParaRPr lang="en-US"/>
          </a:p>
        </p:txBody>
      </p:sp>
      <p:pic>
        <p:nvPicPr>
          <p:cNvPr id="4" name="Picture 3" descr="Macintosh HD:Users:williambjoraker:Desktop:Sayings About Story:Quotation-Rives-Collins-communication-human-Meetville-Quotes-48051.jpg"/>
          <p:cNvPicPr/>
          <p:nvPr/>
        </p:nvPicPr>
        <p:blipFill>
          <a:blip r:embed="rId3">
            <a:extLst>
              <a:ext uri="{28A0092B-C50C-407E-A947-70E740481C1C}">
                <a14:useLocalDpi xmlns:a14="http://schemas.microsoft.com/office/drawing/2010/main" val="0"/>
              </a:ext>
            </a:extLst>
          </a:blip>
          <a:srcRect/>
          <a:stretch>
            <a:fillRect/>
          </a:stretch>
        </p:blipFill>
        <p:spPr bwMode="auto">
          <a:xfrm>
            <a:off x="765175" y="2070846"/>
            <a:ext cx="7612061" cy="4182035"/>
          </a:xfrm>
          <a:prstGeom prst="rect">
            <a:avLst/>
          </a:prstGeom>
          <a:noFill/>
          <a:ln>
            <a:noFill/>
          </a:ln>
        </p:spPr>
      </p:pic>
    </p:spTree>
    <p:extLst>
      <p:ext uri="{BB962C8B-B14F-4D97-AF65-F5344CB8AC3E}">
        <p14:creationId xmlns:p14="http://schemas.microsoft.com/office/powerpoint/2010/main" val="142686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rPr>
              <a:t/>
            </a:r>
            <a:br>
              <a:rPr lang="en-US" sz="3600" b="1" dirty="0" smtClean="0">
                <a:effectLst/>
              </a:rPr>
            </a:br>
            <a:r>
              <a:rPr lang="en-US" sz="3600" b="1" dirty="0">
                <a:effectLst/>
              </a:rPr>
              <a:t/>
            </a:r>
            <a:br>
              <a:rPr lang="en-US" sz="3600" b="1" dirty="0">
                <a:effectLst/>
              </a:rPr>
            </a:br>
            <a:r>
              <a:rPr lang="en-US" sz="3600" b="1" dirty="0" smtClean="0">
                <a:effectLst/>
              </a:rPr>
              <a:t>Narrative </a:t>
            </a:r>
            <a:r>
              <a:rPr lang="en-US" sz="3600" b="1" dirty="0">
                <a:effectLst/>
              </a:rPr>
              <a:t>10: Effective Use of Storytelling in Contemporary Jewish Ministry</a:t>
            </a:r>
            <a:r>
              <a:rPr lang="en-US" dirty="0">
                <a:effectLst/>
              </a:rPr>
              <a:t/>
            </a:r>
            <a:br>
              <a:rPr lang="en-US" dirty="0">
                <a:effectLst/>
              </a:rPr>
            </a:br>
            <a:endParaRPr lang="en-US" dirty="0"/>
          </a:p>
        </p:txBody>
      </p:sp>
      <p:pic>
        <p:nvPicPr>
          <p:cNvPr id="4" name="Content Placeholder 3"/>
          <p:cNvPicPr>
            <a:picLocks noGrp="1" noChangeAspect="1"/>
          </p:cNvPicPr>
          <p:nvPr>
            <p:ph idx="1"/>
          </p:nvPr>
        </p:nvPicPr>
        <p:blipFill>
          <a:blip r:embed="rId3"/>
          <a:srcRect t="-6804" b="-6804"/>
          <a:stretch>
            <a:fillRect/>
          </a:stretch>
        </p:blipFill>
        <p:spPr>
          <a:xfrm>
            <a:off x="218096" y="1852776"/>
            <a:ext cx="8813431" cy="4714998"/>
          </a:xfrm>
        </p:spPr>
      </p:pic>
    </p:spTree>
    <p:extLst>
      <p:ext uri="{BB962C8B-B14F-4D97-AF65-F5344CB8AC3E}">
        <p14:creationId xmlns:p14="http://schemas.microsoft.com/office/powerpoint/2010/main" val="24855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
            </a:r>
            <a:br>
              <a:rPr lang="en-US" b="1" dirty="0" smtClean="0">
                <a:effectLst/>
              </a:rPr>
            </a:br>
            <a:endParaRPr lang="en-US" sz="4000" dirty="0"/>
          </a:p>
        </p:txBody>
      </p:sp>
      <p:sp>
        <p:nvSpPr>
          <p:cNvPr id="3" name="Content Placeholder 2"/>
          <p:cNvSpPr>
            <a:spLocks noGrp="1"/>
          </p:cNvSpPr>
          <p:nvPr>
            <p:ph idx="1"/>
          </p:nvPr>
        </p:nvSpPr>
        <p:spPr/>
        <p:txBody>
          <a:bodyPr/>
          <a:lstStyle/>
          <a:p>
            <a:endParaRPr lang="en-US"/>
          </a:p>
        </p:txBody>
      </p:sp>
      <p:pic>
        <p:nvPicPr>
          <p:cNvPr id="4" name="Picture 3" descr="Macintosh HD:Users:williambjoraker:Desktop:Sayings About Story:1c772c945a80ae5c6e572ddd184ebdd4.jpg"/>
          <p:cNvPicPr/>
          <p:nvPr/>
        </p:nvPicPr>
        <p:blipFill>
          <a:blip r:embed="rId3">
            <a:extLst>
              <a:ext uri="{28A0092B-C50C-407E-A947-70E740481C1C}">
                <a14:useLocalDpi xmlns:a14="http://schemas.microsoft.com/office/drawing/2010/main" val="0"/>
              </a:ext>
            </a:extLst>
          </a:blip>
          <a:srcRect/>
          <a:stretch>
            <a:fillRect/>
          </a:stretch>
        </p:blipFill>
        <p:spPr bwMode="auto">
          <a:xfrm>
            <a:off x="765175" y="1878904"/>
            <a:ext cx="7612062" cy="4839396"/>
          </a:xfrm>
          <a:prstGeom prst="rect">
            <a:avLst/>
          </a:prstGeom>
          <a:noFill/>
          <a:ln>
            <a:noFill/>
          </a:ln>
        </p:spPr>
      </p:pic>
      <p:sp>
        <p:nvSpPr>
          <p:cNvPr id="5" name="TextBox 4"/>
          <p:cNvSpPr txBox="1"/>
          <p:nvPr/>
        </p:nvSpPr>
        <p:spPr>
          <a:xfrm>
            <a:off x="492432" y="207328"/>
            <a:ext cx="8384294" cy="1077218"/>
          </a:xfrm>
          <a:prstGeom prst="rect">
            <a:avLst/>
          </a:prstGeom>
          <a:noFill/>
        </p:spPr>
        <p:txBody>
          <a:bodyPr wrap="square" rtlCol="0">
            <a:spAutoFit/>
          </a:bodyPr>
          <a:lstStyle/>
          <a:p>
            <a:pPr algn="ctr"/>
            <a:r>
              <a:rPr lang="en-US" sz="3600" b="1" dirty="0" smtClean="0"/>
              <a:t>We are “Homo </a:t>
            </a:r>
            <a:r>
              <a:rPr lang="en-US" sz="3600" b="1" dirty="0" err="1" smtClean="0"/>
              <a:t>Narrans</a:t>
            </a:r>
            <a:r>
              <a:rPr lang="en-US" sz="3600" b="1" dirty="0" smtClean="0"/>
              <a:t>”</a:t>
            </a:r>
          </a:p>
          <a:p>
            <a:pPr algn="ctr"/>
            <a:r>
              <a:rPr lang="en-US" sz="2800" b="1" dirty="0" smtClean="0"/>
              <a:t>The Storytelling Animal</a:t>
            </a:r>
            <a:endParaRPr lang="en-US" sz="2800" b="1" dirty="0"/>
          </a:p>
        </p:txBody>
      </p:sp>
    </p:spTree>
    <p:extLst>
      <p:ext uri="{BB962C8B-B14F-4D97-AF65-F5344CB8AC3E}">
        <p14:creationId xmlns:p14="http://schemas.microsoft.com/office/powerpoint/2010/main" val="18650398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effectLst/>
              </a:rPr>
              <a:t>Narrative 1: Hebraic Theology Is Based on Story </a:t>
            </a:r>
          </a:p>
        </p:txBody>
      </p:sp>
      <p:sp>
        <p:nvSpPr>
          <p:cNvPr id="3" name="Content Placeholder 2"/>
          <p:cNvSpPr>
            <a:spLocks noGrp="1"/>
          </p:cNvSpPr>
          <p:nvPr>
            <p:ph idx="1"/>
          </p:nvPr>
        </p:nvSpPr>
        <p:spPr/>
        <p:txBody>
          <a:bodyPr/>
          <a:lstStyle/>
          <a:p>
            <a:endParaRPr lang="en-US"/>
          </a:p>
        </p:txBody>
      </p:sp>
      <p:pic>
        <p:nvPicPr>
          <p:cNvPr id="4" name="Picture 3" descr="Macintosh HD:Users:williambjoraker:Desktop:Sayings About Story:825637-moses.jpg"/>
          <p:cNvPicPr/>
          <p:nvPr/>
        </p:nvPicPr>
        <p:blipFill>
          <a:blip r:embed="rId3">
            <a:extLst>
              <a:ext uri="{28A0092B-C50C-407E-A947-70E740481C1C}">
                <a14:useLocalDpi xmlns:a14="http://schemas.microsoft.com/office/drawing/2010/main" val="0"/>
              </a:ext>
            </a:extLst>
          </a:blip>
          <a:srcRect/>
          <a:stretch>
            <a:fillRect/>
          </a:stretch>
        </p:blipFill>
        <p:spPr bwMode="auto">
          <a:xfrm>
            <a:off x="765175" y="2070847"/>
            <a:ext cx="7612061" cy="4182034"/>
          </a:xfrm>
          <a:prstGeom prst="rect">
            <a:avLst/>
          </a:prstGeom>
          <a:noFill/>
          <a:ln>
            <a:noFill/>
          </a:ln>
        </p:spPr>
      </p:pic>
    </p:spTree>
    <p:extLst>
      <p:ext uri="{BB962C8B-B14F-4D97-AF65-F5344CB8AC3E}">
        <p14:creationId xmlns:p14="http://schemas.microsoft.com/office/powerpoint/2010/main" val="192149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Jewish Survival = Jewish Saga</a:t>
            </a:r>
            <a:endParaRPr lang="en-US" sz="4000" b="1" dirty="0"/>
          </a:p>
        </p:txBody>
      </p:sp>
      <p:sp>
        <p:nvSpPr>
          <p:cNvPr id="3" name="Content Placeholder 2"/>
          <p:cNvSpPr>
            <a:spLocks noGrp="1"/>
          </p:cNvSpPr>
          <p:nvPr>
            <p:ph idx="1"/>
          </p:nvPr>
        </p:nvSpPr>
        <p:spPr/>
        <p:txBody>
          <a:bodyPr/>
          <a:lstStyle/>
          <a:p>
            <a:endParaRPr lang="en-US"/>
          </a:p>
        </p:txBody>
      </p:sp>
      <p:pic>
        <p:nvPicPr>
          <p:cNvPr id="4" name="Picture 3" descr="Macintosh HD:Users:williambjoraker:Desktop:Sayings About Story:Quotation-Chinua-Achebe-meaning-memory-history-Meetville-Quotes-252818.jpg"/>
          <p:cNvPicPr/>
          <p:nvPr/>
        </p:nvPicPr>
        <p:blipFill>
          <a:blip r:embed="rId2">
            <a:extLst>
              <a:ext uri="{28A0092B-C50C-407E-A947-70E740481C1C}">
                <a14:useLocalDpi xmlns:a14="http://schemas.microsoft.com/office/drawing/2010/main" val="0"/>
              </a:ext>
            </a:extLst>
          </a:blip>
          <a:srcRect/>
          <a:stretch>
            <a:fillRect/>
          </a:stretch>
        </p:blipFill>
        <p:spPr bwMode="auto">
          <a:xfrm>
            <a:off x="765175" y="2070846"/>
            <a:ext cx="7612062" cy="4182035"/>
          </a:xfrm>
          <a:prstGeom prst="rect">
            <a:avLst/>
          </a:prstGeom>
          <a:noFill/>
          <a:ln>
            <a:noFill/>
          </a:ln>
        </p:spPr>
      </p:pic>
    </p:spTree>
    <p:extLst>
      <p:ext uri="{BB962C8B-B14F-4D97-AF65-F5344CB8AC3E}">
        <p14:creationId xmlns:p14="http://schemas.microsoft.com/office/powerpoint/2010/main" val="35837771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Story(</a:t>
            </a:r>
            <a:r>
              <a:rPr lang="en-US" sz="4000" b="1" dirty="0" err="1" smtClean="0"/>
              <a:t>ies</a:t>
            </a:r>
            <a:r>
              <a:rPr lang="en-US" sz="4000" b="1" dirty="0" smtClean="0"/>
              <a:t>) Shape Communities &amp; Individuals</a:t>
            </a:r>
            <a:endParaRPr lang="en-US" sz="4000" b="1" dirty="0"/>
          </a:p>
        </p:txBody>
      </p:sp>
      <p:sp>
        <p:nvSpPr>
          <p:cNvPr id="3" name="Content Placeholder 2"/>
          <p:cNvSpPr>
            <a:spLocks noGrp="1"/>
          </p:cNvSpPr>
          <p:nvPr>
            <p:ph idx="1"/>
          </p:nvPr>
        </p:nvSpPr>
        <p:spPr/>
        <p:txBody>
          <a:bodyPr/>
          <a:lstStyle/>
          <a:p>
            <a:endParaRPr lang="en-US"/>
          </a:p>
        </p:txBody>
      </p:sp>
      <p:pic>
        <p:nvPicPr>
          <p:cNvPr id="4" name="Picture 3" descr="Macintosh HD:Users:williambjoraker:Desktop:Sayings About Story:Pratchett Story Quote-800wi.jpg"/>
          <p:cNvPicPr/>
          <p:nvPr/>
        </p:nvPicPr>
        <p:blipFill>
          <a:blip r:embed="rId2">
            <a:extLst>
              <a:ext uri="{28A0092B-C50C-407E-A947-70E740481C1C}">
                <a14:useLocalDpi xmlns:a14="http://schemas.microsoft.com/office/drawing/2010/main" val="0"/>
              </a:ext>
            </a:extLst>
          </a:blip>
          <a:srcRect/>
          <a:stretch>
            <a:fillRect/>
          </a:stretch>
        </p:blipFill>
        <p:spPr bwMode="auto">
          <a:xfrm>
            <a:off x="765175" y="1719341"/>
            <a:ext cx="7612061" cy="4910188"/>
          </a:xfrm>
          <a:prstGeom prst="rect">
            <a:avLst/>
          </a:prstGeom>
          <a:noFill/>
          <a:ln>
            <a:noFill/>
          </a:ln>
        </p:spPr>
      </p:pic>
    </p:spTree>
    <p:extLst>
      <p:ext uri="{BB962C8B-B14F-4D97-AF65-F5344CB8AC3E}">
        <p14:creationId xmlns:p14="http://schemas.microsoft.com/office/powerpoint/2010/main" val="2730490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356260"/>
            <a:ext cx="7612063" cy="1140846"/>
          </a:xfrm>
        </p:spPr>
        <p:txBody>
          <a:bodyPr/>
          <a:lstStyle/>
          <a:p>
            <a:r>
              <a:rPr lang="en-US" sz="3600" b="1" dirty="0" smtClean="0">
                <a:effectLst/>
              </a:rPr>
              <a:t/>
            </a:r>
            <a:br>
              <a:rPr lang="en-US" sz="3600" b="1" dirty="0" smtClean="0">
                <a:effectLst/>
              </a:rPr>
            </a:br>
            <a:r>
              <a:rPr lang="en-US" sz="3600" b="1" dirty="0" smtClean="0">
                <a:effectLst/>
              </a:rPr>
              <a:t>Narrative </a:t>
            </a:r>
            <a:r>
              <a:rPr lang="en-US" sz="3600" b="1" dirty="0">
                <a:effectLst/>
              </a:rPr>
              <a:t>2: The Hebraic </a:t>
            </a:r>
            <a:r>
              <a:rPr lang="en-US" sz="3600" b="1" dirty="0" smtClean="0">
                <a:effectLst/>
              </a:rPr>
              <a:t>&amp; </a:t>
            </a:r>
            <a:r>
              <a:rPr lang="en-US" sz="3600" b="1" dirty="0">
                <a:effectLst/>
              </a:rPr>
              <a:t>Jewish Roots of Story </a:t>
            </a:r>
            <a:r>
              <a:rPr lang="en-US" sz="3600" b="1" dirty="0" smtClean="0">
                <a:effectLst/>
              </a:rPr>
              <a:t>&amp; </a:t>
            </a:r>
            <a:r>
              <a:rPr lang="en-US" sz="3600" b="1" dirty="0">
                <a:effectLst/>
              </a:rPr>
              <a:t>Storytelling</a:t>
            </a:r>
            <a:r>
              <a:rPr lang="en-US" sz="3200" dirty="0">
                <a:effectLst/>
              </a:rPr>
              <a:t/>
            </a:r>
            <a:br>
              <a:rPr lang="en-US" sz="3200" dirty="0">
                <a:effectLst/>
              </a:rPr>
            </a:br>
            <a:endParaRPr lang="en-US" sz="3200" dirty="0"/>
          </a:p>
        </p:txBody>
      </p:sp>
      <p:pic>
        <p:nvPicPr>
          <p:cNvPr id="5" name="Picture 4" descr="http://www.presenttruthmag.com/archive/XXIX/29pg07d.gif"/>
          <p:cNvPicPr/>
          <p:nvPr/>
        </p:nvPicPr>
        <p:blipFill>
          <a:blip r:embed="rId3">
            <a:extLst>
              <a:ext uri="{28A0092B-C50C-407E-A947-70E740481C1C}">
                <a14:useLocalDpi xmlns:a14="http://schemas.microsoft.com/office/drawing/2010/main" val="0"/>
              </a:ext>
            </a:extLst>
          </a:blip>
          <a:srcRect/>
          <a:stretch>
            <a:fillRect/>
          </a:stretch>
        </p:blipFill>
        <p:spPr bwMode="auto">
          <a:xfrm>
            <a:off x="2411887" y="1497106"/>
            <a:ext cx="4182313" cy="5360893"/>
          </a:xfrm>
          <a:prstGeom prst="rect">
            <a:avLst/>
          </a:prstGeom>
          <a:noFill/>
          <a:ln>
            <a:noFill/>
          </a:ln>
        </p:spPr>
      </p:pic>
      <p:sp>
        <p:nvSpPr>
          <p:cNvPr id="6" name="TextBox 5"/>
          <p:cNvSpPr txBox="1"/>
          <p:nvPr/>
        </p:nvSpPr>
        <p:spPr>
          <a:xfrm>
            <a:off x="4964893" y="6080322"/>
            <a:ext cx="3676105" cy="369332"/>
          </a:xfrm>
          <a:prstGeom prst="rect">
            <a:avLst/>
          </a:prstGeom>
          <a:noFill/>
        </p:spPr>
        <p:txBody>
          <a:bodyPr wrap="square" rtlCol="0">
            <a:spAutoFit/>
          </a:bodyPr>
          <a:lstStyle/>
          <a:p>
            <a:r>
              <a:rPr lang="en-US" b="1" dirty="0" smtClean="0">
                <a:solidFill>
                  <a:srgbClr val="FFFFFF"/>
                </a:solidFill>
              </a:rPr>
              <a:t>Hebrew and Greek Man</a:t>
            </a:r>
            <a:endParaRPr lang="en-US" b="1" dirty="0">
              <a:solidFill>
                <a:srgbClr val="FFFFFF"/>
              </a:solidFill>
            </a:endParaRPr>
          </a:p>
        </p:txBody>
      </p:sp>
    </p:spTree>
    <p:extLst>
      <p:ext uri="{BB962C8B-B14F-4D97-AF65-F5344CB8AC3E}">
        <p14:creationId xmlns:p14="http://schemas.microsoft.com/office/powerpoint/2010/main" val="28969613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rPr>
              <a:t/>
            </a:r>
            <a:br>
              <a:rPr lang="en-US" sz="3200" b="1" dirty="0" smtClean="0">
                <a:effectLst/>
              </a:rPr>
            </a:br>
            <a:r>
              <a:rPr lang="en-US" sz="3200" b="1" dirty="0" smtClean="0">
                <a:effectLst/>
              </a:rPr>
              <a:t>Narrative </a:t>
            </a:r>
            <a:r>
              <a:rPr lang="en-US" sz="3200" b="1" dirty="0">
                <a:effectLst/>
              </a:rPr>
              <a:t>3: Hear O Israel! </a:t>
            </a:r>
            <a:r>
              <a:rPr lang="en-US" sz="3200" b="1" dirty="0" err="1">
                <a:effectLst/>
              </a:rPr>
              <a:t>Orality</a:t>
            </a:r>
            <a:r>
              <a:rPr lang="en-US" sz="3200" b="1" dirty="0">
                <a:effectLst/>
              </a:rPr>
              <a:t> Is Fundamental to Human Communication</a:t>
            </a:r>
            <a:r>
              <a:rPr lang="en-US" sz="3200" dirty="0">
                <a:effectLst/>
              </a:rPr>
              <a:t/>
            </a:r>
            <a:br>
              <a:rPr lang="en-US" sz="3200" dirty="0">
                <a:effectLst/>
              </a:rPr>
            </a:br>
            <a:endParaRPr lang="en-US" sz="3200" dirty="0"/>
          </a:p>
        </p:txBody>
      </p:sp>
      <p:sp>
        <p:nvSpPr>
          <p:cNvPr id="3" name="Content Placeholder 2"/>
          <p:cNvSpPr>
            <a:spLocks noGrp="1"/>
          </p:cNvSpPr>
          <p:nvPr>
            <p:ph idx="1"/>
          </p:nvPr>
        </p:nvSpPr>
        <p:spPr>
          <a:xfrm>
            <a:off x="765175" y="1854274"/>
            <a:ext cx="7612064" cy="4398608"/>
          </a:xfrm>
        </p:spPr>
        <p:txBody>
          <a:bodyPr/>
          <a:lstStyle/>
          <a:p>
            <a:endParaRPr lang="en-US" dirty="0"/>
          </a:p>
        </p:txBody>
      </p:sp>
      <p:pic>
        <p:nvPicPr>
          <p:cNvPr id="4" name="Picture 3" descr="Macintosh HD:Users:williambjoraker:Desktop:Orality:Storytelling.jpg"/>
          <p:cNvPicPr/>
          <p:nvPr/>
        </p:nvPicPr>
        <p:blipFill>
          <a:blip r:embed="rId3">
            <a:extLst>
              <a:ext uri="{28A0092B-C50C-407E-A947-70E740481C1C}">
                <a14:useLocalDpi xmlns:a14="http://schemas.microsoft.com/office/drawing/2010/main" val="0"/>
              </a:ext>
            </a:extLst>
          </a:blip>
          <a:srcRect/>
          <a:stretch>
            <a:fillRect/>
          </a:stretch>
        </p:blipFill>
        <p:spPr bwMode="auto">
          <a:xfrm>
            <a:off x="2214003" y="1854274"/>
            <a:ext cx="4877549" cy="4398607"/>
          </a:xfrm>
          <a:prstGeom prst="rect">
            <a:avLst/>
          </a:prstGeom>
          <a:noFill/>
          <a:ln>
            <a:noFill/>
          </a:ln>
        </p:spPr>
      </p:pic>
    </p:spTree>
    <p:extLst>
      <p:ext uri="{BB962C8B-B14F-4D97-AF65-F5344CB8AC3E}">
        <p14:creationId xmlns:p14="http://schemas.microsoft.com/office/powerpoint/2010/main" val="2777178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rPr>
              <a:t/>
            </a:r>
            <a:br>
              <a:rPr lang="en-US" sz="3600" b="1" dirty="0" smtClean="0">
                <a:effectLst/>
              </a:rPr>
            </a:br>
            <a:r>
              <a:rPr lang="en-US" sz="3600" b="1" dirty="0" smtClean="0">
                <a:effectLst/>
              </a:rPr>
              <a:t>Narrative </a:t>
            </a:r>
            <a:r>
              <a:rPr lang="en-US" sz="3600" b="1" dirty="0">
                <a:effectLst/>
              </a:rPr>
              <a:t>4: European Enlightenment Epistemology</a:t>
            </a:r>
            <a:r>
              <a:rPr lang="en-US" dirty="0">
                <a:effectLst/>
              </a:rPr>
              <a:t/>
            </a:r>
            <a:br>
              <a:rPr lang="en-US" dirty="0">
                <a:effectLst/>
              </a:rPr>
            </a:br>
            <a:endParaRPr lang="en-US" dirty="0"/>
          </a:p>
        </p:txBody>
      </p:sp>
      <p:pic>
        <p:nvPicPr>
          <p:cNvPr id="4" name="Picture 3" descr="Macintosh HD:Users:williambjoraker:Desktop:Orality:man-brain.jpg"/>
          <p:cNvPicPr/>
          <p:nvPr/>
        </p:nvPicPr>
        <p:blipFill>
          <a:blip r:embed="rId3">
            <a:extLst>
              <a:ext uri="{28A0092B-C50C-407E-A947-70E740481C1C}">
                <a14:useLocalDpi xmlns:a14="http://schemas.microsoft.com/office/drawing/2010/main" val="0"/>
              </a:ext>
            </a:extLst>
          </a:blip>
          <a:srcRect/>
          <a:stretch>
            <a:fillRect/>
          </a:stretch>
        </p:blipFill>
        <p:spPr bwMode="auto">
          <a:xfrm>
            <a:off x="1039164" y="1744566"/>
            <a:ext cx="6889271" cy="4733414"/>
          </a:xfrm>
          <a:prstGeom prst="rect">
            <a:avLst/>
          </a:prstGeom>
          <a:noFill/>
          <a:ln>
            <a:noFill/>
          </a:ln>
        </p:spPr>
      </p:pic>
    </p:spTree>
    <p:extLst>
      <p:ext uri="{BB962C8B-B14F-4D97-AF65-F5344CB8AC3E}">
        <p14:creationId xmlns:p14="http://schemas.microsoft.com/office/powerpoint/2010/main" val="23679657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135</TotalTime>
  <Words>1662</Words>
  <Application>Microsoft Macintosh PowerPoint</Application>
  <PresentationFormat>On-screen Show (4:3)</PresentationFormat>
  <Paragraphs>123</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Habitat</vt:lpstr>
      <vt:lpstr>The Place of Storytelling in Jewish Ministry:</vt:lpstr>
      <vt:lpstr>History = HisStory</vt:lpstr>
      <vt:lpstr> </vt:lpstr>
      <vt:lpstr>Narrative 1: Hebraic Theology Is Based on Story </vt:lpstr>
      <vt:lpstr>Jewish Survival = Jewish Saga</vt:lpstr>
      <vt:lpstr>Story(ies) Shape Communities &amp; Individuals</vt:lpstr>
      <vt:lpstr> Narrative 2: The Hebraic &amp; Jewish Roots of Story &amp; Storytelling </vt:lpstr>
      <vt:lpstr> Narrative 3: Hear O Israel! Orality Is Fundamental to Human Communication </vt:lpstr>
      <vt:lpstr> Narrative 4: European Enlightenment Epistemology </vt:lpstr>
      <vt:lpstr> Narrative 5: Hebraic Epistemology </vt:lpstr>
      <vt:lpstr>Narrative 6: Jewish Midrash &amp; Story </vt:lpstr>
      <vt:lpstr> Narrative 7: Story Has Power </vt:lpstr>
      <vt:lpstr>  </vt:lpstr>
      <vt:lpstr> Narrative 8: Yeshua the Messiah: Master Teacher and Storyteller </vt:lpstr>
      <vt:lpstr>Narrative 9: The Postmodern Moment and Its Prospects for Story </vt:lpstr>
      <vt:lpstr>From Gutenberg to Zuckerberg</vt:lpstr>
      <vt:lpstr>From Gutenberg to Zuckerberg: The “Digitoral Age”</vt:lpstr>
      <vt:lpstr>The Digitoral &amp; “Right- Brain Rising” Era </vt:lpstr>
      <vt:lpstr>How Reach These People?</vt:lpstr>
      <vt:lpstr>  Narrative 10: Effective Use of Storytelling in Contemporary Jewish Ministry </vt:lpstr>
    </vt:vector>
  </TitlesOfParts>
  <Company>Operation Ezekiel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Place of Storytelling in Jewish Ministry:</dc:title>
  <dc:creator>Bill Bjoraker</dc:creator>
  <cp:lastModifiedBy>Bill Bjoraker</cp:lastModifiedBy>
  <cp:revision>58</cp:revision>
  <dcterms:created xsi:type="dcterms:W3CDTF">2015-04-08T20:20:21Z</dcterms:created>
  <dcterms:modified xsi:type="dcterms:W3CDTF">2015-04-08T22:35:21Z</dcterms:modified>
</cp:coreProperties>
</file>