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57" r:id="rId4"/>
    <p:sldId id="293" r:id="rId5"/>
    <p:sldId id="269" r:id="rId6"/>
    <p:sldId id="279" r:id="rId7"/>
    <p:sldId id="301" r:id="rId8"/>
    <p:sldId id="262" r:id="rId9"/>
    <p:sldId id="278" r:id="rId10"/>
    <p:sldId id="283" r:id="rId11"/>
    <p:sldId id="292" r:id="rId12"/>
    <p:sldId id="282" r:id="rId13"/>
    <p:sldId id="260" r:id="rId14"/>
    <p:sldId id="285" r:id="rId15"/>
    <p:sldId id="286" r:id="rId16"/>
    <p:sldId id="287" r:id="rId17"/>
    <p:sldId id="261" r:id="rId18"/>
    <p:sldId id="299" r:id="rId19"/>
    <p:sldId id="263" r:id="rId20"/>
    <p:sldId id="281" r:id="rId21"/>
    <p:sldId id="258" r:id="rId22"/>
    <p:sldId id="296" r:id="rId23"/>
    <p:sldId id="265" r:id="rId24"/>
    <p:sldId id="280" r:id="rId25"/>
    <p:sldId id="266" r:id="rId26"/>
    <p:sldId id="297" r:id="rId27"/>
    <p:sldId id="298" r:id="rId28"/>
    <p:sldId id="303" r:id="rId29"/>
    <p:sldId id="302" r:id="rId30"/>
    <p:sldId id="294" r:id="rId31"/>
    <p:sldId id="276" r:id="rId32"/>
    <p:sldId id="291" r:id="rId33"/>
    <p:sldId id="284" r:id="rId34"/>
    <p:sldId id="295" r:id="rId35"/>
    <p:sldId id="289" r:id="rId36"/>
    <p:sldId id="288" r:id="rId37"/>
    <p:sldId id="300" r:id="rId38"/>
    <p:sldId id="270" r:id="rId39"/>
    <p:sldId id="305" r:id="rId40"/>
    <p:sldId id="271" r:id="rId41"/>
    <p:sldId id="272" r:id="rId42"/>
    <p:sldId id="273" r:id="rId43"/>
    <p:sldId id="274" r:id="rId44"/>
    <p:sldId id="275" r:id="rId45"/>
    <p:sldId id="264" r:id="rId46"/>
    <p:sldId id="30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5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3"/>
    <p:restoredTop sz="96281"/>
  </p:normalViewPr>
  <p:slideViewPr>
    <p:cSldViewPr snapToGrid="0" snapToObjects="1">
      <p:cViewPr varScale="1">
        <p:scale>
          <a:sx n="109" d="100"/>
          <a:sy n="109" d="100"/>
        </p:scale>
        <p:origin x="78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5/22/21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5/22/21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tiff"/><Relationship Id="rId1" Type="http://schemas.openxmlformats.org/officeDocument/2006/relationships/slideLayout" Target="../slideLayouts/slideLayout1.xml"/><Relationship Id="rId5" Type="http://schemas.openxmlformats.org/officeDocument/2006/relationships/image" Target="../media/image33.tiff"/><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9.tif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6.tiff"/><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tiff"/><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4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12.tiff"/><Relationship Id="rId1" Type="http://schemas.openxmlformats.org/officeDocument/2006/relationships/slideLayout" Target="../slideLayouts/slideLayout1.xml"/><Relationship Id="rId4" Type="http://schemas.openxmlformats.org/officeDocument/2006/relationships/image" Target="../media/image43.tiff"/></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680322" y="2827493"/>
            <a:ext cx="8144134" cy="1373070"/>
          </a:xfrm>
        </p:spPr>
        <p:txBody>
          <a:bodyPr/>
          <a:lstStyle/>
          <a:p>
            <a:r>
              <a:rPr lang="en-US" dirty="0"/>
              <a:t>Nazi Ideology and ‘Jewish </a:t>
            </a:r>
            <a:r>
              <a:rPr lang="en-US" dirty="0" err="1"/>
              <a:t>Chosenness</a:t>
            </a:r>
            <a:r>
              <a:rPr lang="en-US" dirty="0"/>
              <a:t>’</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680322" y="4601857"/>
            <a:ext cx="10791242" cy="1882070"/>
          </a:xfrm>
        </p:spPr>
        <p:txBody>
          <a:bodyPr>
            <a:normAutofit/>
          </a:bodyPr>
          <a:lstStyle/>
          <a:p>
            <a:pPr algn="l"/>
            <a:r>
              <a:rPr lang="en-US" sz="2800" dirty="0">
                <a:solidFill>
                  <a:schemeClr val="accent5">
                    <a:lumMod val="20000"/>
                    <a:lumOff val="80000"/>
                  </a:schemeClr>
                </a:solidFill>
              </a:rPr>
              <a:t>	</a:t>
            </a:r>
            <a:r>
              <a:rPr lang="en-US" sz="2800" dirty="0">
                <a:solidFill>
                  <a:schemeClr val="accent6">
                    <a:lumMod val="40000"/>
                    <a:lumOff val="60000"/>
                  </a:schemeClr>
                </a:solidFill>
              </a:rPr>
              <a:t>LCJE NORTH AMERICA 38</a:t>
            </a:r>
            <a:r>
              <a:rPr lang="en-US" sz="2800" baseline="30000" dirty="0">
                <a:solidFill>
                  <a:schemeClr val="accent6">
                    <a:lumMod val="40000"/>
                    <a:lumOff val="60000"/>
                  </a:schemeClr>
                </a:solidFill>
              </a:rPr>
              <a:t>TH</a:t>
            </a:r>
            <a:r>
              <a:rPr lang="en-US" sz="2800" dirty="0">
                <a:solidFill>
                  <a:schemeClr val="accent6">
                    <a:lumMod val="40000"/>
                    <a:lumOff val="60000"/>
                  </a:schemeClr>
                </a:solidFill>
              </a:rPr>
              <a:t> ANNUAL CONFERENCE </a:t>
            </a:r>
          </a:p>
          <a:p>
            <a:pPr algn="l"/>
            <a:r>
              <a:rPr lang="en-US" sz="2800" dirty="0">
                <a:solidFill>
                  <a:schemeClr val="accent2">
                    <a:lumMod val="60000"/>
                    <a:lumOff val="40000"/>
                  </a:schemeClr>
                </a:solidFill>
              </a:rPr>
              <a:t>			   </a:t>
            </a:r>
            <a:r>
              <a:rPr lang="en-US" sz="2400" dirty="0">
                <a:solidFill>
                  <a:schemeClr val="accent2">
                    <a:lumMod val="60000"/>
                    <a:lumOff val="40000"/>
                  </a:schemeClr>
                </a:solidFill>
              </a:rPr>
              <a:t>Dallas, Texas -  7 JUNE 2021</a:t>
            </a:r>
          </a:p>
          <a:p>
            <a:pPr algn="l"/>
            <a:r>
              <a:rPr lang="en-US" sz="2800" dirty="0">
                <a:solidFill>
                  <a:schemeClr val="accent2">
                    <a:lumMod val="40000"/>
                    <a:lumOff val="60000"/>
                  </a:schemeClr>
                </a:solidFill>
              </a:rPr>
              <a:t>Conference Theme:  “</a:t>
            </a:r>
            <a:r>
              <a:rPr lang="en-US" sz="2800" i="1" dirty="0">
                <a:solidFill>
                  <a:schemeClr val="accent2">
                    <a:lumMod val="40000"/>
                    <a:lumOff val="60000"/>
                  </a:schemeClr>
                </a:solidFill>
              </a:rPr>
              <a:t>Restoring the Jewishness of the Gospel” </a:t>
            </a:r>
          </a:p>
        </p:txBody>
      </p:sp>
      <p:sp>
        <p:nvSpPr>
          <p:cNvPr id="4" name="Title 1">
            <a:extLst>
              <a:ext uri="{FF2B5EF4-FFF2-40B4-BE49-F238E27FC236}">
                <a16:creationId xmlns:a16="http://schemas.microsoft.com/office/drawing/2014/main" id="{5B1BF9A9-C0A5-9143-A1D5-25190DB5D58D}"/>
              </a:ext>
            </a:extLst>
          </p:cNvPr>
          <p:cNvSpPr txBox="1">
            <a:spLocks/>
          </p:cNvSpPr>
          <p:nvPr/>
        </p:nvSpPr>
        <p:spPr>
          <a:xfrm>
            <a:off x="9616327" y="2742465"/>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dirty="0">
                <a:solidFill>
                  <a:schemeClr val="bg2">
                    <a:lumMod val="75000"/>
                  </a:schemeClr>
                </a:solidFill>
              </a:rPr>
              <a:t>JIM MELNICK</a:t>
            </a:r>
          </a:p>
          <a:p>
            <a:pPr algn="l"/>
            <a:r>
              <a:rPr lang="en-US" sz="3600" dirty="0">
                <a:solidFill>
                  <a:srgbClr val="FFFF00"/>
                </a:solidFill>
              </a:rPr>
              <a:t> </a:t>
            </a:r>
          </a:p>
        </p:txBody>
      </p:sp>
    </p:spTree>
    <p:extLst>
      <p:ext uri="{BB962C8B-B14F-4D97-AF65-F5344CB8AC3E}">
        <p14:creationId xmlns:p14="http://schemas.microsoft.com/office/powerpoint/2010/main" val="223091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822648" y="590467"/>
            <a:ext cx="10349697" cy="1816415"/>
          </a:xfrm>
        </p:spPr>
        <p:txBody>
          <a:bodyPr/>
          <a:lstStyle/>
          <a:p>
            <a:pPr algn="l"/>
            <a:r>
              <a:rPr lang="en-US" sz="3200" i="1" dirty="0">
                <a:solidFill>
                  <a:schemeClr val="accent1">
                    <a:lumMod val="40000"/>
                    <a:lumOff val="60000"/>
                  </a:schemeClr>
                </a:solidFill>
              </a:rPr>
              <a:t>“Implicit in the doctrine of </a:t>
            </a:r>
            <a:r>
              <a:rPr lang="en-US" sz="3200" i="1" dirty="0" err="1">
                <a:solidFill>
                  <a:schemeClr val="accent1">
                    <a:lumMod val="40000"/>
                    <a:lumOff val="60000"/>
                  </a:schemeClr>
                </a:solidFill>
              </a:rPr>
              <a:t>chosenness</a:t>
            </a:r>
            <a:r>
              <a:rPr lang="en-US" sz="3200" i="1" dirty="0">
                <a:solidFill>
                  <a:schemeClr val="accent1">
                    <a:lumMod val="40000"/>
                    <a:lumOff val="60000"/>
                  </a:schemeClr>
                </a:solidFill>
              </a:rPr>
              <a:t> is the belief that what has happened to the Jews, and what continues to happen to them, is at the center of human history.” </a:t>
            </a:r>
          </a:p>
        </p:txBody>
      </p:sp>
      <p:sp>
        <p:nvSpPr>
          <p:cNvPr id="4" name="Title 1">
            <a:extLst>
              <a:ext uri="{FF2B5EF4-FFF2-40B4-BE49-F238E27FC236}">
                <a16:creationId xmlns:a16="http://schemas.microsoft.com/office/drawing/2014/main" id="{2016093E-D829-B240-940D-6AC70BB669F8}"/>
              </a:ext>
            </a:extLst>
          </p:cNvPr>
          <p:cNvSpPr txBox="1">
            <a:spLocks/>
          </p:cNvSpPr>
          <p:nvPr/>
        </p:nvSpPr>
        <p:spPr>
          <a:xfrm>
            <a:off x="656394" y="3030738"/>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400" dirty="0"/>
              <a:t>Jocelyn L. </a:t>
            </a:r>
            <a:r>
              <a:rPr lang="en-US" sz="2400" dirty="0" err="1"/>
              <a:t>Hellig</a:t>
            </a:r>
            <a:r>
              <a:rPr lang="en-US" sz="2400" dirty="0"/>
              <a:t>, “The Myth of Jewish </a:t>
            </a:r>
            <a:r>
              <a:rPr lang="en-US" sz="2400" dirty="0" err="1"/>
              <a:t>Chosenness</a:t>
            </a:r>
            <a:r>
              <a:rPr lang="en-US" sz="2400" dirty="0"/>
              <a:t> in the Modern World,” </a:t>
            </a:r>
            <a:r>
              <a:rPr lang="en-US" sz="2400" i="1" dirty="0"/>
              <a:t>Dialogue &amp; Alliance, </a:t>
            </a:r>
            <a:r>
              <a:rPr lang="en-US" sz="2400" dirty="0"/>
              <a:t>Vol. 3, No. 3 (Fall 1989), 5.</a:t>
            </a:r>
          </a:p>
          <a:p>
            <a:pPr algn="l"/>
            <a:r>
              <a:rPr lang="en-US" sz="3600" dirty="0">
                <a:solidFill>
                  <a:srgbClr val="FFFF00"/>
                </a:solidFill>
              </a:rPr>
              <a:t> </a:t>
            </a:r>
          </a:p>
        </p:txBody>
      </p:sp>
      <p:sp>
        <p:nvSpPr>
          <p:cNvPr id="5" name="Title 1">
            <a:extLst>
              <a:ext uri="{FF2B5EF4-FFF2-40B4-BE49-F238E27FC236}">
                <a16:creationId xmlns:a16="http://schemas.microsoft.com/office/drawing/2014/main" id="{C284A40D-8E75-F644-B99D-199AAF782992}"/>
              </a:ext>
            </a:extLst>
          </p:cNvPr>
          <p:cNvSpPr txBox="1">
            <a:spLocks/>
          </p:cNvSpPr>
          <p:nvPr/>
        </p:nvSpPr>
        <p:spPr>
          <a:xfrm>
            <a:off x="1289693" y="5510659"/>
            <a:ext cx="9882652" cy="96047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3200" dirty="0">
                <a:solidFill>
                  <a:schemeClr val="tx1">
                    <a:lumMod val="85000"/>
                  </a:schemeClr>
                </a:solidFill>
              </a:rPr>
              <a:t>THIS VIEW WAS THE COMPLETE ANTITHESIS OF NAZI IDEOLOGY, which sought to eradicate all aspects of this worldview by destroying the Jewish people</a:t>
            </a:r>
          </a:p>
          <a:p>
            <a:pPr algn="l"/>
            <a:r>
              <a:rPr lang="en-US" sz="3600" dirty="0">
                <a:solidFill>
                  <a:schemeClr val="accent1">
                    <a:lumMod val="20000"/>
                    <a:lumOff val="80000"/>
                  </a:schemeClr>
                </a:solidFill>
              </a:rPr>
              <a:t> </a:t>
            </a:r>
          </a:p>
        </p:txBody>
      </p:sp>
    </p:spTree>
    <p:extLst>
      <p:ext uri="{BB962C8B-B14F-4D97-AF65-F5344CB8AC3E}">
        <p14:creationId xmlns:p14="http://schemas.microsoft.com/office/powerpoint/2010/main" val="103126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822648" y="590467"/>
            <a:ext cx="10349697" cy="1816415"/>
          </a:xfrm>
        </p:spPr>
        <p:txBody>
          <a:bodyPr/>
          <a:lstStyle/>
          <a:p>
            <a:pPr algn="l"/>
            <a:r>
              <a:rPr lang="en-US" sz="3200" i="1" dirty="0">
                <a:solidFill>
                  <a:schemeClr val="accent1">
                    <a:lumMod val="40000"/>
                    <a:lumOff val="60000"/>
                  </a:schemeClr>
                </a:solidFill>
              </a:rPr>
              <a:t>“Implicit in the doctrine of </a:t>
            </a:r>
            <a:r>
              <a:rPr lang="en-US" sz="3200" i="1" dirty="0" err="1">
                <a:solidFill>
                  <a:schemeClr val="accent1">
                    <a:lumMod val="40000"/>
                    <a:lumOff val="60000"/>
                  </a:schemeClr>
                </a:solidFill>
              </a:rPr>
              <a:t>chosenness</a:t>
            </a:r>
            <a:r>
              <a:rPr lang="en-US" sz="3200" i="1" dirty="0">
                <a:solidFill>
                  <a:schemeClr val="accent1">
                    <a:lumMod val="40000"/>
                    <a:lumOff val="60000"/>
                  </a:schemeClr>
                </a:solidFill>
              </a:rPr>
              <a:t> is the belief that what has happened to the Jews, and what continues to happen to them, is at the center of human history.” </a:t>
            </a:r>
          </a:p>
        </p:txBody>
      </p:sp>
      <p:sp>
        <p:nvSpPr>
          <p:cNvPr id="4" name="Title 1">
            <a:extLst>
              <a:ext uri="{FF2B5EF4-FFF2-40B4-BE49-F238E27FC236}">
                <a16:creationId xmlns:a16="http://schemas.microsoft.com/office/drawing/2014/main" id="{2016093E-D829-B240-940D-6AC70BB669F8}"/>
              </a:ext>
            </a:extLst>
          </p:cNvPr>
          <p:cNvSpPr txBox="1">
            <a:spLocks/>
          </p:cNvSpPr>
          <p:nvPr/>
        </p:nvSpPr>
        <p:spPr>
          <a:xfrm>
            <a:off x="1162617" y="3078049"/>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400" dirty="0"/>
              <a:t>Jocelyn L. </a:t>
            </a:r>
            <a:r>
              <a:rPr lang="en-US" sz="2400" dirty="0" err="1"/>
              <a:t>Hellig</a:t>
            </a:r>
            <a:r>
              <a:rPr lang="en-US" sz="2400" dirty="0"/>
              <a:t>, “The Myth of Jewish </a:t>
            </a:r>
            <a:r>
              <a:rPr lang="en-US" sz="2400" dirty="0" err="1"/>
              <a:t>Chosenness</a:t>
            </a:r>
            <a:r>
              <a:rPr lang="en-US" sz="2400" dirty="0"/>
              <a:t> </a:t>
            </a:r>
          </a:p>
          <a:p>
            <a:pPr algn="l"/>
            <a:r>
              <a:rPr lang="en-US" sz="2400" dirty="0"/>
              <a:t>in the Modern World,” </a:t>
            </a:r>
            <a:r>
              <a:rPr lang="en-US" sz="2400" i="1" dirty="0"/>
              <a:t>Dialogue &amp; Alliance, </a:t>
            </a:r>
            <a:r>
              <a:rPr lang="en-US" sz="2400" dirty="0"/>
              <a:t>Vol. 3, </a:t>
            </a:r>
          </a:p>
          <a:p>
            <a:pPr algn="l"/>
            <a:r>
              <a:rPr lang="en-US" sz="2400" dirty="0"/>
              <a:t>No. 3 (Fall 1989), 5.</a:t>
            </a:r>
          </a:p>
          <a:p>
            <a:pPr algn="l"/>
            <a:r>
              <a:rPr lang="en-US" sz="3600" dirty="0">
                <a:solidFill>
                  <a:srgbClr val="FFFF00"/>
                </a:solidFill>
              </a:rPr>
              <a:t> </a:t>
            </a:r>
          </a:p>
        </p:txBody>
      </p:sp>
    </p:spTree>
    <p:extLst>
      <p:ext uri="{BB962C8B-B14F-4D97-AF65-F5344CB8AC3E}">
        <p14:creationId xmlns:p14="http://schemas.microsoft.com/office/powerpoint/2010/main" val="1713370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694872" y="1437457"/>
            <a:ext cx="10275096" cy="1373070"/>
          </a:xfrm>
        </p:spPr>
        <p:txBody>
          <a:bodyPr/>
          <a:lstStyle/>
          <a:p>
            <a:r>
              <a:rPr lang="en-US" sz="6000" dirty="0">
                <a:solidFill>
                  <a:schemeClr val="accent3">
                    <a:lumMod val="40000"/>
                    <a:lumOff val="60000"/>
                  </a:schemeClr>
                </a:solidFill>
              </a:rPr>
              <a:t>One Reason for Antisemitism</a:t>
            </a:r>
            <a:br>
              <a:rPr lang="en-US" dirty="0"/>
            </a:br>
            <a:r>
              <a:rPr lang="en-US" dirty="0">
                <a:highlight>
                  <a:srgbClr val="00FFFF"/>
                </a:highlight>
              </a:rPr>
              <a:t> </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1114074" y="4734008"/>
            <a:ext cx="9436693" cy="1573007"/>
          </a:xfrm>
        </p:spPr>
        <p:txBody>
          <a:bodyPr>
            <a:normAutofit fontScale="85000" lnSpcReduction="20000"/>
          </a:bodyPr>
          <a:lstStyle/>
          <a:p>
            <a:pPr algn="l"/>
            <a:r>
              <a:rPr lang="en-US" sz="2800" dirty="0">
                <a:solidFill>
                  <a:schemeClr val="accent3">
                    <a:lumMod val="40000"/>
                    <a:lumOff val="60000"/>
                  </a:schemeClr>
                </a:solidFill>
              </a:rPr>
              <a:t>NAZISM; COMMUNISM; </a:t>
            </a:r>
            <a:r>
              <a:rPr lang="en-US" sz="2800" dirty="0">
                <a:solidFill>
                  <a:schemeClr val="accent6">
                    <a:lumMod val="40000"/>
                    <a:lumOff val="60000"/>
                  </a:schemeClr>
                </a:solidFill>
              </a:rPr>
              <a:t>even </a:t>
            </a:r>
            <a:r>
              <a:rPr lang="en-US" sz="2800" dirty="0">
                <a:solidFill>
                  <a:schemeClr val="accent3">
                    <a:lumMod val="40000"/>
                    <a:lumOff val="60000"/>
                  </a:schemeClr>
                </a:solidFill>
              </a:rPr>
              <a:t>SECULAR JUDAISM </a:t>
            </a:r>
            <a:r>
              <a:rPr lang="en-US" sz="2800" dirty="0"/>
              <a:t>– all want to build a new society that has freed itself from the inexorable truth that the story of mankind is already wrapped up in the books of the HEBREW PROPHETS – in other words: </a:t>
            </a:r>
          </a:p>
          <a:p>
            <a:pPr algn="l"/>
            <a:r>
              <a:rPr lang="en-US" sz="2800" i="1" dirty="0">
                <a:solidFill>
                  <a:schemeClr val="bg2">
                    <a:lumMod val="60000"/>
                    <a:lumOff val="40000"/>
                  </a:schemeClr>
                </a:solidFill>
                <a:highlight>
                  <a:srgbClr val="00FFFF"/>
                </a:highlight>
              </a:rPr>
              <a:t>	THE HISTORY OF THE WORLD IS JEWISH HISTORY!!!                    </a:t>
            </a:r>
            <a:endParaRPr lang="en-US" sz="2800" i="1" dirty="0">
              <a:solidFill>
                <a:srgbClr val="FFFF00"/>
              </a:solidFill>
              <a:highlight>
                <a:srgbClr val="00FFFF"/>
              </a:highlight>
            </a:endParaRPr>
          </a:p>
          <a:p>
            <a:endParaRPr lang="en-US" dirty="0"/>
          </a:p>
        </p:txBody>
      </p:sp>
      <p:sp>
        <p:nvSpPr>
          <p:cNvPr id="4" name="Title 1">
            <a:extLst>
              <a:ext uri="{FF2B5EF4-FFF2-40B4-BE49-F238E27FC236}">
                <a16:creationId xmlns:a16="http://schemas.microsoft.com/office/drawing/2014/main" id="{2016093E-D829-B240-940D-6AC70BB669F8}"/>
              </a:ext>
            </a:extLst>
          </p:cNvPr>
          <p:cNvSpPr txBox="1">
            <a:spLocks/>
          </p:cNvSpPr>
          <p:nvPr/>
        </p:nvSpPr>
        <p:spPr>
          <a:xfrm>
            <a:off x="414219" y="2742465"/>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i="1" dirty="0"/>
              <a:t>The course of history is providential, with the Jewish people at the very center of that history </a:t>
            </a:r>
          </a:p>
          <a:p>
            <a:pPr algn="l"/>
            <a:r>
              <a:rPr lang="en-US" sz="3200" dirty="0">
                <a:solidFill>
                  <a:schemeClr val="accent3">
                    <a:lumMod val="40000"/>
                    <a:lumOff val="60000"/>
                  </a:schemeClr>
                </a:solidFill>
              </a:rPr>
              <a:t>                 </a:t>
            </a:r>
            <a:r>
              <a:rPr lang="en-US" sz="3200" dirty="0" err="1">
                <a:solidFill>
                  <a:schemeClr val="accent3">
                    <a:lumMod val="40000"/>
                    <a:lumOff val="60000"/>
                  </a:schemeClr>
                </a:solidFill>
              </a:rPr>
              <a:t>Anti-semites</a:t>
            </a:r>
            <a:r>
              <a:rPr lang="en-US" sz="3200" dirty="0">
                <a:solidFill>
                  <a:schemeClr val="accent3">
                    <a:lumMod val="40000"/>
                    <a:lumOff val="60000"/>
                  </a:schemeClr>
                </a:solidFill>
              </a:rPr>
              <a:t> cannot abide that</a:t>
            </a:r>
            <a:endParaRPr lang="en-US" sz="3200" i="1" dirty="0">
              <a:solidFill>
                <a:schemeClr val="accent3">
                  <a:lumMod val="40000"/>
                  <a:lumOff val="60000"/>
                </a:schemeClr>
              </a:solidFill>
            </a:endParaRPr>
          </a:p>
        </p:txBody>
      </p:sp>
    </p:spTree>
    <p:extLst>
      <p:ext uri="{BB962C8B-B14F-4D97-AF65-F5344CB8AC3E}">
        <p14:creationId xmlns:p14="http://schemas.microsoft.com/office/powerpoint/2010/main" val="257812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795936" y="5030357"/>
            <a:ext cx="8144134" cy="1373070"/>
          </a:xfrm>
        </p:spPr>
        <p:txBody>
          <a:bodyPr/>
          <a:lstStyle/>
          <a:p>
            <a:r>
              <a:rPr lang="en-US" sz="4400" dirty="0">
                <a:solidFill>
                  <a:schemeClr val="tx1">
                    <a:lumMod val="85000"/>
                  </a:schemeClr>
                </a:solidFill>
              </a:rPr>
              <a:t>Hitler and Rosenberg </a:t>
            </a:r>
          </a:p>
        </p:txBody>
      </p:sp>
      <p:pic>
        <p:nvPicPr>
          <p:cNvPr id="8" name="Picture 7">
            <a:extLst>
              <a:ext uri="{FF2B5EF4-FFF2-40B4-BE49-F238E27FC236}">
                <a16:creationId xmlns:a16="http://schemas.microsoft.com/office/drawing/2014/main" id="{5E13F1C5-B658-A146-B170-FF399142A905}"/>
              </a:ext>
            </a:extLst>
          </p:cNvPr>
          <p:cNvPicPr>
            <a:picLocks noChangeAspect="1"/>
          </p:cNvPicPr>
          <p:nvPr/>
        </p:nvPicPr>
        <p:blipFill>
          <a:blip r:embed="rId2"/>
          <a:stretch>
            <a:fillRect/>
          </a:stretch>
        </p:blipFill>
        <p:spPr>
          <a:xfrm>
            <a:off x="2642330" y="591207"/>
            <a:ext cx="7124700" cy="5016500"/>
          </a:xfrm>
          <a:prstGeom prst="rect">
            <a:avLst/>
          </a:prstGeom>
        </p:spPr>
      </p:pic>
    </p:spTree>
    <p:extLst>
      <p:ext uri="{BB962C8B-B14F-4D97-AF65-F5344CB8AC3E}">
        <p14:creationId xmlns:p14="http://schemas.microsoft.com/office/powerpoint/2010/main" val="390668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13F1C5-B658-A146-B170-FF399142A905}"/>
              </a:ext>
            </a:extLst>
          </p:cNvPr>
          <p:cNvPicPr>
            <a:picLocks noChangeAspect="1"/>
          </p:cNvPicPr>
          <p:nvPr/>
        </p:nvPicPr>
        <p:blipFill>
          <a:blip r:embed="rId2"/>
          <a:stretch>
            <a:fillRect/>
          </a:stretch>
        </p:blipFill>
        <p:spPr>
          <a:xfrm>
            <a:off x="370675" y="965280"/>
            <a:ext cx="4630532" cy="3260357"/>
          </a:xfrm>
          <a:prstGeom prst="rect">
            <a:avLst/>
          </a:prstGeom>
        </p:spPr>
      </p:pic>
      <p:sp>
        <p:nvSpPr>
          <p:cNvPr id="4" name="Title 1">
            <a:extLst>
              <a:ext uri="{FF2B5EF4-FFF2-40B4-BE49-F238E27FC236}">
                <a16:creationId xmlns:a16="http://schemas.microsoft.com/office/drawing/2014/main" id="{90DACA7D-C00E-FE4D-8DCF-B8006DABA53E}"/>
              </a:ext>
            </a:extLst>
          </p:cNvPr>
          <p:cNvSpPr txBox="1">
            <a:spLocks/>
          </p:cNvSpPr>
          <p:nvPr/>
        </p:nvSpPr>
        <p:spPr>
          <a:xfrm>
            <a:off x="5163927" y="2124816"/>
            <a:ext cx="3990393" cy="178416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200" dirty="0"/>
              <a:t>Hitler considered Rosenberg to be “the deepest thinker</a:t>
            </a:r>
          </a:p>
          <a:p>
            <a:pPr algn="l"/>
            <a:r>
              <a:rPr lang="en-US" sz="2200" dirty="0"/>
              <a:t>in the [Nazi] Party.”</a:t>
            </a:r>
          </a:p>
        </p:txBody>
      </p:sp>
      <p:sp>
        <p:nvSpPr>
          <p:cNvPr id="6" name="Title 1">
            <a:extLst>
              <a:ext uri="{FF2B5EF4-FFF2-40B4-BE49-F238E27FC236}">
                <a16:creationId xmlns:a16="http://schemas.microsoft.com/office/drawing/2014/main" id="{760625E6-8C4B-3C4F-899B-F94830FE57AD}"/>
              </a:ext>
            </a:extLst>
          </p:cNvPr>
          <p:cNvSpPr txBox="1">
            <a:spLocks/>
          </p:cNvSpPr>
          <p:nvPr/>
        </p:nvSpPr>
        <p:spPr>
          <a:xfrm>
            <a:off x="9317040" y="2322913"/>
            <a:ext cx="2874960" cy="178416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400" dirty="0"/>
              <a:t>Robert K. Wittman and David Kinney, </a:t>
            </a:r>
            <a:r>
              <a:rPr lang="en-US" sz="2400" i="1" dirty="0"/>
              <a:t>The Devil’s Diary </a:t>
            </a:r>
            <a:r>
              <a:rPr lang="en-US" sz="2400" dirty="0"/>
              <a:t>(2016): 191.</a:t>
            </a:r>
          </a:p>
        </p:txBody>
      </p:sp>
      <p:sp>
        <p:nvSpPr>
          <p:cNvPr id="9" name="Title 1">
            <a:extLst>
              <a:ext uri="{FF2B5EF4-FFF2-40B4-BE49-F238E27FC236}">
                <a16:creationId xmlns:a16="http://schemas.microsoft.com/office/drawing/2014/main" id="{3294901A-FD82-1C4F-8790-1420031C1C02}"/>
              </a:ext>
            </a:extLst>
          </p:cNvPr>
          <p:cNvSpPr txBox="1">
            <a:spLocks/>
          </p:cNvSpPr>
          <p:nvPr/>
        </p:nvSpPr>
        <p:spPr>
          <a:xfrm>
            <a:off x="5399353" y="127889"/>
            <a:ext cx="5835818" cy="1989596"/>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3200" i="1" dirty="0">
                <a:solidFill>
                  <a:schemeClr val="accent1">
                    <a:lumMod val="20000"/>
                    <a:lumOff val="80000"/>
                  </a:schemeClr>
                </a:solidFill>
              </a:rPr>
              <a:t>ROSENBERG was Nazism’s Chief Ideologist</a:t>
            </a:r>
          </a:p>
        </p:txBody>
      </p:sp>
    </p:spTree>
    <p:extLst>
      <p:ext uri="{BB962C8B-B14F-4D97-AF65-F5344CB8AC3E}">
        <p14:creationId xmlns:p14="http://schemas.microsoft.com/office/powerpoint/2010/main" val="233007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5378677" y="563386"/>
            <a:ext cx="6442648" cy="1784168"/>
          </a:xfrm>
        </p:spPr>
        <p:txBody>
          <a:bodyPr/>
          <a:lstStyle/>
          <a:p>
            <a:pPr algn="l"/>
            <a:r>
              <a:rPr lang="en-US" sz="2800" dirty="0"/>
              <a:t>Hitler created the “German National Prize for Art and Science” (in part a reaction to the Nobel Prizes), and Rosenberg was its first recipient.</a:t>
            </a:r>
          </a:p>
        </p:txBody>
      </p:sp>
      <p:pic>
        <p:nvPicPr>
          <p:cNvPr id="8" name="Picture 7">
            <a:extLst>
              <a:ext uri="{FF2B5EF4-FFF2-40B4-BE49-F238E27FC236}">
                <a16:creationId xmlns:a16="http://schemas.microsoft.com/office/drawing/2014/main" id="{5E13F1C5-B658-A146-B170-FF399142A905}"/>
              </a:ext>
            </a:extLst>
          </p:cNvPr>
          <p:cNvPicPr>
            <a:picLocks noChangeAspect="1"/>
          </p:cNvPicPr>
          <p:nvPr/>
        </p:nvPicPr>
        <p:blipFill>
          <a:blip r:embed="rId2"/>
          <a:stretch>
            <a:fillRect/>
          </a:stretch>
        </p:blipFill>
        <p:spPr>
          <a:xfrm>
            <a:off x="370675" y="965280"/>
            <a:ext cx="4630532" cy="3260357"/>
          </a:xfrm>
          <a:prstGeom prst="rect">
            <a:avLst/>
          </a:prstGeom>
        </p:spPr>
      </p:pic>
      <p:sp>
        <p:nvSpPr>
          <p:cNvPr id="6" name="Title 1">
            <a:extLst>
              <a:ext uri="{FF2B5EF4-FFF2-40B4-BE49-F238E27FC236}">
                <a16:creationId xmlns:a16="http://schemas.microsoft.com/office/drawing/2014/main" id="{760625E6-8C4B-3C4F-899B-F94830FE57AD}"/>
              </a:ext>
            </a:extLst>
          </p:cNvPr>
          <p:cNvSpPr txBox="1">
            <a:spLocks/>
          </p:cNvSpPr>
          <p:nvPr/>
        </p:nvSpPr>
        <p:spPr>
          <a:xfrm>
            <a:off x="9317040" y="2322913"/>
            <a:ext cx="2874960" cy="178416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400" dirty="0"/>
              <a:t>Robert K. Wittman and David Kinney, </a:t>
            </a:r>
            <a:r>
              <a:rPr lang="en-US" sz="2400" i="1" dirty="0"/>
              <a:t>The Devil’s Diary </a:t>
            </a:r>
            <a:r>
              <a:rPr lang="en-US" sz="2400" dirty="0"/>
              <a:t>(2016): 212-214.</a:t>
            </a:r>
          </a:p>
        </p:txBody>
      </p:sp>
      <p:pic>
        <p:nvPicPr>
          <p:cNvPr id="3" name="Picture 2">
            <a:extLst>
              <a:ext uri="{FF2B5EF4-FFF2-40B4-BE49-F238E27FC236}">
                <a16:creationId xmlns:a16="http://schemas.microsoft.com/office/drawing/2014/main" id="{FE4816C3-C8A1-D343-8275-B7B1C252FCFD}"/>
              </a:ext>
            </a:extLst>
          </p:cNvPr>
          <p:cNvPicPr>
            <a:picLocks noChangeAspect="1"/>
          </p:cNvPicPr>
          <p:nvPr/>
        </p:nvPicPr>
        <p:blipFill>
          <a:blip r:embed="rId3"/>
          <a:stretch>
            <a:fillRect/>
          </a:stretch>
        </p:blipFill>
        <p:spPr>
          <a:xfrm>
            <a:off x="5602187" y="2595458"/>
            <a:ext cx="3491344" cy="3491344"/>
          </a:xfrm>
          <a:prstGeom prst="rect">
            <a:avLst/>
          </a:prstGeom>
        </p:spPr>
      </p:pic>
    </p:spTree>
    <p:extLst>
      <p:ext uri="{BB962C8B-B14F-4D97-AF65-F5344CB8AC3E}">
        <p14:creationId xmlns:p14="http://schemas.microsoft.com/office/powerpoint/2010/main" val="9391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5240131" y="281014"/>
            <a:ext cx="6442648" cy="1784168"/>
          </a:xfrm>
        </p:spPr>
        <p:txBody>
          <a:bodyPr/>
          <a:lstStyle/>
          <a:p>
            <a:pPr algn="l"/>
            <a:r>
              <a:rPr lang="en-US" sz="2800" dirty="0"/>
              <a:t>“Hitler himself fought back tears when he broke the news [of the prize to Rosenberg] before hand.’” </a:t>
            </a:r>
          </a:p>
        </p:txBody>
      </p:sp>
      <p:sp>
        <p:nvSpPr>
          <p:cNvPr id="6" name="Title 1">
            <a:extLst>
              <a:ext uri="{FF2B5EF4-FFF2-40B4-BE49-F238E27FC236}">
                <a16:creationId xmlns:a16="http://schemas.microsoft.com/office/drawing/2014/main" id="{760625E6-8C4B-3C4F-899B-F94830FE57AD}"/>
              </a:ext>
            </a:extLst>
          </p:cNvPr>
          <p:cNvSpPr txBox="1">
            <a:spLocks/>
          </p:cNvSpPr>
          <p:nvPr/>
        </p:nvSpPr>
        <p:spPr>
          <a:xfrm>
            <a:off x="9317040" y="2322913"/>
            <a:ext cx="2874960" cy="178416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400" dirty="0"/>
              <a:t>Robert K. Wittman and David Kinney, </a:t>
            </a:r>
            <a:r>
              <a:rPr lang="en-US" sz="2400" i="1" dirty="0"/>
              <a:t>The Devil’s Diary </a:t>
            </a:r>
            <a:r>
              <a:rPr lang="en-US" sz="2400" dirty="0"/>
              <a:t>(2016): 212-214.</a:t>
            </a:r>
          </a:p>
        </p:txBody>
      </p:sp>
      <p:pic>
        <p:nvPicPr>
          <p:cNvPr id="3" name="Picture 2">
            <a:extLst>
              <a:ext uri="{FF2B5EF4-FFF2-40B4-BE49-F238E27FC236}">
                <a16:creationId xmlns:a16="http://schemas.microsoft.com/office/drawing/2014/main" id="{FE4816C3-C8A1-D343-8275-B7B1C252FCFD}"/>
              </a:ext>
            </a:extLst>
          </p:cNvPr>
          <p:cNvPicPr>
            <a:picLocks noChangeAspect="1"/>
          </p:cNvPicPr>
          <p:nvPr/>
        </p:nvPicPr>
        <p:blipFill>
          <a:blip r:embed="rId2"/>
          <a:stretch>
            <a:fillRect/>
          </a:stretch>
        </p:blipFill>
        <p:spPr>
          <a:xfrm>
            <a:off x="5651198" y="2612087"/>
            <a:ext cx="2810257" cy="2810257"/>
          </a:xfrm>
          <a:prstGeom prst="rect">
            <a:avLst/>
          </a:prstGeom>
        </p:spPr>
      </p:pic>
      <p:sp>
        <p:nvSpPr>
          <p:cNvPr id="7" name="Title 1">
            <a:extLst>
              <a:ext uri="{FF2B5EF4-FFF2-40B4-BE49-F238E27FC236}">
                <a16:creationId xmlns:a16="http://schemas.microsoft.com/office/drawing/2014/main" id="{75ADA851-4B47-EF44-BD6C-23F723FD9BF3}"/>
              </a:ext>
            </a:extLst>
          </p:cNvPr>
          <p:cNvSpPr txBox="1">
            <a:spLocks/>
          </p:cNvSpPr>
          <p:nvPr/>
        </p:nvSpPr>
        <p:spPr>
          <a:xfrm>
            <a:off x="1186120" y="4722692"/>
            <a:ext cx="9819760" cy="178416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i="1" dirty="0"/>
              <a:t>“’Only you can receive the first prize of the Reich. You are </a:t>
            </a:r>
          </a:p>
          <a:p>
            <a:pPr algn="l"/>
            <a:r>
              <a:rPr lang="en-US" sz="2800" i="1" dirty="0"/>
              <a:t>   the man, after all…” </a:t>
            </a:r>
            <a:r>
              <a:rPr lang="en-US" sz="2800" i="1" dirty="0">
                <a:solidFill>
                  <a:schemeClr val="accent1">
                    <a:lumMod val="40000"/>
                    <a:lumOff val="60000"/>
                  </a:schemeClr>
                </a:solidFill>
              </a:rPr>
              <a:t>(Adolf Hitler to Rosenberg) </a:t>
            </a:r>
          </a:p>
        </p:txBody>
      </p:sp>
      <p:pic>
        <p:nvPicPr>
          <p:cNvPr id="9" name="Picture 8">
            <a:extLst>
              <a:ext uri="{FF2B5EF4-FFF2-40B4-BE49-F238E27FC236}">
                <a16:creationId xmlns:a16="http://schemas.microsoft.com/office/drawing/2014/main" id="{6FEE2CAD-1129-3544-B835-F07E7EA308B5}"/>
              </a:ext>
            </a:extLst>
          </p:cNvPr>
          <p:cNvPicPr>
            <a:picLocks noChangeAspect="1"/>
          </p:cNvPicPr>
          <p:nvPr/>
        </p:nvPicPr>
        <p:blipFill>
          <a:blip r:embed="rId3"/>
          <a:stretch>
            <a:fillRect/>
          </a:stretch>
        </p:blipFill>
        <p:spPr>
          <a:xfrm>
            <a:off x="286690" y="1485506"/>
            <a:ext cx="4714517" cy="2689542"/>
          </a:xfrm>
          <a:prstGeom prst="rect">
            <a:avLst/>
          </a:prstGeom>
        </p:spPr>
      </p:pic>
    </p:spTree>
    <p:extLst>
      <p:ext uri="{BB962C8B-B14F-4D97-AF65-F5344CB8AC3E}">
        <p14:creationId xmlns:p14="http://schemas.microsoft.com/office/powerpoint/2010/main" val="2695679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34141" y="5580495"/>
            <a:ext cx="8144134" cy="1117687"/>
          </a:xfrm>
        </p:spPr>
        <p:txBody>
          <a:bodyPr>
            <a:normAutofit/>
          </a:bodyPr>
          <a:lstStyle/>
          <a:p>
            <a:r>
              <a:rPr lang="en-US" dirty="0"/>
              <a:t>THE ROSENBERG DIARY – 2012 &gt;&gt;&gt;  2016</a:t>
            </a:r>
          </a:p>
        </p:txBody>
      </p:sp>
      <p:pic>
        <p:nvPicPr>
          <p:cNvPr id="6" name="Picture 5">
            <a:extLst>
              <a:ext uri="{FF2B5EF4-FFF2-40B4-BE49-F238E27FC236}">
                <a16:creationId xmlns:a16="http://schemas.microsoft.com/office/drawing/2014/main" id="{B7F8EB84-8D31-344D-9DC4-502FACAC1C09}"/>
              </a:ext>
            </a:extLst>
          </p:cNvPr>
          <p:cNvPicPr>
            <a:picLocks noChangeAspect="1"/>
          </p:cNvPicPr>
          <p:nvPr/>
        </p:nvPicPr>
        <p:blipFill>
          <a:blip r:embed="rId2"/>
          <a:stretch>
            <a:fillRect/>
          </a:stretch>
        </p:blipFill>
        <p:spPr>
          <a:xfrm>
            <a:off x="5006208" y="328448"/>
            <a:ext cx="3360026" cy="5070585"/>
          </a:xfrm>
          <a:prstGeom prst="rect">
            <a:avLst/>
          </a:prstGeom>
        </p:spPr>
      </p:pic>
      <p:pic>
        <p:nvPicPr>
          <p:cNvPr id="4" name="Picture 3">
            <a:extLst>
              <a:ext uri="{FF2B5EF4-FFF2-40B4-BE49-F238E27FC236}">
                <a16:creationId xmlns:a16="http://schemas.microsoft.com/office/drawing/2014/main" id="{E28CAC8E-A932-F648-A893-39A65B0EA860}"/>
              </a:ext>
            </a:extLst>
          </p:cNvPr>
          <p:cNvPicPr>
            <a:picLocks noChangeAspect="1"/>
          </p:cNvPicPr>
          <p:nvPr/>
        </p:nvPicPr>
        <p:blipFill>
          <a:blip r:embed="rId3"/>
          <a:stretch>
            <a:fillRect/>
          </a:stretch>
        </p:blipFill>
        <p:spPr>
          <a:xfrm>
            <a:off x="773723" y="328448"/>
            <a:ext cx="3888146" cy="4314668"/>
          </a:xfrm>
          <a:prstGeom prst="rect">
            <a:avLst/>
          </a:prstGeom>
        </p:spPr>
      </p:pic>
    </p:spTree>
    <p:extLst>
      <p:ext uri="{BB962C8B-B14F-4D97-AF65-F5344CB8AC3E}">
        <p14:creationId xmlns:p14="http://schemas.microsoft.com/office/powerpoint/2010/main" val="320104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784958" y="4619201"/>
            <a:ext cx="8144134" cy="1117687"/>
          </a:xfrm>
        </p:spPr>
        <p:txBody>
          <a:bodyPr>
            <a:noAutofit/>
          </a:bodyPr>
          <a:lstStyle/>
          <a:p>
            <a:pPr algn="l"/>
            <a:r>
              <a:rPr lang="en-US" sz="3000" dirty="0">
                <a:solidFill>
                  <a:schemeClr val="bg2">
                    <a:lumMod val="20000"/>
                    <a:lumOff val="80000"/>
                  </a:schemeClr>
                </a:solidFill>
              </a:rPr>
              <a:t>Rosenberg despised Christianity, but he was very familiar with many Scriptures, including ROMANS 11!  </a:t>
            </a:r>
          </a:p>
        </p:txBody>
      </p:sp>
      <p:pic>
        <p:nvPicPr>
          <p:cNvPr id="2" name="Picture 1">
            <a:extLst>
              <a:ext uri="{FF2B5EF4-FFF2-40B4-BE49-F238E27FC236}">
                <a16:creationId xmlns:a16="http://schemas.microsoft.com/office/drawing/2014/main" id="{2B76407C-9824-D249-9B11-CF19201CD3ED}"/>
              </a:ext>
            </a:extLst>
          </p:cNvPr>
          <p:cNvPicPr>
            <a:picLocks noChangeAspect="1"/>
          </p:cNvPicPr>
          <p:nvPr/>
        </p:nvPicPr>
        <p:blipFill>
          <a:blip r:embed="rId2"/>
          <a:stretch>
            <a:fillRect/>
          </a:stretch>
        </p:blipFill>
        <p:spPr>
          <a:xfrm>
            <a:off x="784958" y="268321"/>
            <a:ext cx="3200888" cy="3964402"/>
          </a:xfrm>
          <a:prstGeom prst="rect">
            <a:avLst/>
          </a:prstGeom>
        </p:spPr>
      </p:pic>
      <p:sp>
        <p:nvSpPr>
          <p:cNvPr id="7" name="Subtitle 2">
            <a:extLst>
              <a:ext uri="{FF2B5EF4-FFF2-40B4-BE49-F238E27FC236}">
                <a16:creationId xmlns:a16="http://schemas.microsoft.com/office/drawing/2014/main" id="{F6A9C27B-F804-764B-8BF3-346F02457D90}"/>
              </a:ext>
            </a:extLst>
          </p:cNvPr>
          <p:cNvSpPr txBox="1">
            <a:spLocks/>
          </p:cNvSpPr>
          <p:nvPr/>
        </p:nvSpPr>
        <p:spPr>
          <a:xfrm>
            <a:off x="4228138" y="720252"/>
            <a:ext cx="7694231" cy="1425071"/>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One of his primary goals in the 1920s and ‘30s was to mock, minimize or destroy </a:t>
            </a:r>
            <a:r>
              <a:rPr lang="en-US" sz="2800" dirty="0" err="1"/>
              <a:t>philo</a:t>
            </a:r>
            <a:r>
              <a:rPr lang="en-US" sz="2800" dirty="0"/>
              <a:t>-Semitic German Christian support for the Jewish people </a:t>
            </a:r>
          </a:p>
        </p:txBody>
      </p:sp>
      <p:sp>
        <p:nvSpPr>
          <p:cNvPr id="8" name="Title 1">
            <a:extLst>
              <a:ext uri="{FF2B5EF4-FFF2-40B4-BE49-F238E27FC236}">
                <a16:creationId xmlns:a16="http://schemas.microsoft.com/office/drawing/2014/main" id="{F5367BF6-9C31-FD4F-B353-7191B7F0765F}"/>
              </a:ext>
            </a:extLst>
          </p:cNvPr>
          <p:cNvSpPr txBox="1">
            <a:spLocks/>
          </p:cNvSpPr>
          <p:nvPr/>
        </p:nvSpPr>
        <p:spPr>
          <a:xfrm>
            <a:off x="4290646" y="2238799"/>
            <a:ext cx="9977169" cy="1578682"/>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dirty="0">
                <a:solidFill>
                  <a:schemeClr val="bg2">
                    <a:lumMod val="20000"/>
                    <a:lumOff val="80000"/>
                  </a:schemeClr>
                </a:solidFill>
              </a:rPr>
              <a:t>NAZI THEORIST </a:t>
            </a:r>
          </a:p>
          <a:p>
            <a:pPr algn="l"/>
            <a:r>
              <a:rPr lang="en-US" sz="2800" dirty="0">
                <a:solidFill>
                  <a:schemeClr val="bg2">
                    <a:lumMod val="20000"/>
                    <a:lumOff val="80000"/>
                  </a:schemeClr>
                </a:solidFill>
              </a:rPr>
              <a:t>ALFRED ROSENBERG</a:t>
            </a:r>
          </a:p>
        </p:txBody>
      </p:sp>
    </p:spTree>
    <p:extLst>
      <p:ext uri="{BB962C8B-B14F-4D97-AF65-F5344CB8AC3E}">
        <p14:creationId xmlns:p14="http://schemas.microsoft.com/office/powerpoint/2010/main" val="4092999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51453" y="4592297"/>
            <a:ext cx="11760130" cy="646331"/>
          </a:xfrm>
        </p:spPr>
        <p:txBody>
          <a:bodyPr>
            <a:normAutofit/>
          </a:bodyPr>
          <a:lstStyle/>
          <a:p>
            <a:pPr algn="l"/>
            <a:r>
              <a:rPr lang="en-US" sz="4000" dirty="0"/>
              <a:t>					    </a:t>
            </a:r>
            <a:r>
              <a:rPr lang="en-US" sz="4000" dirty="0">
                <a:solidFill>
                  <a:schemeClr val="accent3">
                    <a:lumMod val="20000"/>
                    <a:lumOff val="80000"/>
                  </a:schemeClr>
                </a:solidFill>
              </a:rPr>
              <a:t>MAX PLANCK</a:t>
            </a:r>
          </a:p>
        </p:txBody>
      </p:sp>
      <p:sp>
        <p:nvSpPr>
          <p:cNvPr id="2" name="Rectangle 1">
            <a:extLst>
              <a:ext uri="{FF2B5EF4-FFF2-40B4-BE49-F238E27FC236}">
                <a16:creationId xmlns:a16="http://schemas.microsoft.com/office/drawing/2014/main" id="{D59FEC66-3429-4143-A8FC-B6C0DC1D8DEB}"/>
              </a:ext>
            </a:extLst>
          </p:cNvPr>
          <p:cNvSpPr/>
          <p:nvPr/>
        </p:nvSpPr>
        <p:spPr>
          <a:xfrm>
            <a:off x="514987" y="947678"/>
            <a:ext cx="6096000" cy="646331"/>
          </a:xfrm>
          <a:prstGeom prst="rect">
            <a:avLst/>
          </a:prstGeom>
        </p:spPr>
        <p:txBody>
          <a:bodyPr>
            <a:spAutoFit/>
          </a:bodyPr>
          <a:lstStyle/>
          <a:p>
            <a:r>
              <a:rPr lang="en-US" sz="3600" b="1" dirty="0">
                <a:solidFill>
                  <a:srgbClr val="000000"/>
                </a:solidFill>
                <a:latin typeface="Times" pitchFamily="2" charset="0"/>
              </a:rPr>
              <a:t>Planck’s constant</a:t>
            </a:r>
            <a:endParaRPr lang="en-US" sz="3600" b="1" i="0" dirty="0">
              <a:solidFill>
                <a:srgbClr val="000000"/>
              </a:solidFill>
              <a:effectLst/>
              <a:latin typeface="Times" pitchFamily="2" charset="0"/>
            </a:endParaRPr>
          </a:p>
        </p:txBody>
      </p:sp>
      <p:pic>
        <p:nvPicPr>
          <p:cNvPr id="5" name="Picture 4">
            <a:extLst>
              <a:ext uri="{FF2B5EF4-FFF2-40B4-BE49-F238E27FC236}">
                <a16:creationId xmlns:a16="http://schemas.microsoft.com/office/drawing/2014/main" id="{3E82BFC9-FECB-2F4D-AB66-E4CE7D7C0A96}"/>
              </a:ext>
            </a:extLst>
          </p:cNvPr>
          <p:cNvPicPr>
            <a:picLocks noChangeAspect="1"/>
          </p:cNvPicPr>
          <p:nvPr/>
        </p:nvPicPr>
        <p:blipFill>
          <a:blip r:embed="rId2"/>
          <a:stretch>
            <a:fillRect/>
          </a:stretch>
        </p:blipFill>
        <p:spPr>
          <a:xfrm>
            <a:off x="1647728" y="1786875"/>
            <a:ext cx="956927" cy="1534314"/>
          </a:xfrm>
          <a:prstGeom prst="rect">
            <a:avLst/>
          </a:prstGeom>
        </p:spPr>
      </p:pic>
      <p:pic>
        <p:nvPicPr>
          <p:cNvPr id="7" name="Picture 6">
            <a:extLst>
              <a:ext uri="{FF2B5EF4-FFF2-40B4-BE49-F238E27FC236}">
                <a16:creationId xmlns:a16="http://schemas.microsoft.com/office/drawing/2014/main" id="{2A3DB330-5008-FE48-B3DE-DB95D4C7E72C}"/>
              </a:ext>
            </a:extLst>
          </p:cNvPr>
          <p:cNvPicPr>
            <a:picLocks noChangeAspect="1"/>
          </p:cNvPicPr>
          <p:nvPr/>
        </p:nvPicPr>
        <p:blipFill>
          <a:blip r:embed="rId3"/>
          <a:stretch>
            <a:fillRect/>
          </a:stretch>
        </p:blipFill>
        <p:spPr>
          <a:xfrm>
            <a:off x="4605890" y="1094440"/>
            <a:ext cx="7071123" cy="3162612"/>
          </a:xfrm>
          <a:prstGeom prst="rect">
            <a:avLst/>
          </a:prstGeom>
        </p:spPr>
      </p:pic>
      <p:sp>
        <p:nvSpPr>
          <p:cNvPr id="6" name="Subtitle 2">
            <a:extLst>
              <a:ext uri="{FF2B5EF4-FFF2-40B4-BE49-F238E27FC236}">
                <a16:creationId xmlns:a16="http://schemas.microsoft.com/office/drawing/2014/main" id="{EDCDF5C7-0885-2C4B-9262-CD3349093804}"/>
              </a:ext>
            </a:extLst>
          </p:cNvPr>
          <p:cNvSpPr txBox="1">
            <a:spLocks/>
          </p:cNvSpPr>
          <p:nvPr/>
        </p:nvSpPr>
        <p:spPr>
          <a:xfrm>
            <a:off x="730922" y="5263991"/>
            <a:ext cx="11760130" cy="64633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2">
                    <a:lumMod val="20000"/>
                    <a:lumOff val="80000"/>
                  </a:schemeClr>
                </a:solidFill>
              </a:rPr>
              <a:t>Famous German physicist and scientific leader in Germany</a:t>
            </a:r>
          </a:p>
        </p:txBody>
      </p:sp>
    </p:spTree>
    <p:extLst>
      <p:ext uri="{BB962C8B-B14F-4D97-AF65-F5344CB8AC3E}">
        <p14:creationId xmlns:p14="http://schemas.microsoft.com/office/powerpoint/2010/main" val="285285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124691" y="502627"/>
            <a:ext cx="11025372" cy="1548044"/>
          </a:xfrm>
        </p:spPr>
        <p:txBody>
          <a:bodyPr/>
          <a:lstStyle/>
          <a:p>
            <a:r>
              <a:rPr lang="en-US" sz="4800" i="1" dirty="0">
                <a:solidFill>
                  <a:schemeClr val="accent2">
                    <a:lumMod val="40000"/>
                    <a:lumOff val="60000"/>
                  </a:schemeClr>
                </a:solidFill>
              </a:rPr>
              <a:t>The Doctrine of ‘Jewish </a:t>
            </a:r>
            <a:r>
              <a:rPr lang="en-US" sz="4800" i="1" dirty="0" err="1">
                <a:solidFill>
                  <a:schemeClr val="accent2">
                    <a:lumMod val="40000"/>
                    <a:lumOff val="60000"/>
                  </a:schemeClr>
                </a:solidFill>
              </a:rPr>
              <a:t>Chosenness</a:t>
            </a:r>
            <a:r>
              <a:rPr lang="en-US" sz="4800" i="1" dirty="0">
                <a:solidFill>
                  <a:schemeClr val="accent2">
                    <a:lumMod val="40000"/>
                    <a:lumOff val="60000"/>
                  </a:schemeClr>
                </a:solidFill>
              </a:rPr>
              <a:t>’ </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85122" y="3034279"/>
            <a:ext cx="8144134" cy="1117687"/>
          </a:xfrm>
        </p:spPr>
        <p:txBody>
          <a:bodyPr>
            <a:normAutofit/>
          </a:bodyPr>
          <a:lstStyle/>
          <a:p>
            <a:pPr marL="342900" indent="-342900" algn="l">
              <a:buFontTx/>
              <a:buChar char="-"/>
            </a:pPr>
            <a:r>
              <a:rPr lang="en-US" sz="2400" dirty="0"/>
              <a:t>Is central to our faith and to the whole Bible</a:t>
            </a:r>
          </a:p>
          <a:p>
            <a:pPr marL="342900" indent="-342900" algn="l">
              <a:buFontTx/>
              <a:buChar char="-"/>
            </a:pPr>
            <a:r>
              <a:rPr lang="en-US" sz="2400" dirty="0"/>
              <a:t>There is a spectrum of Jewish views on the doctrine</a:t>
            </a:r>
          </a:p>
          <a:p>
            <a:endParaRPr lang="en-US" dirty="0"/>
          </a:p>
        </p:txBody>
      </p:sp>
    </p:spTree>
    <p:extLst>
      <p:ext uri="{BB962C8B-B14F-4D97-AF65-F5344CB8AC3E}">
        <p14:creationId xmlns:p14="http://schemas.microsoft.com/office/powerpoint/2010/main" val="2953611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1533332" y="5844229"/>
            <a:ext cx="10857959" cy="814479"/>
          </a:xfrm>
        </p:spPr>
        <p:txBody>
          <a:bodyPr>
            <a:normAutofit/>
          </a:bodyPr>
          <a:lstStyle/>
          <a:p>
            <a:pPr algn="l"/>
            <a:r>
              <a:rPr lang="en-US" sz="2800" dirty="0"/>
              <a:t>    PLANCK AND HITLER – THEIR INFAMOUS MEETING in MAY 1933</a:t>
            </a:r>
          </a:p>
        </p:txBody>
      </p:sp>
      <p:pic>
        <p:nvPicPr>
          <p:cNvPr id="4" name="Picture 3">
            <a:extLst>
              <a:ext uri="{FF2B5EF4-FFF2-40B4-BE49-F238E27FC236}">
                <a16:creationId xmlns:a16="http://schemas.microsoft.com/office/drawing/2014/main" id="{AA22C874-F63E-BD46-9C81-989619BA57B5}"/>
              </a:ext>
            </a:extLst>
          </p:cNvPr>
          <p:cNvPicPr>
            <a:picLocks noChangeAspect="1"/>
          </p:cNvPicPr>
          <p:nvPr/>
        </p:nvPicPr>
        <p:blipFill>
          <a:blip r:embed="rId2"/>
          <a:stretch>
            <a:fillRect/>
          </a:stretch>
        </p:blipFill>
        <p:spPr>
          <a:xfrm>
            <a:off x="4423166" y="2547391"/>
            <a:ext cx="5156200" cy="3086100"/>
          </a:xfrm>
          <a:prstGeom prst="rect">
            <a:avLst/>
          </a:prstGeom>
        </p:spPr>
      </p:pic>
      <p:sp>
        <p:nvSpPr>
          <p:cNvPr id="2" name="Rectangle 1">
            <a:extLst>
              <a:ext uri="{FF2B5EF4-FFF2-40B4-BE49-F238E27FC236}">
                <a16:creationId xmlns:a16="http://schemas.microsoft.com/office/drawing/2014/main" id="{D59FEC66-3429-4143-A8FC-B6C0DC1D8DEB}"/>
              </a:ext>
            </a:extLst>
          </p:cNvPr>
          <p:cNvSpPr/>
          <p:nvPr/>
        </p:nvSpPr>
        <p:spPr>
          <a:xfrm>
            <a:off x="1078907" y="568543"/>
            <a:ext cx="6096000" cy="1569660"/>
          </a:xfrm>
          <a:prstGeom prst="rect">
            <a:avLst/>
          </a:prstGeom>
        </p:spPr>
        <p:txBody>
          <a:bodyPr>
            <a:spAutoFit/>
          </a:bodyPr>
          <a:lstStyle/>
          <a:p>
            <a:r>
              <a:rPr lang="en-US" sz="2400" b="1" dirty="0">
                <a:solidFill>
                  <a:srgbClr val="000000"/>
                </a:solidFill>
                <a:latin typeface="Times" pitchFamily="2" charset="0"/>
              </a:rPr>
              <a:t>HITLER:  “If the dismissal of Jewish scientists means the annihilation of contemporary German science,</a:t>
            </a:r>
            <a:r>
              <a:rPr lang="en-US" sz="2400" b="1" i="1" dirty="0">
                <a:solidFill>
                  <a:srgbClr val="000000"/>
                </a:solidFill>
                <a:latin typeface="Times" pitchFamily="2" charset="0"/>
              </a:rPr>
              <a:t> then we shall do without science for a few years.”</a:t>
            </a:r>
            <a:endParaRPr lang="en-US" sz="2400" b="1" i="0" dirty="0">
              <a:solidFill>
                <a:srgbClr val="000000"/>
              </a:solidFill>
              <a:effectLst/>
              <a:latin typeface="Times" pitchFamily="2" charset="0"/>
            </a:endParaRPr>
          </a:p>
        </p:txBody>
      </p:sp>
      <p:pic>
        <p:nvPicPr>
          <p:cNvPr id="5" name="Picture 4">
            <a:extLst>
              <a:ext uri="{FF2B5EF4-FFF2-40B4-BE49-F238E27FC236}">
                <a16:creationId xmlns:a16="http://schemas.microsoft.com/office/drawing/2014/main" id="{EA7B41F3-B512-EC4D-AC56-AD97174924B7}"/>
              </a:ext>
            </a:extLst>
          </p:cNvPr>
          <p:cNvPicPr>
            <a:picLocks noChangeAspect="1"/>
          </p:cNvPicPr>
          <p:nvPr/>
        </p:nvPicPr>
        <p:blipFill>
          <a:blip r:embed="rId3"/>
          <a:stretch>
            <a:fillRect/>
          </a:stretch>
        </p:blipFill>
        <p:spPr>
          <a:xfrm>
            <a:off x="9254351" y="679609"/>
            <a:ext cx="2362014" cy="1657044"/>
          </a:xfrm>
          <a:prstGeom prst="rect">
            <a:avLst/>
          </a:prstGeom>
        </p:spPr>
      </p:pic>
      <p:sp>
        <p:nvSpPr>
          <p:cNvPr id="6" name="Rectangle 5">
            <a:extLst>
              <a:ext uri="{FF2B5EF4-FFF2-40B4-BE49-F238E27FC236}">
                <a16:creationId xmlns:a16="http://schemas.microsoft.com/office/drawing/2014/main" id="{40DC7E84-1028-B24B-B7B9-B29DEF9643A0}"/>
              </a:ext>
            </a:extLst>
          </p:cNvPr>
          <p:cNvSpPr/>
          <p:nvPr/>
        </p:nvSpPr>
        <p:spPr>
          <a:xfrm>
            <a:off x="9589478" y="2630503"/>
            <a:ext cx="2461846" cy="646331"/>
          </a:xfrm>
          <a:prstGeom prst="rect">
            <a:avLst/>
          </a:prstGeom>
        </p:spPr>
        <p:txBody>
          <a:bodyPr wrap="square">
            <a:spAutoFit/>
          </a:bodyPr>
          <a:lstStyle/>
          <a:p>
            <a:r>
              <a:rPr lang="en-US" b="1" dirty="0">
                <a:solidFill>
                  <a:srgbClr val="000000"/>
                </a:solidFill>
                <a:latin typeface="Times" pitchFamily="2" charset="0"/>
              </a:rPr>
              <a:t>Kaiser-Wilhelm </a:t>
            </a:r>
            <a:r>
              <a:rPr lang="en-US" b="1" dirty="0" err="1">
                <a:solidFill>
                  <a:srgbClr val="000000"/>
                </a:solidFill>
                <a:latin typeface="Times" pitchFamily="2" charset="0"/>
              </a:rPr>
              <a:t>Institut</a:t>
            </a:r>
            <a:r>
              <a:rPr lang="en-US" b="1" dirty="0">
                <a:solidFill>
                  <a:srgbClr val="000000"/>
                </a:solidFill>
                <a:latin typeface="Times" pitchFamily="2" charset="0"/>
              </a:rPr>
              <a:t> in Berlin </a:t>
            </a:r>
            <a:endParaRPr lang="en-US" b="1" dirty="0">
              <a:solidFill>
                <a:schemeClr val="tx1">
                  <a:lumMod val="85000"/>
                </a:schemeClr>
              </a:solidFill>
              <a:effectLst/>
              <a:latin typeface="Times" pitchFamily="2" charset="0"/>
            </a:endParaRPr>
          </a:p>
        </p:txBody>
      </p:sp>
      <p:sp>
        <p:nvSpPr>
          <p:cNvPr id="7" name="Subtitle 2">
            <a:extLst>
              <a:ext uri="{FF2B5EF4-FFF2-40B4-BE49-F238E27FC236}">
                <a16:creationId xmlns:a16="http://schemas.microsoft.com/office/drawing/2014/main" id="{C182CCB4-E94C-0A46-A288-8F6CC2A8DF4A}"/>
              </a:ext>
            </a:extLst>
          </p:cNvPr>
          <p:cNvSpPr txBox="1">
            <a:spLocks/>
          </p:cNvSpPr>
          <p:nvPr/>
        </p:nvSpPr>
        <p:spPr>
          <a:xfrm>
            <a:off x="-3931391" y="2884002"/>
            <a:ext cx="8144134" cy="111768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  </a:t>
            </a:r>
            <a:r>
              <a:rPr lang="en-US" sz="2400" dirty="0"/>
              <a:t>See </a:t>
            </a:r>
            <a:r>
              <a:rPr lang="en-US" sz="2400" dirty="0" err="1">
                <a:solidFill>
                  <a:schemeClr val="accent3">
                    <a:lumMod val="20000"/>
                    <a:lumOff val="80000"/>
                  </a:schemeClr>
                </a:solidFill>
              </a:rPr>
              <a:t>JewishGiftedness.com</a:t>
            </a:r>
            <a:endParaRPr lang="en-US" sz="2400" dirty="0">
              <a:solidFill>
                <a:schemeClr val="accent3">
                  <a:lumMod val="20000"/>
                  <a:lumOff val="80000"/>
                </a:schemeClr>
              </a:solidFill>
            </a:endParaRPr>
          </a:p>
          <a:p>
            <a:r>
              <a:rPr lang="en-US" sz="2400" dirty="0"/>
              <a:t>for more about this meeting</a:t>
            </a:r>
          </a:p>
        </p:txBody>
      </p:sp>
    </p:spTree>
    <p:extLst>
      <p:ext uri="{BB962C8B-B14F-4D97-AF65-F5344CB8AC3E}">
        <p14:creationId xmlns:p14="http://schemas.microsoft.com/office/powerpoint/2010/main" val="1530482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2392699" y="613886"/>
            <a:ext cx="9412439" cy="1434313"/>
          </a:xfrm>
        </p:spPr>
        <p:txBody>
          <a:bodyPr/>
          <a:lstStyle/>
          <a:p>
            <a:r>
              <a:rPr lang="en-US" sz="4400" dirty="0">
                <a:solidFill>
                  <a:schemeClr val="bg2">
                    <a:lumMod val="20000"/>
                    <a:lumOff val="80000"/>
                  </a:schemeClr>
                </a:solidFill>
              </a:rPr>
              <a:t>Jewish Giftedness and Genius </a:t>
            </a:r>
          </a:p>
        </p:txBody>
      </p:sp>
      <p:pic>
        <p:nvPicPr>
          <p:cNvPr id="4" name="Picture 3">
            <a:extLst>
              <a:ext uri="{FF2B5EF4-FFF2-40B4-BE49-F238E27FC236}">
                <a16:creationId xmlns:a16="http://schemas.microsoft.com/office/drawing/2014/main" id="{D0177361-0884-7548-AAC9-B1145DF2C22F}"/>
              </a:ext>
            </a:extLst>
          </p:cNvPr>
          <p:cNvPicPr>
            <a:picLocks noChangeAspect="1"/>
          </p:cNvPicPr>
          <p:nvPr/>
        </p:nvPicPr>
        <p:blipFill>
          <a:blip r:embed="rId2"/>
          <a:stretch>
            <a:fillRect/>
          </a:stretch>
        </p:blipFill>
        <p:spPr>
          <a:xfrm>
            <a:off x="563090" y="737391"/>
            <a:ext cx="3366161" cy="4789566"/>
          </a:xfrm>
          <a:prstGeom prst="rect">
            <a:avLst/>
          </a:prstGeom>
        </p:spPr>
      </p:pic>
      <p:sp>
        <p:nvSpPr>
          <p:cNvPr id="6" name="Subtitle 5">
            <a:extLst>
              <a:ext uri="{FF2B5EF4-FFF2-40B4-BE49-F238E27FC236}">
                <a16:creationId xmlns:a16="http://schemas.microsoft.com/office/drawing/2014/main" id="{0E2AB80D-95F0-DA4A-9E5B-9F167A516D83}"/>
              </a:ext>
            </a:extLst>
          </p:cNvPr>
          <p:cNvSpPr>
            <a:spLocks noGrp="1"/>
          </p:cNvSpPr>
          <p:nvPr>
            <p:ph type="subTitle" idx="1"/>
          </p:nvPr>
        </p:nvSpPr>
        <p:spPr>
          <a:xfrm>
            <a:off x="4565822" y="4511269"/>
            <a:ext cx="7239316" cy="1326823"/>
          </a:xfrm>
        </p:spPr>
        <p:txBody>
          <a:bodyPr>
            <a:noAutofit/>
          </a:bodyPr>
          <a:lstStyle/>
          <a:p>
            <a:pPr algn="l"/>
            <a:r>
              <a:rPr lang="en-US" sz="2800" dirty="0"/>
              <a:t>Looks at Jewish genius and giftedness as connected to the blessings that God has poured out upon the Jewish people </a:t>
            </a:r>
          </a:p>
        </p:txBody>
      </p:sp>
      <p:sp>
        <p:nvSpPr>
          <p:cNvPr id="7" name="Title 1">
            <a:extLst>
              <a:ext uri="{FF2B5EF4-FFF2-40B4-BE49-F238E27FC236}">
                <a16:creationId xmlns:a16="http://schemas.microsoft.com/office/drawing/2014/main" id="{A769BCE4-1FF5-014F-8DB7-5723D20E162B}"/>
              </a:ext>
            </a:extLst>
          </p:cNvPr>
          <p:cNvSpPr txBox="1">
            <a:spLocks/>
          </p:cNvSpPr>
          <p:nvPr/>
        </p:nvSpPr>
        <p:spPr>
          <a:xfrm>
            <a:off x="4014837" y="2208896"/>
            <a:ext cx="9977169" cy="1578682"/>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dirty="0">
                <a:solidFill>
                  <a:schemeClr val="bg2">
                    <a:lumMod val="20000"/>
                    <a:lumOff val="80000"/>
                  </a:schemeClr>
                </a:solidFill>
              </a:rPr>
              <a:t>(Messianic Jewish </a:t>
            </a:r>
          </a:p>
          <a:p>
            <a:pPr algn="l"/>
            <a:r>
              <a:rPr lang="en-US" sz="2800" dirty="0">
                <a:solidFill>
                  <a:schemeClr val="bg2">
                    <a:lumMod val="20000"/>
                    <a:lumOff val="80000"/>
                  </a:schemeClr>
                </a:solidFill>
              </a:rPr>
              <a:t>Publishers &amp; Resources, 2017)</a:t>
            </a:r>
          </a:p>
        </p:txBody>
      </p:sp>
    </p:spTree>
    <p:extLst>
      <p:ext uri="{BB962C8B-B14F-4D97-AF65-F5344CB8AC3E}">
        <p14:creationId xmlns:p14="http://schemas.microsoft.com/office/powerpoint/2010/main" val="173833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1114884" y="352907"/>
            <a:ext cx="10256501" cy="1334001"/>
          </a:xfrm>
        </p:spPr>
        <p:txBody>
          <a:bodyPr/>
          <a:lstStyle/>
          <a:p>
            <a:pPr algn="l"/>
            <a:r>
              <a:rPr lang="en-US" sz="4400" dirty="0">
                <a:solidFill>
                  <a:srgbClr val="FFFF00"/>
                </a:solidFill>
              </a:rPr>
              <a:t>World’s Most Famous Atheist Stumped!</a:t>
            </a:r>
          </a:p>
        </p:txBody>
      </p:sp>
      <p:sp>
        <p:nvSpPr>
          <p:cNvPr id="6" name="Subtitle 5">
            <a:extLst>
              <a:ext uri="{FF2B5EF4-FFF2-40B4-BE49-F238E27FC236}">
                <a16:creationId xmlns:a16="http://schemas.microsoft.com/office/drawing/2014/main" id="{0E2AB80D-95F0-DA4A-9E5B-9F167A516D83}"/>
              </a:ext>
            </a:extLst>
          </p:cNvPr>
          <p:cNvSpPr>
            <a:spLocks noGrp="1"/>
          </p:cNvSpPr>
          <p:nvPr>
            <p:ph type="subTitle" idx="1"/>
          </p:nvPr>
        </p:nvSpPr>
        <p:spPr>
          <a:xfrm>
            <a:off x="2983110" y="4499979"/>
            <a:ext cx="8635751" cy="1383323"/>
          </a:xfrm>
        </p:spPr>
        <p:txBody>
          <a:bodyPr>
            <a:noAutofit/>
          </a:bodyPr>
          <a:lstStyle/>
          <a:p>
            <a:pPr algn="l"/>
            <a:r>
              <a:rPr lang="en-US" sz="1800" i="1" dirty="0"/>
              <a:t>“The number of Jews who have won Nobel Prizes is phenomenally high...I don't think it is a minor thing; it is colossal. I think more than 20 percent of Nobel Prizes have been won by Jews." [The number won for scientific work] "is exceedingly high. That is a point that needs to be discussed. I don’t have the answer to it. I am intrigued by it. I didn't even know this extraordinary effect until it was pointed out to me by the [former] chief rabbi of Britain, Jonathan Sacks...I thought it was astounding, and I am puzzled by it.” (DAWKINS, 2013)</a:t>
            </a:r>
            <a:endParaRPr lang="en-US" sz="1800" dirty="0"/>
          </a:p>
        </p:txBody>
      </p:sp>
      <p:sp>
        <p:nvSpPr>
          <p:cNvPr id="7" name="Title 1">
            <a:extLst>
              <a:ext uri="{FF2B5EF4-FFF2-40B4-BE49-F238E27FC236}">
                <a16:creationId xmlns:a16="http://schemas.microsoft.com/office/drawing/2014/main" id="{A769BCE4-1FF5-014F-8DB7-5723D20E162B}"/>
              </a:ext>
            </a:extLst>
          </p:cNvPr>
          <p:cNvSpPr txBox="1">
            <a:spLocks/>
          </p:cNvSpPr>
          <p:nvPr/>
        </p:nvSpPr>
        <p:spPr>
          <a:xfrm>
            <a:off x="3147233" y="2036550"/>
            <a:ext cx="9977169" cy="1578682"/>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800" dirty="0">
                <a:solidFill>
                  <a:schemeClr val="bg2">
                    <a:lumMod val="20000"/>
                    <a:lumOff val="80000"/>
                  </a:schemeClr>
                </a:solidFill>
              </a:rPr>
              <a:t>RICHARD DAWKINS</a:t>
            </a:r>
          </a:p>
        </p:txBody>
      </p:sp>
      <p:pic>
        <p:nvPicPr>
          <p:cNvPr id="3" name="Picture 2">
            <a:extLst>
              <a:ext uri="{FF2B5EF4-FFF2-40B4-BE49-F238E27FC236}">
                <a16:creationId xmlns:a16="http://schemas.microsoft.com/office/drawing/2014/main" id="{D66A2728-B1AC-E44F-9C10-6222A758034F}"/>
              </a:ext>
            </a:extLst>
          </p:cNvPr>
          <p:cNvPicPr>
            <a:picLocks noChangeAspect="1"/>
          </p:cNvPicPr>
          <p:nvPr/>
        </p:nvPicPr>
        <p:blipFill>
          <a:blip r:embed="rId2"/>
          <a:stretch>
            <a:fillRect/>
          </a:stretch>
        </p:blipFill>
        <p:spPr>
          <a:xfrm>
            <a:off x="409016" y="2085075"/>
            <a:ext cx="2334186" cy="2942443"/>
          </a:xfrm>
          <a:prstGeom prst="rect">
            <a:avLst/>
          </a:prstGeom>
        </p:spPr>
      </p:pic>
    </p:spTree>
    <p:extLst>
      <p:ext uri="{BB962C8B-B14F-4D97-AF65-F5344CB8AC3E}">
        <p14:creationId xmlns:p14="http://schemas.microsoft.com/office/powerpoint/2010/main" val="405186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290414-D9AA-F54A-9398-4CFB08BE10C1}"/>
              </a:ext>
            </a:extLst>
          </p:cNvPr>
          <p:cNvSpPr/>
          <p:nvPr/>
        </p:nvSpPr>
        <p:spPr>
          <a:xfrm>
            <a:off x="735725" y="0"/>
            <a:ext cx="6096000" cy="3970318"/>
          </a:xfrm>
          <a:prstGeom prst="rect">
            <a:avLst/>
          </a:prstGeom>
        </p:spPr>
        <p:txBody>
          <a:bodyPr>
            <a:spAutoFit/>
          </a:bodyPr>
          <a:lstStyle/>
          <a:p>
            <a:br>
              <a:rPr lang="en-US" b="1" dirty="0">
                <a:solidFill>
                  <a:srgbClr val="000000"/>
                </a:solidFill>
                <a:latin typeface="Times" pitchFamily="2" charset="0"/>
              </a:rPr>
            </a:br>
            <a:r>
              <a:rPr lang="en-US" b="1" dirty="0">
                <a:solidFill>
                  <a:srgbClr val="000000"/>
                </a:solidFill>
                <a:highlight>
                  <a:srgbClr val="FFFF00"/>
                </a:highlight>
                <a:latin typeface="Times" pitchFamily="2" charset="0"/>
              </a:rPr>
              <a:t>In his antisemitic book, </a:t>
            </a:r>
            <a:r>
              <a:rPr lang="en-US" b="1" i="1" dirty="0">
                <a:solidFill>
                  <a:srgbClr val="000000"/>
                </a:solidFill>
                <a:highlight>
                  <a:srgbClr val="FFFF00"/>
                </a:highlight>
                <a:latin typeface="Times" pitchFamily="2" charset="0"/>
              </a:rPr>
              <a:t>The Track of the Jew through the Ages</a:t>
            </a:r>
            <a:r>
              <a:rPr lang="en-US" b="1" dirty="0">
                <a:solidFill>
                  <a:srgbClr val="000000"/>
                </a:solidFill>
                <a:highlight>
                  <a:srgbClr val="FFFF00"/>
                </a:highlight>
                <a:latin typeface="Times" pitchFamily="2" charset="0"/>
              </a:rPr>
              <a:t> (1920, 1937), Rosenberg - whose views represented official Nazi policy - proclaimed that "It is now not hard to outline the sphere of the Jewish mind with total strictness...The lack of imagination and inner quest, which damned the Jew to sterility in religion and philosophy, emerges also in science. Not a single creative scientific idea sprang from a Jewish mind, nowhere has it pointed out new paths.”</a:t>
            </a:r>
          </a:p>
          <a:p>
            <a:endParaRPr lang="en-US" b="1" i="0" dirty="0">
              <a:solidFill>
                <a:srgbClr val="000000"/>
              </a:solidFill>
              <a:effectLst/>
              <a:highlight>
                <a:srgbClr val="FFFF00"/>
              </a:highlight>
              <a:latin typeface="Times" pitchFamily="2" charset="0"/>
            </a:endParaRPr>
          </a:p>
          <a:p>
            <a:r>
              <a:rPr lang="en-US" b="1" dirty="0"/>
              <a:t>Alfred Rosenberg, </a:t>
            </a:r>
            <a:r>
              <a:rPr lang="en-US" b="1" i="1" dirty="0"/>
              <a:t>The Track of the Jew through the Ages</a:t>
            </a:r>
            <a:r>
              <a:rPr lang="en-US" b="1" dirty="0"/>
              <a:t> (1920, 1937 - Alexander Jacob translation), 162.</a:t>
            </a:r>
          </a:p>
          <a:p>
            <a:endParaRPr lang="en-US" b="1" i="0" dirty="0">
              <a:solidFill>
                <a:srgbClr val="000000"/>
              </a:solidFill>
              <a:effectLst/>
              <a:highlight>
                <a:srgbClr val="FFFF00"/>
              </a:highlight>
              <a:latin typeface="Times" pitchFamily="2" charset="0"/>
            </a:endParaRPr>
          </a:p>
        </p:txBody>
      </p:sp>
      <p:pic>
        <p:nvPicPr>
          <p:cNvPr id="6" name="Picture 5">
            <a:extLst>
              <a:ext uri="{FF2B5EF4-FFF2-40B4-BE49-F238E27FC236}">
                <a16:creationId xmlns:a16="http://schemas.microsoft.com/office/drawing/2014/main" id="{87953307-1634-7147-AF66-D3D445D70F2A}"/>
              </a:ext>
            </a:extLst>
          </p:cNvPr>
          <p:cNvPicPr>
            <a:picLocks noChangeAspect="1"/>
          </p:cNvPicPr>
          <p:nvPr/>
        </p:nvPicPr>
        <p:blipFill>
          <a:blip r:embed="rId2"/>
          <a:stretch>
            <a:fillRect/>
          </a:stretch>
        </p:blipFill>
        <p:spPr>
          <a:xfrm>
            <a:off x="735725" y="4026491"/>
            <a:ext cx="3478326" cy="2449089"/>
          </a:xfrm>
          <a:prstGeom prst="rect">
            <a:avLst/>
          </a:prstGeom>
        </p:spPr>
      </p:pic>
      <p:pic>
        <p:nvPicPr>
          <p:cNvPr id="7" name="Picture 6">
            <a:extLst>
              <a:ext uri="{FF2B5EF4-FFF2-40B4-BE49-F238E27FC236}">
                <a16:creationId xmlns:a16="http://schemas.microsoft.com/office/drawing/2014/main" id="{4126397E-89C8-544A-8311-D50ADF6B46AC}"/>
              </a:ext>
            </a:extLst>
          </p:cNvPr>
          <p:cNvPicPr>
            <a:picLocks noChangeAspect="1"/>
          </p:cNvPicPr>
          <p:nvPr/>
        </p:nvPicPr>
        <p:blipFill>
          <a:blip r:embed="rId3"/>
          <a:stretch>
            <a:fillRect/>
          </a:stretch>
        </p:blipFill>
        <p:spPr>
          <a:xfrm>
            <a:off x="7427686" y="391212"/>
            <a:ext cx="3102987" cy="4676645"/>
          </a:xfrm>
          <a:prstGeom prst="rect">
            <a:avLst/>
          </a:prstGeom>
        </p:spPr>
      </p:pic>
    </p:spTree>
    <p:extLst>
      <p:ext uri="{BB962C8B-B14F-4D97-AF65-F5344CB8AC3E}">
        <p14:creationId xmlns:p14="http://schemas.microsoft.com/office/powerpoint/2010/main" val="837318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1652125" y="3100054"/>
            <a:ext cx="8144134" cy="1117687"/>
          </a:xfrm>
        </p:spPr>
        <p:txBody>
          <a:bodyPr>
            <a:normAutofit/>
          </a:bodyPr>
          <a:lstStyle/>
          <a:p>
            <a:pPr algn="l"/>
            <a:r>
              <a:rPr lang="en-US" sz="2800" dirty="0"/>
              <a:t>  THE ATOMIC BOMB</a:t>
            </a:r>
          </a:p>
        </p:txBody>
      </p:sp>
      <p:sp>
        <p:nvSpPr>
          <p:cNvPr id="2" name="Rectangle 1">
            <a:extLst>
              <a:ext uri="{FF2B5EF4-FFF2-40B4-BE49-F238E27FC236}">
                <a16:creationId xmlns:a16="http://schemas.microsoft.com/office/drawing/2014/main" id="{989D48F9-C1C2-8D47-A2B4-93D6EAE81B84}"/>
              </a:ext>
            </a:extLst>
          </p:cNvPr>
          <p:cNvSpPr/>
          <p:nvPr/>
        </p:nvSpPr>
        <p:spPr>
          <a:xfrm>
            <a:off x="679109" y="523744"/>
            <a:ext cx="6096000" cy="1754326"/>
          </a:xfrm>
          <a:prstGeom prst="rect">
            <a:avLst/>
          </a:prstGeom>
        </p:spPr>
        <p:txBody>
          <a:bodyPr>
            <a:spAutoFit/>
          </a:bodyPr>
          <a:lstStyle/>
          <a:p>
            <a:r>
              <a:rPr lang="en-US" b="1" i="1" dirty="0">
                <a:solidFill>
                  <a:srgbClr val="000000"/>
                </a:solidFill>
                <a:latin typeface="Times" pitchFamily="2" charset="0"/>
              </a:rPr>
              <a:t>“…an irony of fate is that Hitler’s actions removed the one group of people who would have been able to provide him with the instrument for world dominance he so eagerly sought.”</a:t>
            </a:r>
            <a:endParaRPr lang="en-US" b="1" dirty="0">
              <a:solidFill>
                <a:srgbClr val="000000"/>
              </a:solidFill>
              <a:latin typeface="Times" pitchFamily="2" charset="0"/>
            </a:endParaRPr>
          </a:p>
          <a:p>
            <a:r>
              <a:rPr lang="en-US" b="1" dirty="0">
                <a:solidFill>
                  <a:schemeClr val="tx1">
                    <a:lumMod val="85000"/>
                  </a:schemeClr>
                </a:solidFill>
                <a:latin typeface="Times" pitchFamily="2" charset="0"/>
              </a:rPr>
              <a:t>Brian </a:t>
            </a:r>
            <a:r>
              <a:rPr lang="en-US" b="1" dirty="0" err="1">
                <a:solidFill>
                  <a:schemeClr val="tx1">
                    <a:lumMod val="85000"/>
                  </a:schemeClr>
                </a:solidFill>
                <a:latin typeface="Times" pitchFamily="2" charset="0"/>
              </a:rPr>
              <a:t>VanDeMark</a:t>
            </a:r>
            <a:r>
              <a:rPr lang="en-US" b="1" dirty="0">
                <a:solidFill>
                  <a:schemeClr val="tx1">
                    <a:lumMod val="85000"/>
                  </a:schemeClr>
                </a:solidFill>
                <a:latin typeface="Times" pitchFamily="2" charset="0"/>
              </a:rPr>
              <a:t>, </a:t>
            </a:r>
            <a:r>
              <a:rPr lang="en-US" b="1" i="1" dirty="0">
                <a:solidFill>
                  <a:schemeClr val="tx1">
                    <a:lumMod val="85000"/>
                  </a:schemeClr>
                </a:solidFill>
                <a:latin typeface="Times" pitchFamily="2" charset="0"/>
              </a:rPr>
              <a:t>Pandora’s Secrets: Nine  Men and the Atomic Bomb</a:t>
            </a:r>
            <a:r>
              <a:rPr lang="en-US" b="1" dirty="0">
                <a:solidFill>
                  <a:schemeClr val="tx1">
                    <a:lumMod val="85000"/>
                  </a:schemeClr>
                </a:solidFill>
                <a:latin typeface="Times" pitchFamily="2" charset="0"/>
              </a:rPr>
              <a:t> (2003), 1.</a:t>
            </a:r>
            <a:endParaRPr lang="en-US" b="1" i="0" dirty="0">
              <a:solidFill>
                <a:schemeClr val="tx1">
                  <a:lumMod val="85000"/>
                </a:schemeClr>
              </a:solidFill>
              <a:effectLst/>
              <a:latin typeface="Times" pitchFamily="2" charset="0"/>
            </a:endParaRPr>
          </a:p>
        </p:txBody>
      </p:sp>
      <p:pic>
        <p:nvPicPr>
          <p:cNvPr id="6" name="Picture 5">
            <a:extLst>
              <a:ext uri="{FF2B5EF4-FFF2-40B4-BE49-F238E27FC236}">
                <a16:creationId xmlns:a16="http://schemas.microsoft.com/office/drawing/2014/main" id="{540232D8-63CB-404A-B51D-6C3145F7D7BD}"/>
              </a:ext>
            </a:extLst>
          </p:cNvPr>
          <p:cNvPicPr>
            <a:picLocks noChangeAspect="1"/>
          </p:cNvPicPr>
          <p:nvPr/>
        </p:nvPicPr>
        <p:blipFill>
          <a:blip r:embed="rId2"/>
          <a:stretch>
            <a:fillRect/>
          </a:stretch>
        </p:blipFill>
        <p:spPr>
          <a:xfrm>
            <a:off x="6952844" y="720232"/>
            <a:ext cx="5239155" cy="3497509"/>
          </a:xfrm>
          <a:prstGeom prst="rect">
            <a:avLst/>
          </a:prstGeom>
        </p:spPr>
      </p:pic>
      <p:sp>
        <p:nvSpPr>
          <p:cNvPr id="7" name="Rectangle 6">
            <a:extLst>
              <a:ext uri="{FF2B5EF4-FFF2-40B4-BE49-F238E27FC236}">
                <a16:creationId xmlns:a16="http://schemas.microsoft.com/office/drawing/2014/main" id="{1EF24101-636F-B543-A127-9E91F54324EC}"/>
              </a:ext>
            </a:extLst>
          </p:cNvPr>
          <p:cNvSpPr/>
          <p:nvPr/>
        </p:nvSpPr>
        <p:spPr>
          <a:xfrm>
            <a:off x="679109" y="4455996"/>
            <a:ext cx="6096000" cy="2308324"/>
          </a:xfrm>
          <a:prstGeom prst="rect">
            <a:avLst/>
          </a:prstGeom>
        </p:spPr>
        <p:txBody>
          <a:bodyPr>
            <a:spAutoFit/>
          </a:bodyPr>
          <a:lstStyle/>
          <a:p>
            <a:r>
              <a:rPr lang="en-US" b="1" i="1" dirty="0">
                <a:solidFill>
                  <a:srgbClr val="000000"/>
                </a:solidFill>
                <a:latin typeface="Times" pitchFamily="2" charset="0"/>
              </a:rPr>
              <a:t>"The exodus of Jewish scientists was devastating in its consequences for Germany...Most of the lost physicists were scientists of high originality and unique experience; they were irreplaceable. Almost half of Germany's theoretical physicists went, and many of its top experts in quantum mechanics and nuclear physics.”</a:t>
            </a:r>
            <a:r>
              <a:rPr lang="en-US" b="1" i="1" dirty="0">
                <a:solidFill>
                  <a:schemeClr val="tx1">
                    <a:lumMod val="85000"/>
                  </a:schemeClr>
                </a:solidFill>
                <a:latin typeface="Times" pitchFamily="2" charset="0"/>
              </a:rPr>
              <a:t> </a:t>
            </a:r>
          </a:p>
          <a:p>
            <a:r>
              <a:rPr lang="en-US" b="1" dirty="0">
                <a:solidFill>
                  <a:schemeClr val="tx1">
                    <a:lumMod val="85000"/>
                  </a:schemeClr>
                </a:solidFill>
                <a:latin typeface="Times" pitchFamily="2" charset="0"/>
              </a:rPr>
              <a:t>John Cornwell, </a:t>
            </a:r>
            <a:r>
              <a:rPr lang="en-US" b="1" i="1" dirty="0">
                <a:solidFill>
                  <a:schemeClr val="tx1">
                    <a:lumMod val="85000"/>
                  </a:schemeClr>
                </a:solidFill>
                <a:latin typeface="Times" pitchFamily="2" charset="0"/>
              </a:rPr>
              <a:t>Hitler's Scientists: Science, War, and the Devil's Pact</a:t>
            </a:r>
            <a:r>
              <a:rPr lang="en-US" b="1" dirty="0">
                <a:solidFill>
                  <a:schemeClr val="tx1">
                    <a:lumMod val="85000"/>
                  </a:schemeClr>
                </a:solidFill>
                <a:latin typeface="Times" pitchFamily="2" charset="0"/>
              </a:rPr>
              <a:t>, New York: Viking, 2003, 139-140).</a:t>
            </a:r>
            <a:endParaRPr lang="en-US" b="1" i="0" dirty="0">
              <a:solidFill>
                <a:schemeClr val="tx1">
                  <a:lumMod val="85000"/>
                </a:schemeClr>
              </a:solidFill>
              <a:effectLst/>
              <a:latin typeface="Times" pitchFamily="2" charset="0"/>
            </a:endParaRPr>
          </a:p>
        </p:txBody>
      </p:sp>
      <p:pic>
        <p:nvPicPr>
          <p:cNvPr id="4" name="Picture 3">
            <a:extLst>
              <a:ext uri="{FF2B5EF4-FFF2-40B4-BE49-F238E27FC236}">
                <a16:creationId xmlns:a16="http://schemas.microsoft.com/office/drawing/2014/main" id="{7A67C798-431B-5D45-8031-7048CB6BA116}"/>
              </a:ext>
            </a:extLst>
          </p:cNvPr>
          <p:cNvPicPr>
            <a:picLocks noChangeAspect="1"/>
          </p:cNvPicPr>
          <p:nvPr/>
        </p:nvPicPr>
        <p:blipFill>
          <a:blip r:embed="rId3"/>
          <a:stretch>
            <a:fillRect/>
          </a:stretch>
        </p:blipFill>
        <p:spPr>
          <a:xfrm>
            <a:off x="7543545" y="4455996"/>
            <a:ext cx="3780011" cy="2121272"/>
          </a:xfrm>
          <a:prstGeom prst="rect">
            <a:avLst/>
          </a:prstGeom>
        </p:spPr>
      </p:pic>
    </p:spTree>
    <p:extLst>
      <p:ext uri="{BB962C8B-B14F-4D97-AF65-F5344CB8AC3E}">
        <p14:creationId xmlns:p14="http://schemas.microsoft.com/office/powerpoint/2010/main" val="32811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7F35A-9955-1248-A632-194952A8FBA3}"/>
              </a:ext>
            </a:extLst>
          </p:cNvPr>
          <p:cNvPicPr>
            <a:picLocks noChangeAspect="1"/>
          </p:cNvPicPr>
          <p:nvPr/>
        </p:nvPicPr>
        <p:blipFill>
          <a:blip r:embed="rId2"/>
          <a:stretch>
            <a:fillRect/>
          </a:stretch>
        </p:blipFill>
        <p:spPr>
          <a:xfrm>
            <a:off x="6447692" y="455500"/>
            <a:ext cx="4207917" cy="5527672"/>
          </a:xfrm>
          <a:prstGeom prst="rect">
            <a:avLst/>
          </a:prstGeom>
        </p:spPr>
      </p:pic>
      <p:sp>
        <p:nvSpPr>
          <p:cNvPr id="6" name="Rectangle 5">
            <a:extLst>
              <a:ext uri="{FF2B5EF4-FFF2-40B4-BE49-F238E27FC236}">
                <a16:creationId xmlns:a16="http://schemas.microsoft.com/office/drawing/2014/main" id="{9FD67EB1-EDFE-C34D-86EB-E9259E82445C}"/>
              </a:ext>
            </a:extLst>
          </p:cNvPr>
          <p:cNvSpPr/>
          <p:nvPr/>
        </p:nvSpPr>
        <p:spPr>
          <a:xfrm>
            <a:off x="635473" y="4247529"/>
            <a:ext cx="5308127" cy="1846659"/>
          </a:xfrm>
          <a:prstGeom prst="rect">
            <a:avLst/>
          </a:prstGeom>
        </p:spPr>
        <p:txBody>
          <a:bodyPr wrap="square">
            <a:spAutoFit/>
          </a:bodyPr>
          <a:lstStyle/>
          <a:p>
            <a:endParaRPr lang="en-US" sz="2400" b="1" i="0" dirty="0">
              <a:solidFill>
                <a:srgbClr val="000000"/>
              </a:solidFill>
              <a:effectLst/>
              <a:highlight>
                <a:srgbClr val="FFFF00"/>
              </a:highlight>
              <a:latin typeface="Times" pitchFamily="2" charset="0"/>
            </a:endParaRPr>
          </a:p>
          <a:p>
            <a:r>
              <a:rPr lang="en-US" sz="2400" b="1" dirty="0">
                <a:solidFill>
                  <a:schemeClr val="accent4">
                    <a:lumMod val="20000"/>
                    <a:lumOff val="80000"/>
                  </a:schemeClr>
                </a:solidFill>
              </a:rPr>
              <a:t>Einstein and Planck were friends </a:t>
            </a:r>
          </a:p>
          <a:p>
            <a:r>
              <a:rPr lang="en-US" sz="2400" b="1" dirty="0">
                <a:solidFill>
                  <a:schemeClr val="accent4">
                    <a:lumMod val="20000"/>
                    <a:lumOff val="80000"/>
                  </a:schemeClr>
                </a:solidFill>
              </a:rPr>
              <a:t>or acquaintances and shared a love of music together  </a:t>
            </a:r>
          </a:p>
          <a:p>
            <a:endParaRPr lang="en-US" b="1" i="0" dirty="0">
              <a:solidFill>
                <a:srgbClr val="000000"/>
              </a:solidFill>
              <a:effectLst/>
              <a:highlight>
                <a:srgbClr val="FFFF00"/>
              </a:highlight>
              <a:latin typeface="Times" pitchFamily="2" charset="0"/>
            </a:endParaRPr>
          </a:p>
        </p:txBody>
      </p:sp>
      <p:pic>
        <p:nvPicPr>
          <p:cNvPr id="7" name="Picture 6">
            <a:extLst>
              <a:ext uri="{FF2B5EF4-FFF2-40B4-BE49-F238E27FC236}">
                <a16:creationId xmlns:a16="http://schemas.microsoft.com/office/drawing/2014/main" id="{A6217F21-A7D3-7D4E-A83E-CC61EB9FBC1A}"/>
              </a:ext>
            </a:extLst>
          </p:cNvPr>
          <p:cNvPicPr>
            <a:picLocks noChangeAspect="1"/>
          </p:cNvPicPr>
          <p:nvPr/>
        </p:nvPicPr>
        <p:blipFill>
          <a:blip r:embed="rId3"/>
          <a:stretch>
            <a:fillRect/>
          </a:stretch>
        </p:blipFill>
        <p:spPr>
          <a:xfrm>
            <a:off x="1348822" y="524255"/>
            <a:ext cx="3000440" cy="3723274"/>
          </a:xfrm>
          <a:prstGeom prst="rect">
            <a:avLst/>
          </a:prstGeom>
        </p:spPr>
      </p:pic>
    </p:spTree>
    <p:extLst>
      <p:ext uri="{BB962C8B-B14F-4D97-AF65-F5344CB8AC3E}">
        <p14:creationId xmlns:p14="http://schemas.microsoft.com/office/powerpoint/2010/main" val="2790046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7F35A-9955-1248-A632-194952A8FBA3}"/>
              </a:ext>
            </a:extLst>
          </p:cNvPr>
          <p:cNvPicPr>
            <a:picLocks noChangeAspect="1"/>
          </p:cNvPicPr>
          <p:nvPr/>
        </p:nvPicPr>
        <p:blipFill>
          <a:blip r:embed="rId2"/>
          <a:stretch>
            <a:fillRect/>
          </a:stretch>
        </p:blipFill>
        <p:spPr>
          <a:xfrm>
            <a:off x="3950677" y="455500"/>
            <a:ext cx="2834327" cy="3723274"/>
          </a:xfrm>
          <a:prstGeom prst="rect">
            <a:avLst/>
          </a:prstGeom>
        </p:spPr>
      </p:pic>
      <p:sp>
        <p:nvSpPr>
          <p:cNvPr id="6" name="Rectangle 5">
            <a:extLst>
              <a:ext uri="{FF2B5EF4-FFF2-40B4-BE49-F238E27FC236}">
                <a16:creationId xmlns:a16="http://schemas.microsoft.com/office/drawing/2014/main" id="{9FD67EB1-EDFE-C34D-86EB-E9259E82445C}"/>
              </a:ext>
            </a:extLst>
          </p:cNvPr>
          <p:cNvSpPr/>
          <p:nvPr/>
        </p:nvSpPr>
        <p:spPr>
          <a:xfrm>
            <a:off x="1183800" y="4306144"/>
            <a:ext cx="5601204" cy="1846659"/>
          </a:xfrm>
          <a:prstGeom prst="rect">
            <a:avLst/>
          </a:prstGeom>
        </p:spPr>
        <p:txBody>
          <a:bodyPr wrap="square">
            <a:spAutoFit/>
          </a:bodyPr>
          <a:lstStyle/>
          <a:p>
            <a:r>
              <a:rPr lang="en-US" sz="2400" b="1" dirty="0">
                <a:solidFill>
                  <a:srgbClr val="000000"/>
                </a:solidFill>
                <a:highlight>
                  <a:srgbClr val="FFFF00"/>
                </a:highlight>
                <a:latin typeface="Times" pitchFamily="2" charset="0"/>
              </a:rPr>
              <a:t>Individual </a:t>
            </a:r>
            <a:r>
              <a:rPr lang="en-US" sz="2400" b="1" i="0" dirty="0">
                <a:solidFill>
                  <a:srgbClr val="000000"/>
                </a:solidFill>
                <a:effectLst/>
                <a:highlight>
                  <a:srgbClr val="FFFF00"/>
                </a:highlight>
                <a:latin typeface="Times" pitchFamily="2" charset="0"/>
              </a:rPr>
              <a:t>German-Jewish friendships became a standing joke among the SS in terms of their implementation of the ‘Final Solution’  </a:t>
            </a:r>
          </a:p>
          <a:p>
            <a:endParaRPr lang="en-US" b="1" i="0" dirty="0">
              <a:solidFill>
                <a:srgbClr val="000000"/>
              </a:solidFill>
              <a:effectLst/>
              <a:highlight>
                <a:srgbClr val="FFFF00"/>
              </a:highlight>
              <a:latin typeface="Times" pitchFamily="2" charset="0"/>
            </a:endParaRPr>
          </a:p>
        </p:txBody>
      </p:sp>
      <p:pic>
        <p:nvPicPr>
          <p:cNvPr id="7" name="Picture 6">
            <a:extLst>
              <a:ext uri="{FF2B5EF4-FFF2-40B4-BE49-F238E27FC236}">
                <a16:creationId xmlns:a16="http://schemas.microsoft.com/office/drawing/2014/main" id="{A6217F21-A7D3-7D4E-A83E-CC61EB9FBC1A}"/>
              </a:ext>
            </a:extLst>
          </p:cNvPr>
          <p:cNvPicPr>
            <a:picLocks noChangeAspect="1"/>
          </p:cNvPicPr>
          <p:nvPr/>
        </p:nvPicPr>
        <p:blipFill>
          <a:blip r:embed="rId3"/>
          <a:stretch>
            <a:fillRect/>
          </a:stretch>
        </p:blipFill>
        <p:spPr>
          <a:xfrm>
            <a:off x="950237" y="455500"/>
            <a:ext cx="3000440" cy="3723274"/>
          </a:xfrm>
          <a:prstGeom prst="rect">
            <a:avLst/>
          </a:prstGeom>
        </p:spPr>
      </p:pic>
    </p:spTree>
    <p:extLst>
      <p:ext uri="{BB962C8B-B14F-4D97-AF65-F5344CB8AC3E}">
        <p14:creationId xmlns:p14="http://schemas.microsoft.com/office/powerpoint/2010/main" val="319417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D67EB1-EDFE-C34D-86EB-E9259E82445C}"/>
              </a:ext>
            </a:extLst>
          </p:cNvPr>
          <p:cNvSpPr/>
          <p:nvPr/>
        </p:nvSpPr>
        <p:spPr>
          <a:xfrm>
            <a:off x="494796" y="4517160"/>
            <a:ext cx="4569573" cy="2215991"/>
          </a:xfrm>
          <a:prstGeom prst="rect">
            <a:avLst/>
          </a:prstGeom>
        </p:spPr>
        <p:txBody>
          <a:bodyPr wrap="square">
            <a:spAutoFit/>
          </a:bodyPr>
          <a:lstStyle/>
          <a:p>
            <a:r>
              <a:rPr lang="en-US" sz="2400" b="1" i="0" dirty="0">
                <a:solidFill>
                  <a:schemeClr val="tx1">
                    <a:lumMod val="95000"/>
                  </a:schemeClr>
                </a:solidFill>
                <a:effectLst/>
                <a:latin typeface="Times" pitchFamily="2" charset="0"/>
              </a:rPr>
              <a:t>German-Jewish friendships among individuals became a standing joke among the SS in their implementation of the ‘Final Solution’  </a:t>
            </a:r>
          </a:p>
          <a:p>
            <a:endParaRPr lang="en-US" b="1" i="0" dirty="0">
              <a:solidFill>
                <a:srgbClr val="000000"/>
              </a:solidFill>
              <a:effectLst/>
              <a:highlight>
                <a:srgbClr val="FFFF00"/>
              </a:highlight>
              <a:latin typeface="Times" pitchFamily="2" charset="0"/>
            </a:endParaRPr>
          </a:p>
        </p:txBody>
      </p:sp>
      <p:pic>
        <p:nvPicPr>
          <p:cNvPr id="2" name="Picture 1">
            <a:extLst>
              <a:ext uri="{FF2B5EF4-FFF2-40B4-BE49-F238E27FC236}">
                <a16:creationId xmlns:a16="http://schemas.microsoft.com/office/drawing/2014/main" id="{C566FA6D-05A2-6F4E-B707-DFE08ED7BCC8}"/>
              </a:ext>
            </a:extLst>
          </p:cNvPr>
          <p:cNvPicPr>
            <a:picLocks noChangeAspect="1"/>
          </p:cNvPicPr>
          <p:nvPr/>
        </p:nvPicPr>
        <p:blipFill>
          <a:blip r:embed="rId2"/>
          <a:stretch>
            <a:fillRect/>
          </a:stretch>
        </p:blipFill>
        <p:spPr>
          <a:xfrm>
            <a:off x="794727" y="388063"/>
            <a:ext cx="2675304" cy="3905553"/>
          </a:xfrm>
          <a:prstGeom prst="rect">
            <a:avLst/>
          </a:prstGeom>
        </p:spPr>
      </p:pic>
      <p:sp>
        <p:nvSpPr>
          <p:cNvPr id="8" name="Subtitle 2">
            <a:extLst>
              <a:ext uri="{FF2B5EF4-FFF2-40B4-BE49-F238E27FC236}">
                <a16:creationId xmlns:a16="http://schemas.microsoft.com/office/drawing/2014/main" id="{942800B3-3DAB-BA4D-ACD4-6768A91DDF71}"/>
              </a:ext>
            </a:extLst>
          </p:cNvPr>
          <p:cNvSpPr>
            <a:spLocks noGrp="1"/>
          </p:cNvSpPr>
          <p:nvPr>
            <p:ph type="subTitle" idx="1"/>
          </p:nvPr>
        </p:nvSpPr>
        <p:spPr>
          <a:xfrm>
            <a:off x="3832618" y="2988360"/>
            <a:ext cx="8144134" cy="1117687"/>
          </a:xfrm>
        </p:spPr>
        <p:txBody>
          <a:bodyPr>
            <a:normAutofit/>
          </a:bodyPr>
          <a:lstStyle/>
          <a:p>
            <a:pPr algn="l"/>
            <a:r>
              <a:rPr lang="en-US" sz="2800" dirty="0"/>
              <a:t>  HEINRICH HIMMLER</a:t>
            </a:r>
          </a:p>
          <a:p>
            <a:pPr algn="l"/>
            <a:r>
              <a:rPr lang="en-US" sz="2800" dirty="0"/>
              <a:t>      Head of the SS</a:t>
            </a:r>
          </a:p>
        </p:txBody>
      </p:sp>
      <p:pic>
        <p:nvPicPr>
          <p:cNvPr id="3" name="Picture 2">
            <a:extLst>
              <a:ext uri="{FF2B5EF4-FFF2-40B4-BE49-F238E27FC236}">
                <a16:creationId xmlns:a16="http://schemas.microsoft.com/office/drawing/2014/main" id="{4C29D8EC-EBCA-D047-A010-A1670990BDAB}"/>
              </a:ext>
            </a:extLst>
          </p:cNvPr>
          <p:cNvPicPr>
            <a:picLocks noChangeAspect="1"/>
          </p:cNvPicPr>
          <p:nvPr/>
        </p:nvPicPr>
        <p:blipFill>
          <a:blip r:embed="rId3"/>
          <a:stretch>
            <a:fillRect/>
          </a:stretch>
        </p:blipFill>
        <p:spPr>
          <a:xfrm>
            <a:off x="4217864" y="464224"/>
            <a:ext cx="2760264" cy="1821775"/>
          </a:xfrm>
          <a:prstGeom prst="rect">
            <a:avLst/>
          </a:prstGeom>
        </p:spPr>
      </p:pic>
    </p:spTree>
    <p:extLst>
      <p:ext uri="{BB962C8B-B14F-4D97-AF65-F5344CB8AC3E}">
        <p14:creationId xmlns:p14="http://schemas.microsoft.com/office/powerpoint/2010/main" val="2461683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66FA6D-05A2-6F4E-B707-DFE08ED7BCC8}"/>
              </a:ext>
            </a:extLst>
          </p:cNvPr>
          <p:cNvPicPr>
            <a:picLocks noChangeAspect="1"/>
          </p:cNvPicPr>
          <p:nvPr/>
        </p:nvPicPr>
        <p:blipFill>
          <a:blip r:embed="rId2"/>
          <a:stretch>
            <a:fillRect/>
          </a:stretch>
        </p:blipFill>
        <p:spPr>
          <a:xfrm>
            <a:off x="794727" y="388063"/>
            <a:ext cx="2675304" cy="3905553"/>
          </a:xfrm>
          <a:prstGeom prst="rect">
            <a:avLst/>
          </a:prstGeom>
        </p:spPr>
      </p:pic>
      <p:sp>
        <p:nvSpPr>
          <p:cNvPr id="8" name="Subtitle 2">
            <a:extLst>
              <a:ext uri="{FF2B5EF4-FFF2-40B4-BE49-F238E27FC236}">
                <a16:creationId xmlns:a16="http://schemas.microsoft.com/office/drawing/2014/main" id="{942800B3-3DAB-BA4D-ACD4-6768A91DDF71}"/>
              </a:ext>
            </a:extLst>
          </p:cNvPr>
          <p:cNvSpPr>
            <a:spLocks noGrp="1"/>
          </p:cNvSpPr>
          <p:nvPr>
            <p:ph type="subTitle" idx="1"/>
          </p:nvPr>
        </p:nvSpPr>
        <p:spPr>
          <a:xfrm>
            <a:off x="3820895" y="2870156"/>
            <a:ext cx="8144134" cy="1117687"/>
          </a:xfrm>
        </p:spPr>
        <p:txBody>
          <a:bodyPr>
            <a:normAutofit/>
          </a:bodyPr>
          <a:lstStyle/>
          <a:p>
            <a:pPr algn="l"/>
            <a:r>
              <a:rPr lang="en-US" sz="2800" dirty="0"/>
              <a:t>  HEINRICH HIMMLER’s </a:t>
            </a:r>
          </a:p>
          <a:p>
            <a:pPr algn="l"/>
            <a:r>
              <a:rPr lang="en-US" sz="2800" dirty="0"/>
              <a:t>  Secret speech to SS generals</a:t>
            </a:r>
          </a:p>
        </p:txBody>
      </p:sp>
      <p:pic>
        <p:nvPicPr>
          <p:cNvPr id="5" name="Picture 4">
            <a:extLst>
              <a:ext uri="{FF2B5EF4-FFF2-40B4-BE49-F238E27FC236}">
                <a16:creationId xmlns:a16="http://schemas.microsoft.com/office/drawing/2014/main" id="{84080279-438A-BE42-9155-5CAFDE319688}"/>
              </a:ext>
            </a:extLst>
          </p:cNvPr>
          <p:cNvPicPr>
            <a:picLocks noChangeAspect="1"/>
          </p:cNvPicPr>
          <p:nvPr/>
        </p:nvPicPr>
        <p:blipFill>
          <a:blip r:embed="rId3"/>
          <a:stretch>
            <a:fillRect/>
          </a:stretch>
        </p:blipFill>
        <p:spPr>
          <a:xfrm>
            <a:off x="4217864" y="464224"/>
            <a:ext cx="2760264" cy="1821775"/>
          </a:xfrm>
          <a:prstGeom prst="rect">
            <a:avLst/>
          </a:prstGeom>
        </p:spPr>
      </p:pic>
      <p:sp>
        <p:nvSpPr>
          <p:cNvPr id="7" name="Subtitle 2">
            <a:extLst>
              <a:ext uri="{FF2B5EF4-FFF2-40B4-BE49-F238E27FC236}">
                <a16:creationId xmlns:a16="http://schemas.microsoft.com/office/drawing/2014/main" id="{A671BB01-3862-B044-B0F6-B231C32F219B}"/>
              </a:ext>
            </a:extLst>
          </p:cNvPr>
          <p:cNvSpPr txBox="1">
            <a:spLocks/>
          </p:cNvSpPr>
          <p:nvPr/>
        </p:nvSpPr>
        <p:spPr>
          <a:xfrm>
            <a:off x="398170" y="4444483"/>
            <a:ext cx="11395659" cy="146886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solidFill>
                  <a:schemeClr val="accent1">
                    <a:lumMod val="40000"/>
                    <a:lumOff val="60000"/>
                  </a:schemeClr>
                </a:solidFill>
              </a:rPr>
              <a:t>  “…I am taking about the extermination of the Jewish people. It is one of those things that is easily said: ‘The Jewish people is being exterminated,’ every Party member will tell you, ‘perfectly clear, it’s part of our plans…’ And then they all come, all the 80 million upright Germans, and each one has his decent Jew. They say: ‘all the others are swine, but here is a first-class Jew.’”  </a:t>
            </a:r>
            <a:endParaRPr lang="en-US" sz="2400" dirty="0">
              <a:solidFill>
                <a:schemeClr val="accent1">
                  <a:lumMod val="20000"/>
                  <a:lumOff val="80000"/>
                </a:schemeClr>
              </a:solidFill>
            </a:endParaRPr>
          </a:p>
          <a:p>
            <a:pPr algn="l"/>
            <a:r>
              <a:rPr lang="en-US" sz="2800" dirty="0">
                <a:solidFill>
                  <a:srgbClr val="FFFF00"/>
                </a:solidFill>
              </a:rPr>
              <a:t>				     </a:t>
            </a:r>
            <a:r>
              <a:rPr lang="en-US" sz="2800" dirty="0">
                <a:solidFill>
                  <a:schemeClr val="accent6">
                    <a:lumMod val="40000"/>
                    <a:lumOff val="60000"/>
                  </a:schemeClr>
                </a:solidFill>
              </a:rPr>
              <a:t>Poznan, POLAND (October 4, 1943)</a:t>
            </a:r>
          </a:p>
        </p:txBody>
      </p:sp>
    </p:spTree>
    <p:extLst>
      <p:ext uri="{BB962C8B-B14F-4D97-AF65-F5344CB8AC3E}">
        <p14:creationId xmlns:p14="http://schemas.microsoft.com/office/powerpoint/2010/main" val="49582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66FA6D-05A2-6F4E-B707-DFE08ED7BCC8}"/>
              </a:ext>
            </a:extLst>
          </p:cNvPr>
          <p:cNvPicPr>
            <a:picLocks noChangeAspect="1"/>
          </p:cNvPicPr>
          <p:nvPr/>
        </p:nvPicPr>
        <p:blipFill>
          <a:blip r:embed="rId2"/>
          <a:stretch>
            <a:fillRect/>
          </a:stretch>
        </p:blipFill>
        <p:spPr>
          <a:xfrm>
            <a:off x="783003" y="294278"/>
            <a:ext cx="2675304" cy="3905553"/>
          </a:xfrm>
          <a:prstGeom prst="rect">
            <a:avLst/>
          </a:prstGeom>
        </p:spPr>
      </p:pic>
      <p:sp>
        <p:nvSpPr>
          <p:cNvPr id="4" name="Subtitle 2">
            <a:extLst>
              <a:ext uri="{FF2B5EF4-FFF2-40B4-BE49-F238E27FC236}">
                <a16:creationId xmlns:a16="http://schemas.microsoft.com/office/drawing/2014/main" id="{0F59AFAB-C63A-A947-9025-F4418F2542FF}"/>
              </a:ext>
            </a:extLst>
          </p:cNvPr>
          <p:cNvSpPr>
            <a:spLocks noGrp="1"/>
          </p:cNvSpPr>
          <p:nvPr>
            <p:ph type="subTitle" idx="1"/>
          </p:nvPr>
        </p:nvSpPr>
        <p:spPr>
          <a:xfrm>
            <a:off x="3797447" y="2965426"/>
            <a:ext cx="5592737" cy="1468867"/>
          </a:xfrm>
        </p:spPr>
        <p:txBody>
          <a:bodyPr>
            <a:normAutofit/>
          </a:bodyPr>
          <a:lstStyle/>
          <a:p>
            <a:pPr algn="l"/>
            <a:r>
              <a:rPr lang="en-US" sz="2800" dirty="0"/>
              <a:t>  HEINRICH HIMMLER – </a:t>
            </a:r>
            <a:r>
              <a:rPr lang="en-US" sz="2200" dirty="0"/>
              <a:t>in a</a:t>
            </a:r>
          </a:p>
          <a:p>
            <a:pPr algn="l"/>
            <a:r>
              <a:rPr lang="en-US" sz="2800" dirty="0"/>
              <a:t>  </a:t>
            </a:r>
            <a:r>
              <a:rPr lang="en-US" sz="2400" dirty="0"/>
              <a:t>secret speech to his SS generals</a:t>
            </a:r>
          </a:p>
        </p:txBody>
      </p:sp>
      <p:sp>
        <p:nvSpPr>
          <p:cNvPr id="5" name="Subtitle 2">
            <a:extLst>
              <a:ext uri="{FF2B5EF4-FFF2-40B4-BE49-F238E27FC236}">
                <a16:creationId xmlns:a16="http://schemas.microsoft.com/office/drawing/2014/main" id="{BEF27679-1B4A-C948-8787-4F013EC2841A}"/>
              </a:ext>
            </a:extLst>
          </p:cNvPr>
          <p:cNvSpPr txBox="1">
            <a:spLocks/>
          </p:cNvSpPr>
          <p:nvPr/>
        </p:nvSpPr>
        <p:spPr>
          <a:xfrm>
            <a:off x="386447" y="4690668"/>
            <a:ext cx="11395659" cy="146886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solidFill>
                  <a:schemeClr val="accent1">
                    <a:lumMod val="40000"/>
                    <a:lumOff val="60000"/>
                  </a:schemeClr>
                </a:solidFill>
              </a:rPr>
              <a:t>  “We have the moral right, we had the duty to our people to do it, to kill this people who would kill us. We however do not have the right to enrich ourselves with even one fur, one Mark, with one cigarette…That we do not have</a:t>
            </a:r>
            <a:r>
              <a:rPr lang="en-US" i="1" dirty="0">
                <a:solidFill>
                  <a:schemeClr val="bg1">
                    <a:lumMod val="50000"/>
                    <a:lumOff val="50000"/>
                  </a:schemeClr>
                </a:solidFill>
              </a:rPr>
              <a:t>.</a:t>
            </a:r>
            <a:r>
              <a:rPr lang="en-US" i="1" dirty="0">
                <a:solidFill>
                  <a:schemeClr val="bg1">
                    <a:lumMod val="50000"/>
                    <a:lumOff val="50000"/>
                  </a:schemeClr>
                </a:solidFill>
                <a:highlight>
                  <a:srgbClr val="FFFF00"/>
                </a:highlight>
              </a:rPr>
              <a:t> Because we don’t want, at the end of all this, to get sick and die from the same bacillus that we have exterminated</a:t>
            </a:r>
            <a:r>
              <a:rPr lang="en-US" i="1" dirty="0">
                <a:solidFill>
                  <a:schemeClr val="accent1">
                    <a:lumMod val="40000"/>
                    <a:lumOff val="60000"/>
                  </a:schemeClr>
                </a:solidFill>
              </a:rPr>
              <a:t>…We have carried out this most difficult task for the love of our people. And we have suffered no defect within us, in our soul, or in our character.” </a:t>
            </a:r>
          </a:p>
        </p:txBody>
      </p:sp>
      <p:sp>
        <p:nvSpPr>
          <p:cNvPr id="7" name="Subtitle 2">
            <a:extLst>
              <a:ext uri="{FF2B5EF4-FFF2-40B4-BE49-F238E27FC236}">
                <a16:creationId xmlns:a16="http://schemas.microsoft.com/office/drawing/2014/main" id="{14CCE29E-8EF5-C749-A9C0-4C7F2D3ACA04}"/>
              </a:ext>
            </a:extLst>
          </p:cNvPr>
          <p:cNvSpPr txBox="1">
            <a:spLocks/>
          </p:cNvSpPr>
          <p:nvPr/>
        </p:nvSpPr>
        <p:spPr>
          <a:xfrm>
            <a:off x="6994843" y="705231"/>
            <a:ext cx="4449323" cy="164571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  </a:t>
            </a:r>
            <a:r>
              <a:rPr lang="en-US" sz="2800" dirty="0">
                <a:solidFill>
                  <a:schemeClr val="accent1">
                    <a:lumMod val="40000"/>
                    <a:lumOff val="60000"/>
                  </a:schemeClr>
                </a:solidFill>
              </a:rPr>
              <a:t>Himmler trying to ’explain’ and ‘justify’ “THE FINAL SOLUTION”</a:t>
            </a:r>
            <a:endParaRPr lang="en-US" sz="2400" dirty="0">
              <a:solidFill>
                <a:schemeClr val="accent1">
                  <a:lumMod val="40000"/>
                  <a:lumOff val="60000"/>
                </a:schemeClr>
              </a:solidFill>
            </a:endParaRPr>
          </a:p>
        </p:txBody>
      </p:sp>
      <p:sp>
        <p:nvSpPr>
          <p:cNvPr id="8" name="Subtitle 2">
            <a:extLst>
              <a:ext uri="{FF2B5EF4-FFF2-40B4-BE49-F238E27FC236}">
                <a16:creationId xmlns:a16="http://schemas.microsoft.com/office/drawing/2014/main" id="{085B02B1-0B5F-234D-A78B-F6AEAC268490}"/>
              </a:ext>
            </a:extLst>
          </p:cNvPr>
          <p:cNvSpPr txBox="1">
            <a:spLocks/>
          </p:cNvSpPr>
          <p:nvPr/>
        </p:nvSpPr>
        <p:spPr>
          <a:xfrm>
            <a:off x="9008768" y="2876914"/>
            <a:ext cx="5592737" cy="146886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  </a:t>
            </a:r>
            <a:r>
              <a:rPr lang="en-US" sz="2800" dirty="0">
                <a:solidFill>
                  <a:schemeClr val="bg2">
                    <a:lumMod val="75000"/>
                  </a:schemeClr>
                </a:solidFill>
              </a:rPr>
              <a:t>Poznan, POLAND</a:t>
            </a:r>
          </a:p>
          <a:p>
            <a:pPr algn="l"/>
            <a:r>
              <a:rPr lang="en-US" sz="2800" dirty="0">
                <a:solidFill>
                  <a:schemeClr val="bg2">
                    <a:lumMod val="75000"/>
                  </a:schemeClr>
                </a:solidFill>
              </a:rPr>
              <a:t>  October 4, 1943</a:t>
            </a:r>
            <a:endParaRPr lang="en-US" sz="2400" dirty="0">
              <a:solidFill>
                <a:schemeClr val="bg2">
                  <a:lumMod val="75000"/>
                </a:schemeClr>
              </a:solidFill>
            </a:endParaRPr>
          </a:p>
        </p:txBody>
      </p:sp>
      <p:pic>
        <p:nvPicPr>
          <p:cNvPr id="3" name="Picture 2">
            <a:extLst>
              <a:ext uri="{FF2B5EF4-FFF2-40B4-BE49-F238E27FC236}">
                <a16:creationId xmlns:a16="http://schemas.microsoft.com/office/drawing/2014/main" id="{60CF65E9-BA23-3C47-B05F-01114C1EFD70}"/>
              </a:ext>
            </a:extLst>
          </p:cNvPr>
          <p:cNvPicPr>
            <a:picLocks noChangeAspect="1"/>
          </p:cNvPicPr>
          <p:nvPr/>
        </p:nvPicPr>
        <p:blipFill>
          <a:blip r:embed="rId3"/>
          <a:stretch>
            <a:fillRect/>
          </a:stretch>
        </p:blipFill>
        <p:spPr>
          <a:xfrm>
            <a:off x="3458307" y="294279"/>
            <a:ext cx="3343587" cy="2299598"/>
          </a:xfrm>
          <a:prstGeom prst="rect">
            <a:avLst/>
          </a:prstGeom>
        </p:spPr>
      </p:pic>
    </p:spTree>
    <p:extLst>
      <p:ext uri="{BB962C8B-B14F-4D97-AF65-F5344CB8AC3E}">
        <p14:creationId xmlns:p14="http://schemas.microsoft.com/office/powerpoint/2010/main" val="300236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457216" y="2024500"/>
            <a:ext cx="11576357" cy="1946629"/>
          </a:xfrm>
        </p:spPr>
        <p:txBody>
          <a:bodyPr/>
          <a:lstStyle/>
          <a:p>
            <a:pPr algn="l"/>
            <a:br>
              <a:rPr lang="en-US" sz="4000" dirty="0">
                <a:solidFill>
                  <a:schemeClr val="accent2">
                    <a:lumMod val="20000"/>
                    <a:lumOff val="80000"/>
                  </a:schemeClr>
                </a:solidFill>
              </a:rPr>
            </a:br>
            <a:r>
              <a:rPr lang="en-US" sz="4000" dirty="0">
                <a:solidFill>
                  <a:schemeClr val="accent3">
                    <a:lumMod val="40000"/>
                    <a:lumOff val="60000"/>
                  </a:schemeClr>
                </a:solidFill>
              </a:rPr>
              <a:t>Arthur Hertzberg (1921-2006)</a:t>
            </a:r>
            <a:br>
              <a:rPr lang="en-US" sz="4000" dirty="0">
                <a:solidFill>
                  <a:schemeClr val="accent3">
                    <a:lumMod val="40000"/>
                    <a:lumOff val="60000"/>
                  </a:schemeClr>
                </a:solidFill>
              </a:rPr>
            </a:br>
            <a:r>
              <a:rPr lang="en-US" sz="2800" dirty="0">
                <a:solidFill>
                  <a:schemeClr val="accent3">
                    <a:lumMod val="40000"/>
                    <a:lumOff val="60000"/>
                  </a:schemeClr>
                </a:solidFill>
              </a:rPr>
              <a:t>Renowned Jewish scholar and Conservative rabbi </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49952" y="4696770"/>
            <a:ext cx="10409709" cy="1682978"/>
          </a:xfrm>
        </p:spPr>
        <p:txBody>
          <a:bodyPr>
            <a:normAutofit/>
          </a:bodyPr>
          <a:lstStyle/>
          <a:p>
            <a:pPr algn="l"/>
            <a:r>
              <a:rPr lang="en-US" sz="3200" i="1" dirty="0">
                <a:solidFill>
                  <a:schemeClr val="accent2">
                    <a:lumMod val="40000"/>
                    <a:lumOff val="60000"/>
                  </a:schemeClr>
                </a:solidFill>
              </a:rPr>
              <a:t>“The essence of Judaism is the affirmation that the Jews are the chosen people: all else is commentary.”</a:t>
            </a:r>
          </a:p>
          <a:p>
            <a:pPr algn="l"/>
            <a:r>
              <a:rPr lang="en-US" sz="2800" i="1" dirty="0">
                <a:solidFill>
                  <a:schemeClr val="accent2">
                    <a:lumMod val="40000"/>
                    <a:lumOff val="60000"/>
                  </a:schemeClr>
                </a:solidFill>
              </a:rPr>
              <a:t>				             </a:t>
            </a:r>
            <a:r>
              <a:rPr lang="en-US" sz="2800" dirty="0">
                <a:solidFill>
                  <a:schemeClr val="bg2">
                    <a:lumMod val="60000"/>
                    <a:lumOff val="40000"/>
                  </a:schemeClr>
                </a:solidFill>
              </a:rPr>
              <a:t>HERTZBERG (1966) </a:t>
            </a:r>
            <a:endParaRPr lang="en-US" dirty="0">
              <a:solidFill>
                <a:schemeClr val="bg2">
                  <a:lumMod val="60000"/>
                  <a:lumOff val="40000"/>
                </a:schemeClr>
              </a:solidFill>
            </a:endParaRPr>
          </a:p>
        </p:txBody>
      </p:sp>
      <p:sp>
        <p:nvSpPr>
          <p:cNvPr id="4" name="Title 1">
            <a:extLst>
              <a:ext uri="{FF2B5EF4-FFF2-40B4-BE49-F238E27FC236}">
                <a16:creationId xmlns:a16="http://schemas.microsoft.com/office/drawing/2014/main" id="{3821083A-885A-0141-926A-7BECFF7E794B}"/>
              </a:ext>
            </a:extLst>
          </p:cNvPr>
          <p:cNvSpPr txBox="1">
            <a:spLocks/>
          </p:cNvSpPr>
          <p:nvPr/>
        </p:nvSpPr>
        <p:spPr>
          <a:xfrm>
            <a:off x="55610" y="478252"/>
            <a:ext cx="11025372" cy="154804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en-US" sz="4800" b="1" i="1" dirty="0">
                <a:solidFill>
                  <a:schemeClr val="accent6">
                    <a:lumMod val="40000"/>
                    <a:lumOff val="60000"/>
                  </a:schemeClr>
                </a:solidFill>
              </a:rPr>
              <a:t>The Doctrine of Jewish </a:t>
            </a:r>
            <a:r>
              <a:rPr lang="en-US" sz="4800" b="1" i="1" dirty="0" err="1">
                <a:solidFill>
                  <a:schemeClr val="accent6">
                    <a:lumMod val="40000"/>
                    <a:lumOff val="60000"/>
                  </a:schemeClr>
                </a:solidFill>
              </a:rPr>
              <a:t>Chosenness</a:t>
            </a:r>
            <a:r>
              <a:rPr lang="en-US" sz="4800" b="1" i="1" dirty="0">
                <a:solidFill>
                  <a:schemeClr val="accent6">
                    <a:lumMod val="40000"/>
                    <a:lumOff val="60000"/>
                  </a:schemeClr>
                </a:solidFill>
              </a:rPr>
              <a:t> </a:t>
            </a:r>
          </a:p>
        </p:txBody>
      </p:sp>
    </p:spTree>
    <p:extLst>
      <p:ext uri="{BB962C8B-B14F-4D97-AF65-F5344CB8AC3E}">
        <p14:creationId xmlns:p14="http://schemas.microsoft.com/office/powerpoint/2010/main" val="230719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7F35A-9955-1248-A632-194952A8FBA3}"/>
              </a:ext>
            </a:extLst>
          </p:cNvPr>
          <p:cNvPicPr>
            <a:picLocks noChangeAspect="1"/>
          </p:cNvPicPr>
          <p:nvPr/>
        </p:nvPicPr>
        <p:blipFill>
          <a:blip r:embed="rId2"/>
          <a:stretch>
            <a:fillRect/>
          </a:stretch>
        </p:blipFill>
        <p:spPr>
          <a:xfrm>
            <a:off x="398586" y="737034"/>
            <a:ext cx="3249546" cy="4268722"/>
          </a:xfrm>
          <a:prstGeom prst="rect">
            <a:avLst/>
          </a:prstGeom>
        </p:spPr>
      </p:pic>
      <p:sp>
        <p:nvSpPr>
          <p:cNvPr id="2" name="Rectangle 1">
            <a:extLst>
              <a:ext uri="{FF2B5EF4-FFF2-40B4-BE49-F238E27FC236}">
                <a16:creationId xmlns:a16="http://schemas.microsoft.com/office/drawing/2014/main" id="{546C3294-5115-EF4D-8EB2-60AE2C0148C3}"/>
              </a:ext>
            </a:extLst>
          </p:cNvPr>
          <p:cNvSpPr/>
          <p:nvPr/>
        </p:nvSpPr>
        <p:spPr>
          <a:xfrm>
            <a:off x="1570893" y="5090641"/>
            <a:ext cx="9401908" cy="1384995"/>
          </a:xfrm>
          <a:prstGeom prst="rect">
            <a:avLst/>
          </a:prstGeom>
        </p:spPr>
        <p:txBody>
          <a:bodyPr wrap="square">
            <a:spAutoFit/>
          </a:bodyPr>
          <a:lstStyle/>
          <a:p>
            <a:r>
              <a:rPr lang="en-US" sz="2800" dirty="0">
                <a:solidFill>
                  <a:schemeClr val="bg2">
                    <a:lumMod val="20000"/>
                    <a:lumOff val="80000"/>
                  </a:schemeClr>
                </a:solidFill>
              </a:rPr>
              <a:t>According to Nazi ideology, there could be no such thing as original JEWISH GENIUS. It had to be some sort of global Jewish conspiratorial ‘scam’ </a:t>
            </a:r>
          </a:p>
        </p:txBody>
      </p:sp>
      <p:sp>
        <p:nvSpPr>
          <p:cNvPr id="9" name="Subtitle 2">
            <a:extLst>
              <a:ext uri="{FF2B5EF4-FFF2-40B4-BE49-F238E27FC236}">
                <a16:creationId xmlns:a16="http://schemas.microsoft.com/office/drawing/2014/main" id="{A00669F0-1117-DA42-946B-CC8AB3EFCDBC}"/>
              </a:ext>
            </a:extLst>
          </p:cNvPr>
          <p:cNvSpPr>
            <a:spLocks noGrp="1"/>
          </p:cNvSpPr>
          <p:nvPr>
            <p:ph type="subTitle" idx="1"/>
          </p:nvPr>
        </p:nvSpPr>
        <p:spPr>
          <a:xfrm>
            <a:off x="3848574" y="2759637"/>
            <a:ext cx="7253180" cy="1338725"/>
          </a:xfrm>
        </p:spPr>
        <p:txBody>
          <a:bodyPr>
            <a:normAutofit fontScale="55000" lnSpcReduction="20000"/>
          </a:bodyPr>
          <a:lstStyle/>
          <a:p>
            <a:pPr algn="l"/>
            <a:r>
              <a:rPr lang="en-US" sz="5100" i="1" dirty="0"/>
              <a:t>EINSTEIN was the ARCH-ENEMY </a:t>
            </a:r>
          </a:p>
          <a:p>
            <a:pPr algn="l"/>
            <a:r>
              <a:rPr lang="en-US" sz="5100" i="1" dirty="0"/>
              <a:t>of NAZI IDEOLOGY </a:t>
            </a:r>
            <a:r>
              <a:rPr lang="en-US" sz="5100" i="1" dirty="0">
                <a:solidFill>
                  <a:schemeClr val="accent3">
                    <a:lumMod val="40000"/>
                    <a:lumOff val="60000"/>
                  </a:schemeClr>
                </a:solidFill>
              </a:rPr>
              <a:t>by HIS VERY </a:t>
            </a:r>
          </a:p>
          <a:p>
            <a:pPr algn="l"/>
            <a:r>
              <a:rPr lang="en-US" sz="5100" i="1" dirty="0">
                <a:solidFill>
                  <a:schemeClr val="accent3">
                    <a:lumMod val="40000"/>
                    <a:lumOff val="60000"/>
                  </a:schemeClr>
                </a:solidFill>
              </a:rPr>
              <a:t>EXISTENCE!!!   </a:t>
            </a:r>
            <a:r>
              <a:rPr lang="en-US" sz="2800" i="1" dirty="0"/>
              <a:t>–</a:t>
            </a:r>
          </a:p>
          <a:p>
            <a:r>
              <a:rPr lang="en-US" sz="2800" dirty="0"/>
              <a:t>  </a:t>
            </a:r>
          </a:p>
        </p:txBody>
      </p:sp>
    </p:spTree>
    <p:extLst>
      <p:ext uri="{BB962C8B-B14F-4D97-AF65-F5344CB8AC3E}">
        <p14:creationId xmlns:p14="http://schemas.microsoft.com/office/powerpoint/2010/main" val="1880706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21727" y="2609520"/>
            <a:ext cx="5651214" cy="1454180"/>
          </a:xfrm>
        </p:spPr>
        <p:txBody>
          <a:bodyPr>
            <a:normAutofit/>
          </a:bodyPr>
          <a:lstStyle/>
          <a:p>
            <a:pPr algn="l">
              <a:lnSpc>
                <a:spcPct val="170000"/>
              </a:lnSpc>
            </a:pPr>
            <a:r>
              <a:rPr lang="en-US" sz="2800" b="1" dirty="0">
                <a:solidFill>
                  <a:srgbClr val="F55613"/>
                </a:solidFill>
              </a:rPr>
              <a:t>JOSEF MENGELE </a:t>
            </a:r>
          </a:p>
          <a:p>
            <a:pPr algn="l"/>
            <a:r>
              <a:rPr lang="en-US" sz="3200" i="1" dirty="0">
                <a:solidFill>
                  <a:schemeClr val="accent2">
                    <a:lumMod val="20000"/>
                    <a:lumOff val="80000"/>
                  </a:schemeClr>
                </a:solidFill>
              </a:rPr>
              <a:t> </a:t>
            </a:r>
            <a:r>
              <a:rPr lang="en-US" sz="2800" dirty="0">
                <a:solidFill>
                  <a:schemeClr val="accent1">
                    <a:lumMod val="40000"/>
                    <a:lumOff val="60000"/>
                  </a:schemeClr>
                </a:solidFill>
              </a:rPr>
              <a:t>.</a:t>
            </a:r>
          </a:p>
        </p:txBody>
      </p:sp>
      <p:sp>
        <p:nvSpPr>
          <p:cNvPr id="8" name="Subtitle 2">
            <a:extLst>
              <a:ext uri="{FF2B5EF4-FFF2-40B4-BE49-F238E27FC236}">
                <a16:creationId xmlns:a16="http://schemas.microsoft.com/office/drawing/2014/main" id="{5E4F275A-4CA8-B743-B440-E2FFA7E0A566}"/>
              </a:ext>
            </a:extLst>
          </p:cNvPr>
          <p:cNvSpPr txBox="1">
            <a:spLocks/>
          </p:cNvSpPr>
          <p:nvPr/>
        </p:nvSpPr>
        <p:spPr>
          <a:xfrm>
            <a:off x="4455637" y="2380402"/>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5400" b="1" i="1" dirty="0">
                <a:solidFill>
                  <a:schemeClr val="bg2">
                    <a:lumMod val="60000"/>
                    <a:lumOff val="40000"/>
                  </a:schemeClr>
                </a:solidFill>
              </a:rPr>
              <a:t>Auschwitz</a:t>
            </a:r>
            <a:endParaRPr lang="en-US" sz="5400" i="1" dirty="0">
              <a:solidFill>
                <a:schemeClr val="bg2">
                  <a:lumMod val="60000"/>
                  <a:lumOff val="4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921727" y="729920"/>
            <a:ext cx="3009900" cy="1879600"/>
          </a:xfrm>
          <a:prstGeom prst="rect">
            <a:avLst/>
          </a:prstGeom>
        </p:spPr>
      </p:pic>
      <p:pic>
        <p:nvPicPr>
          <p:cNvPr id="10" name="Picture 9">
            <a:extLst>
              <a:ext uri="{FF2B5EF4-FFF2-40B4-BE49-F238E27FC236}">
                <a16:creationId xmlns:a16="http://schemas.microsoft.com/office/drawing/2014/main" id="{290D817C-5C84-034B-984E-0037E860FB4D}"/>
              </a:ext>
            </a:extLst>
          </p:cNvPr>
          <p:cNvPicPr>
            <a:picLocks noChangeAspect="1"/>
          </p:cNvPicPr>
          <p:nvPr/>
        </p:nvPicPr>
        <p:blipFill>
          <a:blip r:embed="rId3"/>
          <a:stretch>
            <a:fillRect/>
          </a:stretch>
        </p:blipFill>
        <p:spPr>
          <a:xfrm>
            <a:off x="8930974" y="2609520"/>
            <a:ext cx="3138599" cy="4184799"/>
          </a:xfrm>
          <a:prstGeom prst="rect">
            <a:avLst/>
          </a:prstGeom>
        </p:spPr>
      </p:pic>
      <p:pic>
        <p:nvPicPr>
          <p:cNvPr id="14" name="Picture 13">
            <a:extLst>
              <a:ext uri="{FF2B5EF4-FFF2-40B4-BE49-F238E27FC236}">
                <a16:creationId xmlns:a16="http://schemas.microsoft.com/office/drawing/2014/main" id="{345CF99D-8079-884F-983F-1BE6D754E22B}"/>
              </a:ext>
            </a:extLst>
          </p:cNvPr>
          <p:cNvPicPr>
            <a:picLocks noChangeAspect="1"/>
          </p:cNvPicPr>
          <p:nvPr/>
        </p:nvPicPr>
        <p:blipFill>
          <a:blip r:embed="rId4"/>
          <a:stretch>
            <a:fillRect/>
          </a:stretch>
        </p:blipFill>
        <p:spPr>
          <a:xfrm>
            <a:off x="363415" y="4017818"/>
            <a:ext cx="3451427" cy="2588570"/>
          </a:xfrm>
          <a:prstGeom prst="rect">
            <a:avLst/>
          </a:prstGeom>
        </p:spPr>
      </p:pic>
      <p:pic>
        <p:nvPicPr>
          <p:cNvPr id="16" name="Picture 15">
            <a:extLst>
              <a:ext uri="{FF2B5EF4-FFF2-40B4-BE49-F238E27FC236}">
                <a16:creationId xmlns:a16="http://schemas.microsoft.com/office/drawing/2014/main" id="{B426EA00-3915-394F-9909-DE2A6D47BF69}"/>
              </a:ext>
            </a:extLst>
          </p:cNvPr>
          <p:cNvPicPr>
            <a:picLocks noChangeAspect="1"/>
          </p:cNvPicPr>
          <p:nvPr/>
        </p:nvPicPr>
        <p:blipFill>
          <a:blip r:embed="rId5"/>
          <a:stretch>
            <a:fillRect/>
          </a:stretch>
        </p:blipFill>
        <p:spPr>
          <a:xfrm>
            <a:off x="3790408" y="3969524"/>
            <a:ext cx="3638170" cy="2728627"/>
          </a:xfrm>
          <a:prstGeom prst="rect">
            <a:avLst/>
          </a:prstGeom>
        </p:spPr>
      </p:pic>
    </p:spTree>
    <p:extLst>
      <p:ext uri="{BB962C8B-B14F-4D97-AF65-F5344CB8AC3E}">
        <p14:creationId xmlns:p14="http://schemas.microsoft.com/office/powerpoint/2010/main" val="3760368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21727" y="2609520"/>
            <a:ext cx="5651214" cy="1454180"/>
          </a:xfrm>
        </p:spPr>
        <p:txBody>
          <a:bodyPr>
            <a:normAutofit/>
          </a:bodyPr>
          <a:lstStyle/>
          <a:p>
            <a:pPr algn="l">
              <a:lnSpc>
                <a:spcPct val="170000"/>
              </a:lnSpc>
            </a:pPr>
            <a:r>
              <a:rPr lang="en-US" sz="2800" b="1" dirty="0">
                <a:solidFill>
                  <a:srgbClr val="F55613"/>
                </a:solidFill>
              </a:rPr>
              <a:t>JOSEF MENGELE </a:t>
            </a:r>
          </a:p>
          <a:p>
            <a:pPr algn="l"/>
            <a:r>
              <a:rPr lang="en-US" sz="3200" i="1" dirty="0">
                <a:solidFill>
                  <a:schemeClr val="accent2">
                    <a:lumMod val="20000"/>
                    <a:lumOff val="80000"/>
                  </a:schemeClr>
                </a:solidFill>
              </a:rPr>
              <a:t> </a:t>
            </a:r>
            <a:endParaRPr lang="en-US" sz="2800" dirty="0">
              <a:solidFill>
                <a:schemeClr val="accent1">
                  <a:lumMod val="40000"/>
                  <a:lumOff val="60000"/>
                </a:schemeClr>
              </a:solidFill>
            </a:endParaRPr>
          </a:p>
        </p:txBody>
      </p:sp>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4329481" y="1299709"/>
            <a:ext cx="7861788" cy="3549868"/>
          </a:xfrm>
        </p:spPr>
        <p:txBody>
          <a:bodyPr/>
          <a:lstStyle/>
          <a:p>
            <a:pPr algn="l"/>
            <a:br>
              <a:rPr lang="en-US" dirty="0"/>
            </a:br>
            <a:br>
              <a:rPr lang="en-US" sz="1800" dirty="0"/>
            </a:br>
            <a:r>
              <a:rPr lang="en-US" sz="1800" dirty="0"/>
              <a:t> </a:t>
            </a:r>
            <a:br>
              <a:rPr lang="en-US" sz="1800" dirty="0"/>
            </a:br>
            <a:r>
              <a:rPr lang="en-US" sz="1800" b="1" dirty="0"/>
              <a:t>Mengele chose Jewish doctors of “world renown,” such as Dr. Epstein, to assist him. He was well aware of the quality of the background of the people he was destroying.</a:t>
            </a:r>
            <a:r>
              <a:rPr lang="en-US" sz="1800" dirty="0"/>
              <a:t> </a:t>
            </a:r>
            <a:r>
              <a:rPr lang="en-US" sz="1800" b="1" dirty="0"/>
              <a:t>Miklos was set apart:  </a:t>
            </a:r>
            <a:r>
              <a:rPr lang="en-US" sz="1800" b="1" i="1" dirty="0"/>
              <a:t>“Dr. Mengele questioned me at length, asking where I had studied, the names of my pathology professors, how I had acquired a knowledge of forensic medicine, how long I had practiced, etc.”</a:t>
            </a:r>
            <a:r>
              <a:rPr lang="en-US" sz="1800" b="1" dirty="0"/>
              <a:t>  </a:t>
            </a:r>
            <a:br>
              <a:rPr lang="en-US" sz="1800" b="1" dirty="0"/>
            </a:br>
            <a:r>
              <a:rPr lang="en-US" sz="1800" b="1" dirty="0"/>
              <a:t>		</a:t>
            </a:r>
            <a:r>
              <a:rPr lang="en-US" sz="2400" b="1" dirty="0"/>
              <a:t>   </a:t>
            </a:r>
            <a:r>
              <a:rPr lang="en-US" sz="2400" b="1" dirty="0">
                <a:solidFill>
                  <a:schemeClr val="accent1">
                    <a:lumMod val="20000"/>
                    <a:lumOff val="80000"/>
                  </a:schemeClr>
                </a:solidFill>
              </a:rPr>
              <a:t>(Dr. Miklos </a:t>
            </a:r>
            <a:r>
              <a:rPr lang="en-US" sz="2400" b="1" dirty="0" err="1">
                <a:solidFill>
                  <a:schemeClr val="accent1">
                    <a:lumMod val="20000"/>
                    <a:lumOff val="80000"/>
                  </a:schemeClr>
                </a:solidFill>
              </a:rPr>
              <a:t>Nyiszli</a:t>
            </a:r>
            <a:r>
              <a:rPr lang="en-US" sz="2400" b="1" dirty="0">
                <a:solidFill>
                  <a:schemeClr val="accent1">
                    <a:lumMod val="20000"/>
                    <a:lumOff val="80000"/>
                  </a:schemeClr>
                </a:solidFill>
              </a:rPr>
              <a:t>, pp. 19-20)</a:t>
            </a:r>
            <a:br>
              <a:rPr lang="en-US" b="1" dirty="0"/>
            </a:br>
            <a:r>
              <a:rPr lang="en-US" b="1" dirty="0"/>
              <a:t> </a:t>
            </a:r>
            <a:br>
              <a:rPr lang="en-US" b="1" dirty="0"/>
            </a:br>
            <a:br>
              <a:rPr lang="en-US" dirty="0"/>
            </a:br>
            <a:br>
              <a:rPr lang="en-US" dirty="0"/>
            </a:br>
            <a:endParaRPr lang="en-US" sz="2000" i="1" dirty="0">
              <a:solidFill>
                <a:schemeClr val="accent4">
                  <a:lumMod val="40000"/>
                  <a:lumOff val="60000"/>
                </a:schemeClr>
              </a:solidFill>
            </a:endParaRPr>
          </a:p>
        </p:txBody>
      </p:sp>
      <p:sp>
        <p:nvSpPr>
          <p:cNvPr id="8" name="Subtitle 2">
            <a:extLst>
              <a:ext uri="{FF2B5EF4-FFF2-40B4-BE49-F238E27FC236}">
                <a16:creationId xmlns:a16="http://schemas.microsoft.com/office/drawing/2014/main" id="{5E4F275A-4CA8-B743-B440-E2FFA7E0A566}"/>
              </a:ext>
            </a:extLst>
          </p:cNvPr>
          <p:cNvSpPr txBox="1">
            <a:spLocks/>
          </p:cNvSpPr>
          <p:nvPr/>
        </p:nvSpPr>
        <p:spPr>
          <a:xfrm>
            <a:off x="4455637" y="2380402"/>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5400" b="1" i="1" dirty="0">
                <a:solidFill>
                  <a:schemeClr val="bg2">
                    <a:lumMod val="60000"/>
                    <a:lumOff val="40000"/>
                  </a:schemeClr>
                </a:solidFill>
              </a:rPr>
              <a:t>Auschwitz</a:t>
            </a:r>
            <a:endParaRPr lang="en-US" sz="5400" i="1" dirty="0">
              <a:solidFill>
                <a:schemeClr val="bg2">
                  <a:lumMod val="60000"/>
                  <a:lumOff val="4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804942" y="729920"/>
            <a:ext cx="3009900" cy="1879600"/>
          </a:xfrm>
          <a:prstGeom prst="rect">
            <a:avLst/>
          </a:prstGeom>
        </p:spPr>
      </p:pic>
      <p:pic>
        <p:nvPicPr>
          <p:cNvPr id="14" name="Picture 13">
            <a:extLst>
              <a:ext uri="{FF2B5EF4-FFF2-40B4-BE49-F238E27FC236}">
                <a16:creationId xmlns:a16="http://schemas.microsoft.com/office/drawing/2014/main" id="{345CF99D-8079-884F-983F-1BE6D754E22B}"/>
              </a:ext>
            </a:extLst>
          </p:cNvPr>
          <p:cNvPicPr>
            <a:picLocks noChangeAspect="1"/>
          </p:cNvPicPr>
          <p:nvPr/>
        </p:nvPicPr>
        <p:blipFill>
          <a:blip r:embed="rId3"/>
          <a:stretch>
            <a:fillRect/>
          </a:stretch>
        </p:blipFill>
        <p:spPr>
          <a:xfrm>
            <a:off x="715778" y="3997702"/>
            <a:ext cx="3602250" cy="2701687"/>
          </a:xfrm>
          <a:prstGeom prst="rect">
            <a:avLst/>
          </a:prstGeom>
        </p:spPr>
      </p:pic>
      <p:pic>
        <p:nvPicPr>
          <p:cNvPr id="16" name="Picture 15">
            <a:extLst>
              <a:ext uri="{FF2B5EF4-FFF2-40B4-BE49-F238E27FC236}">
                <a16:creationId xmlns:a16="http://schemas.microsoft.com/office/drawing/2014/main" id="{B426EA00-3915-394F-9909-DE2A6D47BF69}"/>
              </a:ext>
            </a:extLst>
          </p:cNvPr>
          <p:cNvPicPr>
            <a:picLocks noChangeAspect="1"/>
          </p:cNvPicPr>
          <p:nvPr/>
        </p:nvPicPr>
        <p:blipFill>
          <a:blip r:embed="rId4"/>
          <a:stretch>
            <a:fillRect/>
          </a:stretch>
        </p:blipFill>
        <p:spPr>
          <a:xfrm>
            <a:off x="4318028" y="4009197"/>
            <a:ext cx="3638170" cy="2728627"/>
          </a:xfrm>
          <a:prstGeom prst="rect">
            <a:avLst/>
          </a:prstGeom>
        </p:spPr>
      </p:pic>
      <p:pic>
        <p:nvPicPr>
          <p:cNvPr id="9" name="Picture 8">
            <a:extLst>
              <a:ext uri="{FF2B5EF4-FFF2-40B4-BE49-F238E27FC236}">
                <a16:creationId xmlns:a16="http://schemas.microsoft.com/office/drawing/2014/main" id="{824E30ED-98F4-8148-BE5E-54DEE4D3EEC1}"/>
              </a:ext>
            </a:extLst>
          </p:cNvPr>
          <p:cNvPicPr>
            <a:picLocks noChangeAspect="1"/>
          </p:cNvPicPr>
          <p:nvPr/>
        </p:nvPicPr>
        <p:blipFill>
          <a:blip r:embed="rId5"/>
          <a:stretch>
            <a:fillRect/>
          </a:stretch>
        </p:blipFill>
        <p:spPr>
          <a:xfrm>
            <a:off x="9100945" y="2563231"/>
            <a:ext cx="2169328" cy="3093809"/>
          </a:xfrm>
          <a:prstGeom prst="rect">
            <a:avLst/>
          </a:prstGeom>
        </p:spPr>
      </p:pic>
      <p:sp>
        <p:nvSpPr>
          <p:cNvPr id="11" name="Subtitle 2">
            <a:extLst>
              <a:ext uri="{FF2B5EF4-FFF2-40B4-BE49-F238E27FC236}">
                <a16:creationId xmlns:a16="http://schemas.microsoft.com/office/drawing/2014/main" id="{A059A58F-6838-A343-A15A-6EC4C212C23D}"/>
              </a:ext>
            </a:extLst>
          </p:cNvPr>
          <p:cNvSpPr txBox="1">
            <a:spLocks/>
          </p:cNvSpPr>
          <p:nvPr/>
        </p:nvSpPr>
        <p:spPr>
          <a:xfrm>
            <a:off x="8776393" y="5595013"/>
            <a:ext cx="5651214" cy="14541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2800" b="1" dirty="0">
                <a:solidFill>
                  <a:schemeClr val="accent1">
                    <a:lumMod val="40000"/>
                    <a:lumOff val="60000"/>
                  </a:schemeClr>
                </a:solidFill>
              </a:rPr>
              <a:t>Dr. Miklos </a:t>
            </a:r>
            <a:r>
              <a:rPr lang="en-US" sz="2800" b="1" dirty="0" err="1">
                <a:solidFill>
                  <a:schemeClr val="accent1">
                    <a:lumMod val="40000"/>
                    <a:lumOff val="60000"/>
                  </a:schemeClr>
                </a:solidFill>
              </a:rPr>
              <a:t>Nyiszli</a:t>
            </a:r>
            <a:endParaRPr lang="en-US" sz="2800" b="1" dirty="0">
              <a:solidFill>
                <a:schemeClr val="accent1">
                  <a:lumMod val="40000"/>
                  <a:lumOff val="60000"/>
                </a:schemeClr>
              </a:solidFill>
            </a:endParaRP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4334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266603" y="2579050"/>
            <a:ext cx="5665274" cy="1125442"/>
          </a:xfrm>
        </p:spPr>
        <p:txBody>
          <a:bodyPr>
            <a:normAutofit/>
          </a:bodyPr>
          <a:lstStyle/>
          <a:p>
            <a:pPr algn="l">
              <a:lnSpc>
                <a:spcPct val="170000"/>
              </a:lnSpc>
            </a:pPr>
            <a:r>
              <a:rPr lang="en-US" sz="2800" b="1" dirty="0">
                <a:solidFill>
                  <a:srgbClr val="F55613"/>
                </a:solidFill>
              </a:rPr>
              <a:t>   JOSEF MENGELE</a:t>
            </a:r>
          </a:p>
          <a:p>
            <a:pPr algn="l">
              <a:lnSpc>
                <a:spcPct val="170000"/>
              </a:lnSpc>
            </a:pPr>
            <a:r>
              <a:rPr lang="en-US" sz="2800" b="1" i="1" dirty="0">
                <a:solidFill>
                  <a:srgbClr val="F55613"/>
                </a:solidFill>
              </a:rPr>
              <a:t> </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630782" y="697485"/>
            <a:ext cx="3009900" cy="1879600"/>
          </a:xfrm>
          <a:prstGeom prst="rect">
            <a:avLst/>
          </a:prstGeom>
        </p:spPr>
      </p:pic>
      <p:sp>
        <p:nvSpPr>
          <p:cNvPr id="12" name="Subtitle 2">
            <a:extLst>
              <a:ext uri="{FF2B5EF4-FFF2-40B4-BE49-F238E27FC236}">
                <a16:creationId xmlns:a16="http://schemas.microsoft.com/office/drawing/2014/main" id="{B494A501-A774-B343-8184-D6D8650599D1}"/>
              </a:ext>
            </a:extLst>
          </p:cNvPr>
          <p:cNvSpPr txBox="1">
            <a:spLocks/>
          </p:cNvSpPr>
          <p:nvPr/>
        </p:nvSpPr>
        <p:spPr>
          <a:xfrm>
            <a:off x="5474542" y="5496340"/>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4400" b="1" i="1" dirty="0">
                <a:solidFill>
                  <a:schemeClr val="bg2">
                    <a:lumMod val="60000"/>
                    <a:lumOff val="40000"/>
                  </a:schemeClr>
                </a:solidFill>
              </a:rPr>
              <a:t>Auschwitz</a:t>
            </a:r>
            <a:endParaRPr lang="en-US" sz="4400" i="1" dirty="0">
              <a:solidFill>
                <a:schemeClr val="bg2">
                  <a:lumMod val="60000"/>
                  <a:lumOff val="40000"/>
                </a:schemeClr>
              </a:solidFill>
            </a:endParaRPr>
          </a:p>
        </p:txBody>
      </p:sp>
      <p:pic>
        <p:nvPicPr>
          <p:cNvPr id="13" name="Picture 12">
            <a:extLst>
              <a:ext uri="{FF2B5EF4-FFF2-40B4-BE49-F238E27FC236}">
                <a16:creationId xmlns:a16="http://schemas.microsoft.com/office/drawing/2014/main" id="{DC7DAC6C-21FB-3A4D-8C9E-B909D891E530}"/>
              </a:ext>
            </a:extLst>
          </p:cNvPr>
          <p:cNvPicPr>
            <a:picLocks noChangeAspect="1"/>
          </p:cNvPicPr>
          <p:nvPr/>
        </p:nvPicPr>
        <p:blipFill>
          <a:blip r:embed="rId3"/>
          <a:stretch>
            <a:fillRect/>
          </a:stretch>
        </p:blipFill>
        <p:spPr>
          <a:xfrm>
            <a:off x="4771157" y="2577085"/>
            <a:ext cx="4361120" cy="3270840"/>
          </a:xfrm>
          <a:prstGeom prst="rect">
            <a:avLst/>
          </a:prstGeom>
        </p:spPr>
      </p:pic>
      <p:sp>
        <p:nvSpPr>
          <p:cNvPr id="7" name="Title 6">
            <a:extLst>
              <a:ext uri="{FF2B5EF4-FFF2-40B4-BE49-F238E27FC236}">
                <a16:creationId xmlns:a16="http://schemas.microsoft.com/office/drawing/2014/main" id="{CD063B3A-6422-F149-AEA4-1EFFF4D7D6EB}"/>
              </a:ext>
            </a:extLst>
          </p:cNvPr>
          <p:cNvSpPr>
            <a:spLocks noGrp="1"/>
          </p:cNvSpPr>
          <p:nvPr>
            <p:ph type="ctrTitle"/>
          </p:nvPr>
        </p:nvSpPr>
        <p:spPr>
          <a:xfrm>
            <a:off x="3872962" y="676968"/>
            <a:ext cx="8144134" cy="1373070"/>
          </a:xfrm>
        </p:spPr>
        <p:txBody>
          <a:bodyPr/>
          <a:lstStyle/>
          <a:p>
            <a:pPr algn="l"/>
            <a:r>
              <a:rPr lang="en-US" sz="2800" dirty="0">
                <a:solidFill>
                  <a:schemeClr val="bg2">
                    <a:lumMod val="20000"/>
                    <a:lumOff val="80000"/>
                  </a:schemeClr>
                </a:solidFill>
              </a:rPr>
              <a:t>Relying on Jewish expertise in any way went contrary to all Nazi ideology, but such Nazi ‘rules’ were ignored in the Hell of Auschwitz </a:t>
            </a:r>
          </a:p>
        </p:txBody>
      </p:sp>
    </p:spTree>
    <p:extLst>
      <p:ext uri="{BB962C8B-B14F-4D97-AF65-F5344CB8AC3E}">
        <p14:creationId xmlns:p14="http://schemas.microsoft.com/office/powerpoint/2010/main" val="863642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266603" y="2579050"/>
            <a:ext cx="5665274" cy="1125442"/>
          </a:xfrm>
        </p:spPr>
        <p:txBody>
          <a:bodyPr>
            <a:normAutofit/>
          </a:bodyPr>
          <a:lstStyle/>
          <a:p>
            <a:pPr algn="l">
              <a:lnSpc>
                <a:spcPct val="170000"/>
              </a:lnSpc>
            </a:pPr>
            <a:r>
              <a:rPr lang="en-US" sz="2800" b="1" dirty="0">
                <a:solidFill>
                  <a:srgbClr val="F55613"/>
                </a:solidFill>
              </a:rPr>
              <a:t>   JOSEF MENGELE</a:t>
            </a:r>
          </a:p>
          <a:p>
            <a:pPr algn="l">
              <a:lnSpc>
                <a:spcPct val="170000"/>
              </a:lnSpc>
            </a:pPr>
            <a:r>
              <a:rPr lang="en-US" sz="2800" b="1" i="1" dirty="0">
                <a:solidFill>
                  <a:srgbClr val="F55613"/>
                </a:solidFill>
              </a:rPr>
              <a:t>“The Angel of Death” </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3994373" y="1210067"/>
            <a:ext cx="7861788" cy="3549868"/>
          </a:xfrm>
        </p:spPr>
        <p:txBody>
          <a:bodyPr/>
          <a:lstStyle/>
          <a:p>
            <a:pPr algn="l"/>
            <a:br>
              <a:rPr lang="en-US" sz="2000" dirty="0"/>
            </a:br>
            <a:r>
              <a:rPr lang="en-US" sz="1900" i="1" dirty="0">
                <a:solidFill>
                  <a:schemeClr val="accent1">
                    <a:lumMod val="40000"/>
                    <a:lumOff val="60000"/>
                  </a:schemeClr>
                </a:solidFill>
              </a:rPr>
              <a:t>“Because of their blood, the Jews were harmful to that great race [the Master Race of Aryans]. Moreover, they were dangerous because their teachers, their artists, their merchants and financiers had become so powerful they threatened to enslave the whole of Europe.”  </a:t>
            </a:r>
            <a:r>
              <a:rPr lang="en-US" sz="1900" b="1" dirty="0"/>
              <a:t>(Dr. Miklos </a:t>
            </a:r>
            <a:r>
              <a:rPr lang="en-US" sz="1900" b="1" dirty="0" err="1"/>
              <a:t>Nyiszli</a:t>
            </a:r>
            <a:r>
              <a:rPr lang="en-US" sz="1900" b="1" dirty="0"/>
              <a:t>, a Jewish doctor at Auschwitz who worked with Mengele, commenting on Nazi views of the Jews, </a:t>
            </a:r>
            <a:r>
              <a:rPr lang="en-US" sz="1900" b="1" i="1" dirty="0"/>
              <a:t>Auschwitz: A Doctor’s Eyewitness Account</a:t>
            </a:r>
            <a:r>
              <a:rPr lang="en-US" sz="1900" b="1" dirty="0"/>
              <a:t>, 1960, 2011, p. 110)</a:t>
            </a:r>
            <a:br>
              <a:rPr lang="en-US" sz="2000" i="1" dirty="0"/>
            </a:br>
            <a:br>
              <a:rPr lang="en-US" dirty="0"/>
            </a:br>
            <a:br>
              <a:rPr lang="en-US" sz="1800" dirty="0"/>
            </a:br>
            <a:r>
              <a:rPr lang="en-US" sz="1800" dirty="0"/>
              <a:t> </a:t>
            </a:r>
            <a:br>
              <a:rPr lang="en-US" sz="1800" dirty="0"/>
            </a:br>
            <a:r>
              <a:rPr lang="en-US" sz="1800" b="1" dirty="0"/>
              <a:t> </a:t>
            </a:r>
            <a:br>
              <a:rPr lang="en-US" dirty="0"/>
            </a:br>
            <a:br>
              <a:rPr lang="en-US" dirty="0"/>
            </a:br>
            <a:endParaRPr lang="en-US" sz="2000" i="1" dirty="0">
              <a:solidFill>
                <a:schemeClr val="accent4">
                  <a:lumMod val="40000"/>
                  <a:lumOff val="6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630782" y="697485"/>
            <a:ext cx="3009900" cy="1879600"/>
          </a:xfrm>
          <a:prstGeom prst="rect">
            <a:avLst/>
          </a:prstGeom>
        </p:spPr>
      </p:pic>
      <p:pic>
        <p:nvPicPr>
          <p:cNvPr id="2" name="Picture 1">
            <a:extLst>
              <a:ext uri="{FF2B5EF4-FFF2-40B4-BE49-F238E27FC236}">
                <a16:creationId xmlns:a16="http://schemas.microsoft.com/office/drawing/2014/main" id="{0F87326F-22E5-154F-B2CD-7594E20F6116}"/>
              </a:ext>
            </a:extLst>
          </p:cNvPr>
          <p:cNvPicPr>
            <a:picLocks noChangeAspect="1"/>
          </p:cNvPicPr>
          <p:nvPr/>
        </p:nvPicPr>
        <p:blipFill>
          <a:blip r:embed="rId3"/>
          <a:stretch>
            <a:fillRect/>
          </a:stretch>
        </p:blipFill>
        <p:spPr>
          <a:xfrm>
            <a:off x="7536582" y="2577085"/>
            <a:ext cx="2169328" cy="3093809"/>
          </a:xfrm>
          <a:prstGeom prst="rect">
            <a:avLst/>
          </a:prstGeom>
        </p:spPr>
      </p:pic>
      <p:sp>
        <p:nvSpPr>
          <p:cNvPr id="11" name="Subtitle 2">
            <a:extLst>
              <a:ext uri="{FF2B5EF4-FFF2-40B4-BE49-F238E27FC236}">
                <a16:creationId xmlns:a16="http://schemas.microsoft.com/office/drawing/2014/main" id="{393412E3-0788-3442-999A-E1B3E83674C1}"/>
              </a:ext>
            </a:extLst>
          </p:cNvPr>
          <p:cNvSpPr txBox="1">
            <a:spLocks/>
          </p:cNvSpPr>
          <p:nvPr/>
        </p:nvSpPr>
        <p:spPr>
          <a:xfrm>
            <a:off x="7094248" y="5536498"/>
            <a:ext cx="5651214" cy="14541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3200" b="1" dirty="0">
                <a:solidFill>
                  <a:schemeClr val="accent1">
                    <a:lumMod val="40000"/>
                    <a:lumOff val="60000"/>
                  </a:schemeClr>
                </a:solidFill>
              </a:rPr>
              <a:t>Dr. Miklos </a:t>
            </a:r>
            <a:r>
              <a:rPr lang="en-US" sz="3200" b="1" dirty="0" err="1">
                <a:solidFill>
                  <a:schemeClr val="accent1">
                    <a:lumMod val="40000"/>
                    <a:lumOff val="60000"/>
                  </a:schemeClr>
                </a:solidFill>
              </a:rPr>
              <a:t>Nyiszli</a:t>
            </a:r>
            <a:endParaRPr lang="en-US" sz="3200" b="1" dirty="0">
              <a:solidFill>
                <a:schemeClr val="accent1">
                  <a:lumMod val="40000"/>
                  <a:lumOff val="60000"/>
                </a:schemeClr>
              </a:solidFill>
            </a:endParaRP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12" name="Subtitle 2">
            <a:extLst>
              <a:ext uri="{FF2B5EF4-FFF2-40B4-BE49-F238E27FC236}">
                <a16:creationId xmlns:a16="http://schemas.microsoft.com/office/drawing/2014/main" id="{B494A501-A774-B343-8184-D6D8650599D1}"/>
              </a:ext>
            </a:extLst>
          </p:cNvPr>
          <p:cNvSpPr txBox="1">
            <a:spLocks/>
          </p:cNvSpPr>
          <p:nvPr/>
        </p:nvSpPr>
        <p:spPr>
          <a:xfrm>
            <a:off x="4454634" y="4601669"/>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4000" b="1" i="1" dirty="0">
                <a:solidFill>
                  <a:schemeClr val="bg2">
                    <a:lumMod val="60000"/>
                    <a:lumOff val="40000"/>
                  </a:schemeClr>
                </a:solidFill>
              </a:rPr>
              <a:t>  Auschwitz</a:t>
            </a:r>
            <a:endParaRPr lang="en-US" sz="4000" i="1" dirty="0">
              <a:solidFill>
                <a:schemeClr val="bg2">
                  <a:lumMod val="60000"/>
                  <a:lumOff val="40000"/>
                </a:schemeClr>
              </a:solidFill>
            </a:endParaRPr>
          </a:p>
        </p:txBody>
      </p:sp>
      <p:pic>
        <p:nvPicPr>
          <p:cNvPr id="13" name="Picture 12">
            <a:extLst>
              <a:ext uri="{FF2B5EF4-FFF2-40B4-BE49-F238E27FC236}">
                <a16:creationId xmlns:a16="http://schemas.microsoft.com/office/drawing/2014/main" id="{DC7DAC6C-21FB-3A4D-8C9E-B909D891E530}"/>
              </a:ext>
            </a:extLst>
          </p:cNvPr>
          <p:cNvPicPr>
            <a:picLocks noChangeAspect="1"/>
          </p:cNvPicPr>
          <p:nvPr/>
        </p:nvPicPr>
        <p:blipFill>
          <a:blip r:embed="rId4"/>
          <a:stretch>
            <a:fillRect/>
          </a:stretch>
        </p:blipFill>
        <p:spPr>
          <a:xfrm>
            <a:off x="4454634" y="2537347"/>
            <a:ext cx="3213496" cy="2410122"/>
          </a:xfrm>
          <a:prstGeom prst="rect">
            <a:avLst/>
          </a:prstGeom>
        </p:spPr>
      </p:pic>
    </p:spTree>
    <p:extLst>
      <p:ext uri="{BB962C8B-B14F-4D97-AF65-F5344CB8AC3E}">
        <p14:creationId xmlns:p14="http://schemas.microsoft.com/office/powerpoint/2010/main" val="8206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2195410" y="3122637"/>
            <a:ext cx="5651214" cy="1454180"/>
          </a:xfrm>
        </p:spPr>
        <p:txBody>
          <a:bodyPr>
            <a:normAutofit/>
          </a:bodyPr>
          <a:lstStyle/>
          <a:p>
            <a:pPr algn="l">
              <a:lnSpc>
                <a:spcPct val="170000"/>
              </a:lnSpc>
            </a:pPr>
            <a:r>
              <a:rPr lang="en-US" sz="2800" b="1" dirty="0">
                <a:solidFill>
                  <a:srgbClr val="F55613"/>
                </a:solidFill>
              </a:rPr>
              <a:t>  </a:t>
            </a:r>
            <a:r>
              <a:rPr lang="en-US" sz="2800" b="1" dirty="0">
                <a:solidFill>
                  <a:schemeClr val="accent3">
                    <a:lumMod val="20000"/>
                    <a:lumOff val="80000"/>
                  </a:schemeClr>
                </a:solidFill>
              </a:rPr>
              <a:t>DR. ELLA LINGENS</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12" name="Subtitle 2">
            <a:extLst>
              <a:ext uri="{FF2B5EF4-FFF2-40B4-BE49-F238E27FC236}">
                <a16:creationId xmlns:a16="http://schemas.microsoft.com/office/drawing/2014/main" id="{B494A501-A774-B343-8184-D6D8650599D1}"/>
              </a:ext>
            </a:extLst>
          </p:cNvPr>
          <p:cNvSpPr txBox="1">
            <a:spLocks/>
          </p:cNvSpPr>
          <p:nvPr/>
        </p:nvSpPr>
        <p:spPr>
          <a:xfrm>
            <a:off x="10235021" y="1778353"/>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2400" b="1" i="1" dirty="0">
                <a:solidFill>
                  <a:schemeClr val="bg2">
                    <a:lumMod val="60000"/>
                    <a:lumOff val="40000"/>
                  </a:schemeClr>
                </a:solidFill>
              </a:rPr>
              <a:t>Auschwitz</a:t>
            </a:r>
            <a:endParaRPr lang="en-US" sz="2400" i="1" dirty="0">
              <a:solidFill>
                <a:schemeClr val="bg2">
                  <a:lumMod val="60000"/>
                  <a:lumOff val="40000"/>
                </a:schemeClr>
              </a:solidFill>
            </a:endParaRPr>
          </a:p>
        </p:txBody>
      </p:sp>
      <p:pic>
        <p:nvPicPr>
          <p:cNvPr id="13" name="Picture 12">
            <a:extLst>
              <a:ext uri="{FF2B5EF4-FFF2-40B4-BE49-F238E27FC236}">
                <a16:creationId xmlns:a16="http://schemas.microsoft.com/office/drawing/2014/main" id="{DC7DAC6C-21FB-3A4D-8C9E-B909D891E530}"/>
              </a:ext>
            </a:extLst>
          </p:cNvPr>
          <p:cNvPicPr>
            <a:picLocks noChangeAspect="1"/>
          </p:cNvPicPr>
          <p:nvPr/>
        </p:nvPicPr>
        <p:blipFill>
          <a:blip r:embed="rId2"/>
          <a:stretch>
            <a:fillRect/>
          </a:stretch>
        </p:blipFill>
        <p:spPr>
          <a:xfrm>
            <a:off x="10088384" y="285255"/>
            <a:ext cx="2118828" cy="1589122"/>
          </a:xfrm>
          <a:prstGeom prst="rect">
            <a:avLst/>
          </a:prstGeom>
        </p:spPr>
      </p:pic>
      <p:sp>
        <p:nvSpPr>
          <p:cNvPr id="6" name="Rectangle 5">
            <a:extLst>
              <a:ext uri="{FF2B5EF4-FFF2-40B4-BE49-F238E27FC236}">
                <a16:creationId xmlns:a16="http://schemas.microsoft.com/office/drawing/2014/main" id="{3E77A0C9-6C39-AA40-8496-9DB0BFC3D9BA}"/>
              </a:ext>
            </a:extLst>
          </p:cNvPr>
          <p:cNvSpPr/>
          <p:nvPr/>
        </p:nvSpPr>
        <p:spPr>
          <a:xfrm>
            <a:off x="528676" y="4404925"/>
            <a:ext cx="7069015" cy="1446550"/>
          </a:xfrm>
          <a:prstGeom prst="rect">
            <a:avLst/>
          </a:prstGeom>
        </p:spPr>
        <p:txBody>
          <a:bodyPr wrap="square">
            <a:spAutoFit/>
          </a:bodyPr>
          <a:lstStyle/>
          <a:p>
            <a:r>
              <a:rPr lang="en-US" sz="2200" dirty="0">
                <a:solidFill>
                  <a:schemeClr val="accent3">
                    <a:lumMod val="20000"/>
                    <a:lumOff val="80000"/>
                  </a:schemeClr>
                </a:solidFill>
                <a:effectLst/>
                <a:latin typeface="Arial" panose="020B0604020202020204" pitchFamily="34" charset="0"/>
                <a:ea typeface="DengXian" panose="02010600030101010101" pitchFamily="2" charset="-122"/>
                <a:cs typeface="Arial" panose="020B0604020202020204" pitchFamily="34" charset="0"/>
              </a:rPr>
              <a:t>An anti-Nazi German doctor, </a:t>
            </a:r>
            <a:r>
              <a:rPr lang="en-US" sz="2200" dirty="0">
                <a:solidFill>
                  <a:schemeClr val="accent3">
                    <a:lumMod val="20000"/>
                    <a:lumOff val="80000"/>
                  </a:schemeClr>
                </a:solidFill>
                <a:latin typeface="Arial" panose="020B0604020202020204" pitchFamily="34" charset="0"/>
                <a:ea typeface="DengXian" panose="02010600030101010101" pitchFamily="2" charset="-122"/>
                <a:cs typeface="Arial" panose="020B0604020202020204" pitchFamily="34" charset="0"/>
              </a:rPr>
              <a:t>Ella </a:t>
            </a:r>
            <a:r>
              <a:rPr lang="en-US" sz="2200" dirty="0" err="1">
                <a:solidFill>
                  <a:schemeClr val="accent3">
                    <a:lumMod val="20000"/>
                    <a:lumOff val="80000"/>
                  </a:schemeClr>
                </a:solidFill>
                <a:effectLst/>
                <a:latin typeface="Arial" panose="020B0604020202020204" pitchFamily="34" charset="0"/>
                <a:ea typeface="DengXian" panose="02010600030101010101" pitchFamily="2" charset="-122"/>
                <a:cs typeface="Arial" panose="020B0604020202020204" pitchFamily="34" charset="0"/>
              </a:rPr>
              <a:t>Lingens</a:t>
            </a:r>
            <a:r>
              <a:rPr lang="en-US" sz="2200" dirty="0">
                <a:solidFill>
                  <a:schemeClr val="accent3">
                    <a:lumMod val="20000"/>
                    <a:lumOff val="80000"/>
                  </a:schemeClr>
                </a:solidFill>
                <a:effectLst/>
                <a:latin typeface="Arial" panose="020B0604020202020204" pitchFamily="34" charset="0"/>
                <a:ea typeface="DengXian" panose="02010600030101010101" pitchFamily="2" charset="-122"/>
                <a:cs typeface="Arial" panose="020B0604020202020204" pitchFamily="34" charset="0"/>
              </a:rPr>
              <a:t> was arrested, sent to Auschwitz as a camp doctor, saved many Jews there, survived the war and was later honored, along with her husband Kurt, at Yad Vashem. </a:t>
            </a:r>
            <a:endParaRPr lang="en-US" sz="2200" dirty="0">
              <a:solidFill>
                <a:schemeClr val="accent3">
                  <a:lumMod val="20000"/>
                  <a:lumOff val="80000"/>
                </a:schemeClr>
              </a:solidFill>
              <a:effectLst/>
              <a:latin typeface="Calibri" panose="020F0502020204030204" pitchFamily="34" charset="0"/>
              <a:ea typeface="DengXian" panose="02010600030101010101" pitchFamily="2" charset="-122"/>
              <a:cs typeface="Arial" panose="020B0604020202020204" pitchFamily="34" charset="0"/>
            </a:endParaRPr>
          </a:p>
        </p:txBody>
      </p:sp>
      <p:pic>
        <p:nvPicPr>
          <p:cNvPr id="2" name="Picture 1">
            <a:extLst>
              <a:ext uri="{FF2B5EF4-FFF2-40B4-BE49-F238E27FC236}">
                <a16:creationId xmlns:a16="http://schemas.microsoft.com/office/drawing/2014/main" id="{13F68E8E-F1A3-E34C-B03F-D7010608519A}"/>
              </a:ext>
            </a:extLst>
          </p:cNvPr>
          <p:cNvPicPr>
            <a:picLocks noChangeAspect="1"/>
          </p:cNvPicPr>
          <p:nvPr/>
        </p:nvPicPr>
        <p:blipFill>
          <a:blip r:embed="rId3"/>
          <a:stretch>
            <a:fillRect/>
          </a:stretch>
        </p:blipFill>
        <p:spPr>
          <a:xfrm>
            <a:off x="363986" y="192529"/>
            <a:ext cx="7233705" cy="2930108"/>
          </a:xfrm>
          <a:prstGeom prst="rect">
            <a:avLst/>
          </a:prstGeom>
        </p:spPr>
      </p:pic>
      <p:pic>
        <p:nvPicPr>
          <p:cNvPr id="9" name="Picture 8">
            <a:extLst>
              <a:ext uri="{FF2B5EF4-FFF2-40B4-BE49-F238E27FC236}">
                <a16:creationId xmlns:a16="http://schemas.microsoft.com/office/drawing/2014/main" id="{923EA8A3-1865-2047-A343-51293D6F1AF6}"/>
              </a:ext>
            </a:extLst>
          </p:cNvPr>
          <p:cNvPicPr>
            <a:picLocks noChangeAspect="1"/>
          </p:cNvPicPr>
          <p:nvPr/>
        </p:nvPicPr>
        <p:blipFill>
          <a:blip r:embed="rId4"/>
          <a:stretch>
            <a:fillRect/>
          </a:stretch>
        </p:blipFill>
        <p:spPr>
          <a:xfrm>
            <a:off x="7597691" y="192529"/>
            <a:ext cx="2480119" cy="3254502"/>
          </a:xfrm>
          <a:prstGeom prst="rect">
            <a:avLst/>
          </a:prstGeom>
        </p:spPr>
      </p:pic>
      <p:pic>
        <p:nvPicPr>
          <p:cNvPr id="10" name="Picture 9">
            <a:extLst>
              <a:ext uri="{FF2B5EF4-FFF2-40B4-BE49-F238E27FC236}">
                <a16:creationId xmlns:a16="http://schemas.microsoft.com/office/drawing/2014/main" id="{F94CA875-B727-A44A-9C8E-1A9105BAB16A}"/>
              </a:ext>
            </a:extLst>
          </p:cNvPr>
          <p:cNvPicPr>
            <a:picLocks noChangeAspect="1"/>
          </p:cNvPicPr>
          <p:nvPr/>
        </p:nvPicPr>
        <p:blipFill>
          <a:blip r:embed="rId5"/>
          <a:stretch>
            <a:fillRect/>
          </a:stretch>
        </p:blipFill>
        <p:spPr>
          <a:xfrm>
            <a:off x="7597691" y="3401629"/>
            <a:ext cx="3868327" cy="2350376"/>
          </a:xfrm>
          <a:prstGeom prst="rect">
            <a:avLst/>
          </a:prstGeom>
        </p:spPr>
      </p:pic>
      <p:sp>
        <p:nvSpPr>
          <p:cNvPr id="14" name="Subtitle 2">
            <a:extLst>
              <a:ext uri="{FF2B5EF4-FFF2-40B4-BE49-F238E27FC236}">
                <a16:creationId xmlns:a16="http://schemas.microsoft.com/office/drawing/2014/main" id="{C61C12AB-3CBB-A44A-83CB-6E5965A2E20E}"/>
              </a:ext>
            </a:extLst>
          </p:cNvPr>
          <p:cNvSpPr txBox="1">
            <a:spLocks/>
          </p:cNvSpPr>
          <p:nvPr/>
        </p:nvSpPr>
        <p:spPr>
          <a:xfrm>
            <a:off x="8578888" y="5690135"/>
            <a:ext cx="577426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2400" b="1" i="1" dirty="0">
                <a:solidFill>
                  <a:schemeClr val="accent6">
                    <a:lumMod val="40000"/>
                    <a:lumOff val="60000"/>
                  </a:schemeClr>
                </a:solidFill>
              </a:rPr>
              <a:t>YAD VASHEM</a:t>
            </a:r>
            <a:endParaRPr lang="en-US" sz="2400" i="1" dirty="0">
              <a:solidFill>
                <a:schemeClr val="accent6">
                  <a:lumMod val="40000"/>
                  <a:lumOff val="60000"/>
                </a:schemeClr>
              </a:solidFill>
            </a:endParaRPr>
          </a:p>
        </p:txBody>
      </p:sp>
    </p:spTree>
    <p:extLst>
      <p:ext uri="{BB962C8B-B14F-4D97-AF65-F5344CB8AC3E}">
        <p14:creationId xmlns:p14="http://schemas.microsoft.com/office/powerpoint/2010/main" val="4270994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497140" y="2891248"/>
            <a:ext cx="5651214" cy="1454180"/>
          </a:xfrm>
        </p:spPr>
        <p:txBody>
          <a:bodyPr>
            <a:normAutofit/>
          </a:bodyPr>
          <a:lstStyle/>
          <a:p>
            <a:pPr algn="l">
              <a:lnSpc>
                <a:spcPct val="170000"/>
              </a:lnSpc>
            </a:pPr>
            <a:r>
              <a:rPr lang="en-US" sz="2800" b="1" dirty="0">
                <a:solidFill>
                  <a:srgbClr val="F55613"/>
                </a:solidFill>
              </a:rPr>
              <a:t>  JOSEF MENGELE </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3943908" y="1437339"/>
            <a:ext cx="7861788" cy="3549868"/>
          </a:xfrm>
        </p:spPr>
        <p:txBody>
          <a:bodyPr/>
          <a:lstStyle/>
          <a:p>
            <a:pPr algn="l"/>
            <a:br>
              <a:rPr lang="en-US" sz="2000" i="1" dirty="0"/>
            </a:br>
            <a:r>
              <a:rPr lang="en-US" sz="2000" b="1" dirty="0">
                <a:solidFill>
                  <a:schemeClr val="accent1">
                    <a:lumMod val="40000"/>
                    <a:lumOff val="60000"/>
                  </a:schemeClr>
                </a:solidFill>
              </a:rPr>
              <a:t>“In Mengele’s view the biggest threat to the superiority of the German race was posed by the Jews. ‘He once told me there are only two gifted people in the world, Germans and Jews, and it’s a question of who will be superior,’ said Dr. [Ella] </a:t>
            </a:r>
            <a:r>
              <a:rPr lang="en-US" sz="2000" b="1" dirty="0" err="1">
                <a:solidFill>
                  <a:schemeClr val="accent1">
                    <a:lumMod val="40000"/>
                    <a:lumOff val="60000"/>
                  </a:schemeClr>
                </a:solidFill>
              </a:rPr>
              <a:t>Lingens</a:t>
            </a:r>
            <a:r>
              <a:rPr lang="en-US" sz="2000" b="1" dirty="0">
                <a:solidFill>
                  <a:schemeClr val="accent1">
                    <a:lumMod val="40000"/>
                    <a:lumOff val="60000"/>
                  </a:schemeClr>
                </a:solidFill>
              </a:rPr>
              <a:t>. ‘So he decided they had to be destroyed.’”  </a:t>
            </a:r>
            <a:br>
              <a:rPr lang="en-US" sz="2000" b="1" dirty="0">
                <a:solidFill>
                  <a:schemeClr val="accent1">
                    <a:lumMod val="40000"/>
                    <a:lumOff val="60000"/>
                  </a:schemeClr>
                </a:solidFill>
              </a:rPr>
            </a:br>
            <a:br>
              <a:rPr lang="en-US" sz="2000" dirty="0"/>
            </a:br>
            <a:r>
              <a:rPr lang="en-US" sz="2000" b="1" dirty="0"/>
              <a:t>        </a:t>
            </a:r>
            <a:r>
              <a:rPr lang="en-US" sz="2000" dirty="0"/>
              <a:t>(Gerald Posner and John Ware, </a:t>
            </a:r>
            <a:r>
              <a:rPr lang="en-US" sz="2000" i="1" dirty="0"/>
              <a:t>Mengele: The Complete Story</a:t>
            </a:r>
            <a:r>
              <a:rPr lang="en-US" sz="2000" dirty="0"/>
              <a:t>, 2000, p. 27)</a:t>
            </a:r>
            <a:br>
              <a:rPr lang="en-US" dirty="0"/>
            </a:br>
            <a:br>
              <a:rPr lang="en-US" dirty="0"/>
            </a:br>
            <a:br>
              <a:rPr lang="en-US" sz="1800" dirty="0"/>
            </a:br>
            <a:r>
              <a:rPr lang="en-US" sz="1800" dirty="0"/>
              <a:t> </a:t>
            </a:r>
            <a:br>
              <a:rPr lang="en-US" sz="1800" dirty="0"/>
            </a:br>
            <a:r>
              <a:rPr lang="en-US" sz="1800" b="1" dirty="0"/>
              <a:t> </a:t>
            </a:r>
            <a:br>
              <a:rPr lang="en-US" dirty="0"/>
            </a:br>
            <a:br>
              <a:rPr lang="en-US" dirty="0"/>
            </a:br>
            <a:endParaRPr lang="en-US" sz="2000" i="1" dirty="0">
              <a:solidFill>
                <a:schemeClr val="accent4">
                  <a:lumMod val="40000"/>
                  <a:lumOff val="6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630782" y="697485"/>
            <a:ext cx="3009900" cy="1879600"/>
          </a:xfrm>
          <a:prstGeom prst="rect">
            <a:avLst/>
          </a:prstGeom>
        </p:spPr>
      </p:pic>
      <p:sp>
        <p:nvSpPr>
          <p:cNvPr id="12" name="Subtitle 2">
            <a:extLst>
              <a:ext uri="{FF2B5EF4-FFF2-40B4-BE49-F238E27FC236}">
                <a16:creationId xmlns:a16="http://schemas.microsoft.com/office/drawing/2014/main" id="{B494A501-A774-B343-8184-D6D8650599D1}"/>
              </a:ext>
            </a:extLst>
          </p:cNvPr>
          <p:cNvSpPr txBox="1">
            <a:spLocks/>
          </p:cNvSpPr>
          <p:nvPr/>
        </p:nvSpPr>
        <p:spPr>
          <a:xfrm>
            <a:off x="7453404" y="4770123"/>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4400" b="1" i="1" dirty="0">
                <a:solidFill>
                  <a:schemeClr val="bg2">
                    <a:lumMod val="60000"/>
                    <a:lumOff val="40000"/>
                  </a:schemeClr>
                </a:solidFill>
              </a:rPr>
              <a:t>Auschwitz</a:t>
            </a:r>
            <a:endParaRPr lang="en-US" sz="4400" i="1" dirty="0">
              <a:solidFill>
                <a:schemeClr val="bg2">
                  <a:lumMod val="60000"/>
                  <a:lumOff val="40000"/>
                </a:schemeClr>
              </a:solidFill>
            </a:endParaRPr>
          </a:p>
        </p:txBody>
      </p:sp>
      <p:pic>
        <p:nvPicPr>
          <p:cNvPr id="13" name="Picture 12">
            <a:extLst>
              <a:ext uri="{FF2B5EF4-FFF2-40B4-BE49-F238E27FC236}">
                <a16:creationId xmlns:a16="http://schemas.microsoft.com/office/drawing/2014/main" id="{DC7DAC6C-21FB-3A4D-8C9E-B909D891E530}"/>
              </a:ext>
            </a:extLst>
          </p:cNvPr>
          <p:cNvPicPr>
            <a:picLocks noChangeAspect="1"/>
          </p:cNvPicPr>
          <p:nvPr/>
        </p:nvPicPr>
        <p:blipFill>
          <a:blip r:embed="rId3"/>
          <a:stretch>
            <a:fillRect/>
          </a:stretch>
        </p:blipFill>
        <p:spPr>
          <a:xfrm>
            <a:off x="7370277" y="2577085"/>
            <a:ext cx="3213496" cy="2410122"/>
          </a:xfrm>
          <a:prstGeom prst="rect">
            <a:avLst/>
          </a:prstGeom>
        </p:spPr>
      </p:pic>
      <p:sp>
        <p:nvSpPr>
          <p:cNvPr id="6" name="Rectangle 5">
            <a:extLst>
              <a:ext uri="{FF2B5EF4-FFF2-40B4-BE49-F238E27FC236}">
                <a16:creationId xmlns:a16="http://schemas.microsoft.com/office/drawing/2014/main" id="{3E77A0C9-6C39-AA40-8496-9DB0BFC3D9BA}"/>
              </a:ext>
            </a:extLst>
          </p:cNvPr>
          <p:cNvSpPr/>
          <p:nvPr/>
        </p:nvSpPr>
        <p:spPr>
          <a:xfrm>
            <a:off x="451397" y="4326710"/>
            <a:ext cx="6096000" cy="923330"/>
          </a:xfrm>
          <a:prstGeom prst="rect">
            <a:avLst/>
          </a:prstGeom>
        </p:spPr>
        <p:txBody>
          <a:bodyPr>
            <a:spAutoFit/>
          </a:bodyPr>
          <a:lstStyle/>
          <a:p>
            <a:r>
              <a:rPr lang="en-US" dirty="0">
                <a:solidFill>
                  <a:schemeClr val="accent3">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The </a:t>
            </a:r>
            <a:r>
              <a:rPr lang="en-US" i="1" dirty="0">
                <a:solidFill>
                  <a:schemeClr val="accent3">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Boston Jewish Times </a:t>
            </a:r>
            <a:r>
              <a:rPr lang="en-US" dirty="0">
                <a:solidFill>
                  <a:schemeClr val="accent3">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said of this book: “This is indeed the complete story, superior to other books on Mengele.” </a:t>
            </a:r>
            <a:endParaRPr lang="en-US" dirty="0">
              <a:solidFill>
                <a:schemeClr val="accent3">
                  <a:lumMod val="20000"/>
                  <a:lumOff val="80000"/>
                </a:schemeClr>
              </a:solidFill>
              <a:effectLst/>
              <a:latin typeface="Calibri" panose="020F0502020204030204" pitchFamily="34" charset="0"/>
              <a:ea typeface="DengXian" panose="02010600030101010101" pitchFamily="2" charset="-122"/>
              <a:cs typeface="Arial" panose="020B0604020202020204" pitchFamily="34" charset="0"/>
            </a:endParaRPr>
          </a:p>
        </p:txBody>
      </p:sp>
      <p:sp>
        <p:nvSpPr>
          <p:cNvPr id="7" name="Rectangle 6">
            <a:extLst>
              <a:ext uri="{FF2B5EF4-FFF2-40B4-BE49-F238E27FC236}">
                <a16:creationId xmlns:a16="http://schemas.microsoft.com/office/drawing/2014/main" id="{F2E407E7-3942-F640-9992-48F1E272A064}"/>
              </a:ext>
            </a:extLst>
          </p:cNvPr>
          <p:cNvSpPr/>
          <p:nvPr/>
        </p:nvSpPr>
        <p:spPr>
          <a:xfrm>
            <a:off x="451397" y="5420661"/>
            <a:ext cx="6096000" cy="1200329"/>
          </a:xfrm>
          <a:prstGeom prst="rect">
            <a:avLst/>
          </a:prstGeom>
        </p:spPr>
        <p:txBody>
          <a:bodyPr>
            <a:spAutoFit/>
          </a:bodyPr>
          <a:lstStyle/>
          <a:p>
            <a:r>
              <a:rPr lang="en-US" dirty="0"/>
              <a:t>Also see: Jewish Telegraph Agency account (1985) https://</a:t>
            </a:r>
            <a:r>
              <a:rPr lang="en-US" dirty="0" err="1"/>
              <a:t>www.jta.org</a:t>
            </a:r>
            <a:r>
              <a:rPr lang="en-US" dirty="0"/>
              <a:t>/1985/02/07/archive/former-mossad-chief-discloses-that-its-agents-almost-captured-mengele-on-three-occasions-since-1960</a:t>
            </a:r>
          </a:p>
        </p:txBody>
      </p:sp>
    </p:spTree>
    <p:extLst>
      <p:ext uri="{BB962C8B-B14F-4D97-AF65-F5344CB8AC3E}">
        <p14:creationId xmlns:p14="http://schemas.microsoft.com/office/powerpoint/2010/main" val="205856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9346105" y="3360728"/>
            <a:ext cx="5651214" cy="1454180"/>
          </a:xfrm>
        </p:spPr>
        <p:txBody>
          <a:bodyPr>
            <a:normAutofit/>
          </a:bodyPr>
          <a:lstStyle/>
          <a:p>
            <a:pPr algn="l">
              <a:lnSpc>
                <a:spcPct val="170000"/>
              </a:lnSpc>
            </a:pPr>
            <a:r>
              <a:rPr lang="en-US" sz="2800" b="1" dirty="0">
                <a:solidFill>
                  <a:srgbClr val="F55613"/>
                </a:solidFill>
              </a:rPr>
              <a:t>  </a:t>
            </a:r>
            <a:r>
              <a:rPr lang="en-US" sz="2400" b="1" dirty="0">
                <a:solidFill>
                  <a:schemeClr val="bg2">
                    <a:lumMod val="75000"/>
                  </a:schemeClr>
                </a:solidFill>
              </a:rPr>
              <a:t>   MENGELE </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pic>
        <p:nvPicPr>
          <p:cNvPr id="4" name="Picture 3">
            <a:extLst>
              <a:ext uri="{FF2B5EF4-FFF2-40B4-BE49-F238E27FC236}">
                <a16:creationId xmlns:a16="http://schemas.microsoft.com/office/drawing/2014/main" id="{413E6C8B-51C7-1C48-85F3-AF633986C6CA}"/>
              </a:ext>
            </a:extLst>
          </p:cNvPr>
          <p:cNvPicPr>
            <a:picLocks noChangeAspect="1"/>
          </p:cNvPicPr>
          <p:nvPr/>
        </p:nvPicPr>
        <p:blipFill>
          <a:blip r:embed="rId2"/>
          <a:stretch>
            <a:fillRect/>
          </a:stretch>
        </p:blipFill>
        <p:spPr>
          <a:xfrm>
            <a:off x="9161812" y="1217359"/>
            <a:ext cx="3009900" cy="1879600"/>
          </a:xfrm>
          <a:prstGeom prst="rect">
            <a:avLst/>
          </a:prstGeom>
        </p:spPr>
      </p:pic>
      <p:sp>
        <p:nvSpPr>
          <p:cNvPr id="12" name="Subtitle 2">
            <a:extLst>
              <a:ext uri="{FF2B5EF4-FFF2-40B4-BE49-F238E27FC236}">
                <a16:creationId xmlns:a16="http://schemas.microsoft.com/office/drawing/2014/main" id="{B494A501-A774-B343-8184-D6D8650599D1}"/>
              </a:ext>
            </a:extLst>
          </p:cNvPr>
          <p:cNvSpPr txBox="1">
            <a:spLocks/>
          </p:cNvSpPr>
          <p:nvPr/>
        </p:nvSpPr>
        <p:spPr>
          <a:xfrm>
            <a:off x="3101738" y="23203"/>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4000" b="1" i="1" dirty="0">
                <a:solidFill>
                  <a:schemeClr val="accent2">
                    <a:lumMod val="20000"/>
                    <a:lumOff val="80000"/>
                  </a:schemeClr>
                </a:solidFill>
              </a:rPr>
              <a:t>A Spectrum of Nazi Views</a:t>
            </a:r>
            <a:endParaRPr lang="en-US" sz="4000" i="1" dirty="0">
              <a:solidFill>
                <a:schemeClr val="accent2">
                  <a:lumMod val="20000"/>
                  <a:lumOff val="80000"/>
                </a:schemeClr>
              </a:solidFill>
            </a:endParaRPr>
          </a:p>
        </p:txBody>
      </p:sp>
      <p:sp>
        <p:nvSpPr>
          <p:cNvPr id="8" name="Title 7">
            <a:extLst>
              <a:ext uri="{FF2B5EF4-FFF2-40B4-BE49-F238E27FC236}">
                <a16:creationId xmlns:a16="http://schemas.microsoft.com/office/drawing/2014/main" id="{937B4770-8CDF-2043-A3EF-6B001B7E5206}"/>
              </a:ext>
            </a:extLst>
          </p:cNvPr>
          <p:cNvSpPr>
            <a:spLocks noGrp="1"/>
          </p:cNvSpPr>
          <p:nvPr>
            <p:ph type="ctrTitle"/>
          </p:nvPr>
        </p:nvSpPr>
        <p:spPr>
          <a:xfrm>
            <a:off x="626375" y="4538457"/>
            <a:ext cx="4652094" cy="1881520"/>
          </a:xfrm>
        </p:spPr>
        <p:txBody>
          <a:bodyPr/>
          <a:lstStyle/>
          <a:p>
            <a:pPr algn="l"/>
            <a:r>
              <a:rPr lang="en-US" sz="2200" i="1" dirty="0">
                <a:solidFill>
                  <a:schemeClr val="accent1">
                    <a:lumMod val="40000"/>
                    <a:lumOff val="60000"/>
                  </a:schemeClr>
                </a:solidFill>
              </a:rPr>
              <a:t>Jews are mystical conspirators, “parasites,” part of a global network that threatens the Third Reich. They infect whatever they touch. They have no innate giftedness. </a:t>
            </a:r>
          </a:p>
        </p:txBody>
      </p:sp>
      <p:pic>
        <p:nvPicPr>
          <p:cNvPr id="11" name="Picture 10">
            <a:extLst>
              <a:ext uri="{FF2B5EF4-FFF2-40B4-BE49-F238E27FC236}">
                <a16:creationId xmlns:a16="http://schemas.microsoft.com/office/drawing/2014/main" id="{CF443B26-5428-8E42-B77A-D7240AB7C754}"/>
              </a:ext>
            </a:extLst>
          </p:cNvPr>
          <p:cNvPicPr>
            <a:picLocks noChangeAspect="1"/>
          </p:cNvPicPr>
          <p:nvPr/>
        </p:nvPicPr>
        <p:blipFill>
          <a:blip r:embed="rId3"/>
          <a:stretch>
            <a:fillRect/>
          </a:stretch>
        </p:blipFill>
        <p:spPr>
          <a:xfrm>
            <a:off x="708722" y="1261209"/>
            <a:ext cx="4273586" cy="2438000"/>
          </a:xfrm>
          <a:prstGeom prst="rect">
            <a:avLst/>
          </a:prstGeom>
        </p:spPr>
      </p:pic>
      <p:sp>
        <p:nvSpPr>
          <p:cNvPr id="15" name="Subtitle 2">
            <a:extLst>
              <a:ext uri="{FF2B5EF4-FFF2-40B4-BE49-F238E27FC236}">
                <a16:creationId xmlns:a16="http://schemas.microsoft.com/office/drawing/2014/main" id="{3B9CDCF0-F6DC-2E4D-AC69-50E309D762AF}"/>
              </a:ext>
            </a:extLst>
          </p:cNvPr>
          <p:cNvSpPr txBox="1">
            <a:spLocks/>
          </p:cNvSpPr>
          <p:nvPr/>
        </p:nvSpPr>
        <p:spPr>
          <a:xfrm>
            <a:off x="866270" y="3518002"/>
            <a:ext cx="5651214" cy="14541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2800" b="1" dirty="0">
                <a:solidFill>
                  <a:srgbClr val="F55613"/>
                </a:solidFill>
              </a:rPr>
              <a:t>  </a:t>
            </a:r>
            <a:r>
              <a:rPr lang="en-US" sz="2400" b="1" dirty="0">
                <a:solidFill>
                  <a:schemeClr val="tx1">
                    <a:lumMod val="85000"/>
                  </a:schemeClr>
                </a:solidFill>
              </a:rPr>
              <a:t>HITLER &amp; ROSENBERG</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16" name="Title 7">
            <a:extLst>
              <a:ext uri="{FF2B5EF4-FFF2-40B4-BE49-F238E27FC236}">
                <a16:creationId xmlns:a16="http://schemas.microsoft.com/office/drawing/2014/main" id="{59B79ECF-F342-0B46-8CAD-3A31E6DD6D18}"/>
              </a:ext>
            </a:extLst>
          </p:cNvPr>
          <p:cNvSpPr txBox="1">
            <a:spLocks/>
          </p:cNvSpPr>
          <p:nvPr/>
        </p:nvSpPr>
        <p:spPr>
          <a:xfrm>
            <a:off x="9161812" y="3212701"/>
            <a:ext cx="3111984" cy="269572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200" i="1" dirty="0">
                <a:solidFill>
                  <a:schemeClr val="accent1">
                    <a:lumMod val="40000"/>
                    <a:lumOff val="60000"/>
                  </a:schemeClr>
                </a:solidFill>
              </a:rPr>
              <a:t>Jews are the only gifted people that threaten German superiority.</a:t>
            </a:r>
          </a:p>
        </p:txBody>
      </p:sp>
      <p:pic>
        <p:nvPicPr>
          <p:cNvPr id="17" name="Picture 16">
            <a:extLst>
              <a:ext uri="{FF2B5EF4-FFF2-40B4-BE49-F238E27FC236}">
                <a16:creationId xmlns:a16="http://schemas.microsoft.com/office/drawing/2014/main" id="{DDB415D1-9A4B-054A-AADE-F3B5690519CB}"/>
              </a:ext>
            </a:extLst>
          </p:cNvPr>
          <p:cNvPicPr>
            <a:picLocks noChangeAspect="1"/>
          </p:cNvPicPr>
          <p:nvPr/>
        </p:nvPicPr>
        <p:blipFill>
          <a:blip r:embed="rId4"/>
          <a:stretch>
            <a:fillRect/>
          </a:stretch>
        </p:blipFill>
        <p:spPr>
          <a:xfrm>
            <a:off x="5772272" y="1063415"/>
            <a:ext cx="1805519" cy="2635794"/>
          </a:xfrm>
          <a:prstGeom prst="rect">
            <a:avLst/>
          </a:prstGeom>
        </p:spPr>
      </p:pic>
      <p:sp>
        <p:nvSpPr>
          <p:cNvPr id="18" name="Subtitle 2">
            <a:extLst>
              <a:ext uri="{FF2B5EF4-FFF2-40B4-BE49-F238E27FC236}">
                <a16:creationId xmlns:a16="http://schemas.microsoft.com/office/drawing/2014/main" id="{B2D90029-0B0D-2D41-9652-A5B7F959B5F2}"/>
              </a:ext>
            </a:extLst>
          </p:cNvPr>
          <p:cNvSpPr txBox="1">
            <a:spLocks/>
          </p:cNvSpPr>
          <p:nvPr/>
        </p:nvSpPr>
        <p:spPr>
          <a:xfrm>
            <a:off x="5762381" y="3470609"/>
            <a:ext cx="5651214" cy="14541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2800" b="1" dirty="0">
                <a:solidFill>
                  <a:srgbClr val="F55613"/>
                </a:solidFill>
              </a:rPr>
              <a:t>  </a:t>
            </a:r>
            <a:r>
              <a:rPr lang="en-US" sz="2400" b="1" dirty="0">
                <a:solidFill>
                  <a:schemeClr val="tx1">
                    <a:lumMod val="85000"/>
                  </a:schemeClr>
                </a:solidFill>
              </a:rPr>
              <a:t>HIMMLER </a:t>
            </a:r>
            <a:r>
              <a:rPr lang="en-US" sz="2800" i="1" dirty="0">
                <a:solidFill>
                  <a:schemeClr val="accent2">
                    <a:lumMod val="20000"/>
                    <a:lumOff val="80000"/>
                  </a:schemeClr>
                </a:solidFill>
              </a:rPr>
              <a:t>		</a:t>
            </a:r>
            <a:r>
              <a:rPr lang="en-US" sz="2800" i="1" dirty="0">
                <a:solidFill>
                  <a:schemeClr val="accent1">
                    <a:lumMod val="40000"/>
                    <a:lumOff val="60000"/>
                  </a:schemeClr>
                </a:solidFill>
              </a:rPr>
              <a:t> </a:t>
            </a:r>
            <a:endParaRPr lang="en-US" sz="2800" dirty="0">
              <a:solidFill>
                <a:schemeClr val="accent1">
                  <a:lumMod val="40000"/>
                  <a:lumOff val="60000"/>
                </a:schemeClr>
              </a:solidFill>
            </a:endParaRPr>
          </a:p>
        </p:txBody>
      </p:sp>
      <p:sp>
        <p:nvSpPr>
          <p:cNvPr id="19" name="Title 7">
            <a:extLst>
              <a:ext uri="{FF2B5EF4-FFF2-40B4-BE49-F238E27FC236}">
                <a16:creationId xmlns:a16="http://schemas.microsoft.com/office/drawing/2014/main" id="{263E27FA-0602-F345-981D-CE44160DD116}"/>
              </a:ext>
            </a:extLst>
          </p:cNvPr>
          <p:cNvSpPr txBox="1">
            <a:spLocks/>
          </p:cNvSpPr>
          <p:nvPr/>
        </p:nvSpPr>
        <p:spPr>
          <a:xfrm>
            <a:off x="5518364" y="3518002"/>
            <a:ext cx="3111984" cy="269572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2200" i="1" dirty="0">
                <a:solidFill>
                  <a:schemeClr val="accent1">
                    <a:lumMod val="40000"/>
                    <a:lumOff val="60000"/>
                  </a:schemeClr>
                </a:solidFill>
              </a:rPr>
              <a:t>“We have the moral right, we had the duty to our people to do it, to kill this people who would kill us”</a:t>
            </a:r>
          </a:p>
        </p:txBody>
      </p:sp>
    </p:spTree>
    <p:extLst>
      <p:ext uri="{BB962C8B-B14F-4D97-AF65-F5344CB8AC3E}">
        <p14:creationId xmlns:p14="http://schemas.microsoft.com/office/powerpoint/2010/main" val="859421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500674" y="3284754"/>
            <a:ext cx="3409955" cy="796608"/>
          </a:xfrm>
        </p:spPr>
        <p:txBody>
          <a:bodyPr>
            <a:normAutofit lnSpcReduction="10000"/>
          </a:bodyPr>
          <a:lstStyle/>
          <a:p>
            <a:pPr algn="l">
              <a:lnSpc>
                <a:spcPct val="170000"/>
              </a:lnSpc>
            </a:pPr>
            <a:r>
              <a:rPr lang="en-US" sz="2400" b="1" dirty="0">
                <a:solidFill>
                  <a:srgbClr val="FFFF00"/>
                </a:solidFill>
              </a:rPr>
              <a:t>Arno </a:t>
            </a:r>
            <a:r>
              <a:rPr lang="en-US" sz="2400" b="1" dirty="0" err="1">
                <a:solidFill>
                  <a:srgbClr val="FFFF00"/>
                </a:solidFill>
              </a:rPr>
              <a:t>Gaebelein</a:t>
            </a:r>
            <a:r>
              <a:rPr lang="en-US" sz="2400" b="1" dirty="0">
                <a:solidFill>
                  <a:srgbClr val="FFFF00"/>
                </a:solidFill>
              </a:rPr>
              <a:t> </a:t>
            </a:r>
          </a:p>
        </p:txBody>
      </p:sp>
      <p:pic>
        <p:nvPicPr>
          <p:cNvPr id="4" name="Picture 3">
            <a:extLst>
              <a:ext uri="{FF2B5EF4-FFF2-40B4-BE49-F238E27FC236}">
                <a16:creationId xmlns:a16="http://schemas.microsoft.com/office/drawing/2014/main" id="{67A892AD-40F9-FD45-AEAC-650296C86F3B}"/>
              </a:ext>
            </a:extLst>
          </p:cNvPr>
          <p:cNvPicPr>
            <a:picLocks noChangeAspect="1"/>
          </p:cNvPicPr>
          <p:nvPr/>
        </p:nvPicPr>
        <p:blipFill>
          <a:blip r:embed="rId2"/>
          <a:stretch>
            <a:fillRect/>
          </a:stretch>
        </p:blipFill>
        <p:spPr>
          <a:xfrm>
            <a:off x="306260" y="390413"/>
            <a:ext cx="2519002" cy="3070033"/>
          </a:xfrm>
          <a:prstGeom prst="rect">
            <a:avLst/>
          </a:prstGeom>
        </p:spPr>
      </p:pic>
      <p:pic>
        <p:nvPicPr>
          <p:cNvPr id="6" name="Picture 5">
            <a:extLst>
              <a:ext uri="{FF2B5EF4-FFF2-40B4-BE49-F238E27FC236}">
                <a16:creationId xmlns:a16="http://schemas.microsoft.com/office/drawing/2014/main" id="{AE01FD44-0D26-DD49-BEA5-C4BD715E8BDA}"/>
              </a:ext>
            </a:extLst>
          </p:cNvPr>
          <p:cNvPicPr>
            <a:picLocks noChangeAspect="1"/>
          </p:cNvPicPr>
          <p:nvPr/>
        </p:nvPicPr>
        <p:blipFill>
          <a:blip r:embed="rId3"/>
          <a:stretch>
            <a:fillRect/>
          </a:stretch>
        </p:blipFill>
        <p:spPr>
          <a:xfrm>
            <a:off x="3866784" y="390413"/>
            <a:ext cx="7836266" cy="5760960"/>
          </a:xfrm>
          <a:prstGeom prst="rect">
            <a:avLst/>
          </a:prstGeom>
        </p:spPr>
      </p:pic>
      <p:pic>
        <p:nvPicPr>
          <p:cNvPr id="8" name="Picture 7">
            <a:extLst>
              <a:ext uri="{FF2B5EF4-FFF2-40B4-BE49-F238E27FC236}">
                <a16:creationId xmlns:a16="http://schemas.microsoft.com/office/drawing/2014/main" id="{1B140D4B-C651-A940-A3DC-A2B80E26D9D9}"/>
              </a:ext>
            </a:extLst>
          </p:cNvPr>
          <p:cNvPicPr>
            <a:picLocks noChangeAspect="1"/>
          </p:cNvPicPr>
          <p:nvPr/>
        </p:nvPicPr>
        <p:blipFill>
          <a:blip r:embed="rId4"/>
          <a:stretch>
            <a:fillRect/>
          </a:stretch>
        </p:blipFill>
        <p:spPr>
          <a:xfrm>
            <a:off x="513862" y="4253899"/>
            <a:ext cx="2311400" cy="2336800"/>
          </a:xfrm>
          <a:prstGeom prst="rect">
            <a:avLst/>
          </a:prstGeom>
        </p:spPr>
      </p:pic>
    </p:spTree>
    <p:extLst>
      <p:ext uri="{BB962C8B-B14F-4D97-AF65-F5344CB8AC3E}">
        <p14:creationId xmlns:p14="http://schemas.microsoft.com/office/powerpoint/2010/main" val="493434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1115736" y="4611670"/>
            <a:ext cx="10742016" cy="1609673"/>
          </a:xfrm>
        </p:spPr>
        <p:txBody>
          <a:bodyPr>
            <a:normAutofit lnSpcReduction="10000"/>
          </a:bodyPr>
          <a:lstStyle/>
          <a:p>
            <a:pPr algn="l">
              <a:lnSpc>
                <a:spcPct val="170000"/>
              </a:lnSpc>
            </a:pPr>
            <a:r>
              <a:rPr lang="en-US" sz="2400" b="1" dirty="0">
                <a:solidFill>
                  <a:srgbClr val="FFFF00"/>
                </a:solidFill>
              </a:rPr>
              <a:t>   ARNO GAEBELEIN </a:t>
            </a:r>
          </a:p>
          <a:p>
            <a:pPr algn="l"/>
            <a:r>
              <a:rPr lang="en-US" dirty="0" err="1"/>
              <a:t>Gaebelein</a:t>
            </a:r>
            <a:r>
              <a:rPr lang="en-US" dirty="0"/>
              <a:t> was writing about the Holocaust before most people were paying attention… The liberal Protestant </a:t>
            </a:r>
            <a:r>
              <a:rPr lang="en-US" i="1" dirty="0">
                <a:solidFill>
                  <a:schemeClr val="tx1">
                    <a:lumMod val="85000"/>
                  </a:schemeClr>
                </a:solidFill>
              </a:rPr>
              <a:t>Christian Century </a:t>
            </a:r>
            <a:r>
              <a:rPr lang="en-US" dirty="0"/>
              <a:t>publication did not believe the reporting</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5638800" y="263821"/>
            <a:ext cx="3669324" cy="4914274"/>
          </a:xfrm>
          <a:prstGeom prst="rect">
            <a:avLst/>
          </a:prstGeom>
        </p:spPr>
      </p:pic>
      <p:pic>
        <p:nvPicPr>
          <p:cNvPr id="4" name="Picture 3">
            <a:extLst>
              <a:ext uri="{FF2B5EF4-FFF2-40B4-BE49-F238E27FC236}">
                <a16:creationId xmlns:a16="http://schemas.microsoft.com/office/drawing/2014/main" id="{67A892AD-40F9-FD45-AEAC-650296C86F3B}"/>
              </a:ext>
            </a:extLst>
          </p:cNvPr>
          <p:cNvPicPr>
            <a:picLocks noChangeAspect="1"/>
          </p:cNvPicPr>
          <p:nvPr/>
        </p:nvPicPr>
        <p:blipFill>
          <a:blip r:embed="rId3"/>
          <a:stretch>
            <a:fillRect/>
          </a:stretch>
        </p:blipFill>
        <p:spPr>
          <a:xfrm>
            <a:off x="1115736" y="830245"/>
            <a:ext cx="3102708" cy="3781425"/>
          </a:xfrm>
          <a:prstGeom prst="rect">
            <a:avLst/>
          </a:prstGeom>
        </p:spPr>
      </p:pic>
    </p:spTree>
    <p:extLst>
      <p:ext uri="{BB962C8B-B14F-4D97-AF65-F5344CB8AC3E}">
        <p14:creationId xmlns:p14="http://schemas.microsoft.com/office/powerpoint/2010/main" val="1059527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416351" y="2039216"/>
            <a:ext cx="11576357" cy="1946629"/>
          </a:xfrm>
        </p:spPr>
        <p:txBody>
          <a:bodyPr/>
          <a:lstStyle/>
          <a:p>
            <a:pPr algn="l"/>
            <a:r>
              <a:rPr lang="en-US" sz="4000" dirty="0">
                <a:solidFill>
                  <a:schemeClr val="accent2">
                    <a:lumMod val="20000"/>
                    <a:lumOff val="80000"/>
                  </a:schemeClr>
                </a:solidFill>
              </a:rPr>
              <a:t>Two competing notions: </a:t>
            </a:r>
            <a:br>
              <a:rPr lang="en-US" sz="4000" dirty="0">
                <a:solidFill>
                  <a:schemeClr val="accent2">
                    <a:lumMod val="20000"/>
                    <a:lumOff val="80000"/>
                  </a:schemeClr>
                </a:solidFill>
              </a:rPr>
            </a:br>
            <a:r>
              <a:rPr lang="en-US" sz="4000" dirty="0">
                <a:solidFill>
                  <a:schemeClr val="accent3">
                    <a:lumMod val="40000"/>
                    <a:lumOff val="60000"/>
                  </a:schemeClr>
                </a:solidFill>
              </a:rPr>
              <a:t>‘Particularism’ versus ‘Universality’</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727214" y="4593331"/>
            <a:ext cx="9746822" cy="1641214"/>
          </a:xfrm>
        </p:spPr>
        <p:txBody>
          <a:bodyPr>
            <a:normAutofit/>
          </a:bodyPr>
          <a:lstStyle/>
          <a:p>
            <a:pPr algn="l"/>
            <a:r>
              <a:rPr lang="en-US" sz="2800" i="1" dirty="0">
                <a:solidFill>
                  <a:schemeClr val="accent2">
                    <a:lumMod val="40000"/>
                    <a:lumOff val="60000"/>
                  </a:schemeClr>
                </a:solidFill>
              </a:rPr>
              <a:t>The level and degree of interaction between these two notions - both in individuals and within communities - define at any one time in time what it means to ‘be Jewish’  </a:t>
            </a:r>
          </a:p>
          <a:p>
            <a:endParaRPr lang="en-US" dirty="0"/>
          </a:p>
        </p:txBody>
      </p:sp>
      <p:sp>
        <p:nvSpPr>
          <p:cNvPr id="4" name="Title 1">
            <a:extLst>
              <a:ext uri="{FF2B5EF4-FFF2-40B4-BE49-F238E27FC236}">
                <a16:creationId xmlns:a16="http://schemas.microsoft.com/office/drawing/2014/main" id="{3821083A-885A-0141-926A-7BECFF7E794B}"/>
              </a:ext>
            </a:extLst>
          </p:cNvPr>
          <p:cNvSpPr txBox="1">
            <a:spLocks/>
          </p:cNvSpPr>
          <p:nvPr/>
        </p:nvSpPr>
        <p:spPr>
          <a:xfrm>
            <a:off x="-904808" y="491172"/>
            <a:ext cx="11025372" cy="154804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en-US" sz="4800" b="1" i="1" dirty="0">
                <a:solidFill>
                  <a:schemeClr val="accent6">
                    <a:lumMod val="40000"/>
                    <a:lumOff val="60000"/>
                  </a:schemeClr>
                </a:solidFill>
              </a:rPr>
              <a:t>Understanding Jewish Identity </a:t>
            </a:r>
          </a:p>
        </p:txBody>
      </p:sp>
    </p:spTree>
    <p:extLst>
      <p:ext uri="{BB962C8B-B14F-4D97-AF65-F5344CB8AC3E}">
        <p14:creationId xmlns:p14="http://schemas.microsoft.com/office/powerpoint/2010/main" val="1661321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1411830" y="4641886"/>
            <a:ext cx="9971970" cy="1589122"/>
          </a:xfrm>
        </p:spPr>
        <p:txBody>
          <a:bodyPr>
            <a:normAutofit fontScale="92500" lnSpcReduction="10000"/>
          </a:bodyPr>
          <a:lstStyle/>
          <a:p>
            <a:pPr algn="l">
              <a:lnSpc>
                <a:spcPct val="170000"/>
              </a:lnSpc>
            </a:pPr>
            <a:r>
              <a:rPr lang="en-US" sz="3200" b="1" dirty="0">
                <a:solidFill>
                  <a:srgbClr val="FFFF00"/>
                </a:solidFill>
              </a:rPr>
              <a:t>DAVID RAUSCH </a:t>
            </a:r>
          </a:p>
          <a:p>
            <a:pPr algn="l"/>
            <a:r>
              <a:rPr lang="en-US" sz="2800" i="1" dirty="0">
                <a:solidFill>
                  <a:schemeClr val="accent2">
                    <a:lumMod val="20000"/>
                    <a:lumOff val="80000"/>
                  </a:schemeClr>
                </a:solidFill>
              </a:rPr>
              <a:t>“OUR HOPE: An American Fundamentalist Journal and the Holocaust, 1937-1945”</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3399690" y="369084"/>
            <a:ext cx="2998125" cy="4015347"/>
          </a:xfrm>
          <a:prstGeom prst="rect">
            <a:avLst/>
          </a:prstGeom>
        </p:spPr>
      </p:pic>
      <p:pic>
        <p:nvPicPr>
          <p:cNvPr id="7" name="Picture 6">
            <a:extLst>
              <a:ext uri="{FF2B5EF4-FFF2-40B4-BE49-F238E27FC236}">
                <a16:creationId xmlns:a16="http://schemas.microsoft.com/office/drawing/2014/main" id="{5DF2F1C9-1E30-9C48-AF7F-8EE4CDD01B34}"/>
              </a:ext>
            </a:extLst>
          </p:cNvPr>
          <p:cNvPicPr>
            <a:picLocks noChangeAspect="1"/>
          </p:cNvPicPr>
          <p:nvPr/>
        </p:nvPicPr>
        <p:blipFill>
          <a:blip r:embed="rId3"/>
          <a:stretch>
            <a:fillRect/>
          </a:stretch>
        </p:blipFill>
        <p:spPr>
          <a:xfrm>
            <a:off x="999807" y="380807"/>
            <a:ext cx="2198532" cy="2702362"/>
          </a:xfrm>
          <a:prstGeom prst="rect">
            <a:avLst/>
          </a:prstGeom>
        </p:spPr>
      </p:pic>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200214" y="2542299"/>
            <a:ext cx="2998125" cy="1058294"/>
          </a:xfrm>
        </p:spPr>
        <p:txBody>
          <a:bodyPr/>
          <a:lstStyle/>
          <a:p>
            <a:r>
              <a:rPr lang="en-US" sz="2400" dirty="0">
                <a:solidFill>
                  <a:schemeClr val="accent4">
                    <a:lumMod val="20000"/>
                    <a:lumOff val="80000"/>
                  </a:schemeClr>
                </a:solidFill>
              </a:rPr>
              <a:t>Arno </a:t>
            </a:r>
            <a:r>
              <a:rPr lang="en-US" sz="2400" dirty="0" err="1">
                <a:solidFill>
                  <a:schemeClr val="accent4">
                    <a:lumMod val="20000"/>
                    <a:lumOff val="80000"/>
                  </a:schemeClr>
                </a:solidFill>
              </a:rPr>
              <a:t>Gaebelein</a:t>
            </a:r>
            <a:r>
              <a:rPr lang="en-US" sz="2400" dirty="0">
                <a:solidFill>
                  <a:schemeClr val="accent4">
                    <a:lumMod val="20000"/>
                    <a:lumOff val="80000"/>
                  </a:schemeClr>
                </a:solidFill>
              </a:rPr>
              <a:t> </a:t>
            </a:r>
          </a:p>
        </p:txBody>
      </p:sp>
    </p:spTree>
    <p:extLst>
      <p:ext uri="{BB962C8B-B14F-4D97-AF65-F5344CB8AC3E}">
        <p14:creationId xmlns:p14="http://schemas.microsoft.com/office/powerpoint/2010/main" val="37526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3387277" y="2549510"/>
            <a:ext cx="5651214" cy="1454180"/>
          </a:xfrm>
        </p:spPr>
        <p:txBody>
          <a:bodyPr>
            <a:normAutofit fontScale="77500" lnSpcReduction="20000"/>
          </a:bodyPr>
          <a:lstStyle/>
          <a:p>
            <a:pPr algn="l">
              <a:lnSpc>
                <a:spcPct val="170000"/>
              </a:lnSpc>
            </a:pPr>
            <a:r>
              <a:rPr lang="en-US" sz="3200" b="1" dirty="0">
                <a:solidFill>
                  <a:srgbClr val="FFFF00"/>
                </a:solidFill>
              </a:rPr>
              <a:t>DAVID RAUSCH </a:t>
            </a:r>
          </a:p>
          <a:p>
            <a:pPr algn="l"/>
            <a:r>
              <a:rPr lang="en-US" sz="2800" i="1" dirty="0">
                <a:solidFill>
                  <a:schemeClr val="accent2">
                    <a:lumMod val="20000"/>
                    <a:lumOff val="80000"/>
                  </a:schemeClr>
                </a:solidFill>
              </a:rPr>
              <a:t>“OUR HOPE: An American Fundamentalist Journal and the Holocaust, 1937-1945”</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281353" y="387246"/>
            <a:ext cx="2998125" cy="4015347"/>
          </a:xfrm>
          <a:prstGeom prst="rect">
            <a:avLst/>
          </a:prstGeom>
        </p:spPr>
      </p:pic>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4010783" y="-81677"/>
            <a:ext cx="6516540" cy="2297791"/>
          </a:xfrm>
        </p:spPr>
        <p:txBody>
          <a:bodyPr/>
          <a:lstStyle/>
          <a:p>
            <a:pPr algn="l"/>
            <a:r>
              <a:rPr lang="en-US" sz="2400" i="1" dirty="0">
                <a:solidFill>
                  <a:schemeClr val="accent4">
                    <a:lumMod val="20000"/>
                    <a:lumOff val="80000"/>
                  </a:schemeClr>
                </a:solidFill>
              </a:rPr>
              <a:t>“To the historian of the Holocaust, there is another unique attribute of this periodical. It chronicles with unbelievable accuracy the plight of the Jews during the Nazi regime.”  </a:t>
            </a:r>
            <a:r>
              <a:rPr lang="en-US" sz="2400" dirty="0">
                <a:solidFill>
                  <a:schemeClr val="accent4">
                    <a:lumMod val="20000"/>
                    <a:lumOff val="80000"/>
                  </a:schemeClr>
                </a:solidFill>
              </a:rPr>
              <a:t>(p. 89) </a:t>
            </a:r>
          </a:p>
        </p:txBody>
      </p:sp>
    </p:spTree>
    <p:extLst>
      <p:ext uri="{BB962C8B-B14F-4D97-AF65-F5344CB8AC3E}">
        <p14:creationId xmlns:p14="http://schemas.microsoft.com/office/powerpoint/2010/main" val="429883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3387277" y="2549510"/>
            <a:ext cx="5651214" cy="1454180"/>
          </a:xfrm>
        </p:spPr>
        <p:txBody>
          <a:bodyPr>
            <a:normAutofit fontScale="77500" lnSpcReduction="20000"/>
          </a:bodyPr>
          <a:lstStyle/>
          <a:p>
            <a:pPr algn="l">
              <a:lnSpc>
                <a:spcPct val="170000"/>
              </a:lnSpc>
            </a:pPr>
            <a:r>
              <a:rPr lang="en-US" sz="3200" b="1" dirty="0">
                <a:solidFill>
                  <a:srgbClr val="FFFF00"/>
                </a:solidFill>
              </a:rPr>
              <a:t>DAVID RAUSCH </a:t>
            </a:r>
          </a:p>
          <a:p>
            <a:pPr algn="l"/>
            <a:r>
              <a:rPr lang="en-US" sz="2800" i="1" dirty="0">
                <a:solidFill>
                  <a:schemeClr val="accent2">
                    <a:lumMod val="20000"/>
                    <a:lumOff val="80000"/>
                  </a:schemeClr>
                </a:solidFill>
              </a:rPr>
              <a:t>“OUR HOPE: An American Fundamentalist Journal and the Holocaust, 1937-1945”</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386861" y="622351"/>
            <a:ext cx="2877890" cy="3854318"/>
          </a:xfrm>
          <a:prstGeom prst="rect">
            <a:avLst/>
          </a:prstGeom>
        </p:spPr>
      </p:pic>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4010783" y="58615"/>
            <a:ext cx="6516540" cy="2297791"/>
          </a:xfrm>
        </p:spPr>
        <p:txBody>
          <a:bodyPr/>
          <a:lstStyle/>
          <a:p>
            <a:pPr algn="l"/>
            <a:r>
              <a:rPr lang="en-US" sz="2400" i="1" dirty="0">
                <a:solidFill>
                  <a:schemeClr val="accent4">
                    <a:lumMod val="20000"/>
                    <a:lumOff val="80000"/>
                  </a:schemeClr>
                </a:solidFill>
              </a:rPr>
              <a:t>“</a:t>
            </a:r>
            <a:r>
              <a:rPr lang="en-US" sz="2400" i="1" dirty="0" err="1">
                <a:solidFill>
                  <a:schemeClr val="accent4">
                    <a:lumMod val="20000"/>
                    <a:lumOff val="80000"/>
                  </a:schemeClr>
                </a:solidFill>
              </a:rPr>
              <a:t>Gaebelein</a:t>
            </a:r>
            <a:r>
              <a:rPr lang="en-US" sz="2400" i="1" dirty="0">
                <a:solidFill>
                  <a:schemeClr val="accent4">
                    <a:lumMod val="20000"/>
                    <a:lumOff val="80000"/>
                  </a:schemeClr>
                </a:solidFill>
              </a:rPr>
              <a:t> traveled to Germany in 1937 and gained a firsthand view of the Nazi regime...Throughout the 1930s, ‘Our Hope’ documented the rising anti-Semitism throughout the world.”  </a:t>
            </a:r>
            <a:r>
              <a:rPr lang="en-US" sz="2400" dirty="0">
                <a:solidFill>
                  <a:schemeClr val="accent4">
                    <a:lumMod val="20000"/>
                    <a:lumOff val="80000"/>
                  </a:schemeClr>
                </a:solidFill>
              </a:rPr>
              <a:t>(p. 90) </a:t>
            </a:r>
          </a:p>
        </p:txBody>
      </p:sp>
      <p:sp>
        <p:nvSpPr>
          <p:cNvPr id="6" name="Subtitle 2">
            <a:extLst>
              <a:ext uri="{FF2B5EF4-FFF2-40B4-BE49-F238E27FC236}">
                <a16:creationId xmlns:a16="http://schemas.microsoft.com/office/drawing/2014/main" id="{1352C6EE-4082-3E40-89BF-0F42504931B8}"/>
              </a:ext>
            </a:extLst>
          </p:cNvPr>
          <p:cNvSpPr txBox="1">
            <a:spLocks/>
          </p:cNvSpPr>
          <p:nvPr/>
        </p:nvSpPr>
        <p:spPr>
          <a:xfrm>
            <a:off x="5159988" y="4501595"/>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5400" b="1" i="1" dirty="0">
                <a:solidFill>
                  <a:schemeClr val="bg2">
                    <a:lumMod val="60000"/>
                    <a:lumOff val="40000"/>
                  </a:schemeClr>
                </a:solidFill>
              </a:rPr>
              <a:t>1937</a:t>
            </a:r>
            <a:endParaRPr lang="en-US" sz="5400" i="1" dirty="0">
              <a:solidFill>
                <a:schemeClr val="bg2">
                  <a:lumMod val="60000"/>
                  <a:lumOff val="40000"/>
                </a:schemeClr>
              </a:solidFill>
            </a:endParaRPr>
          </a:p>
        </p:txBody>
      </p:sp>
    </p:spTree>
    <p:extLst>
      <p:ext uri="{BB962C8B-B14F-4D97-AF65-F5344CB8AC3E}">
        <p14:creationId xmlns:p14="http://schemas.microsoft.com/office/powerpoint/2010/main" val="424676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3727247" y="2701910"/>
            <a:ext cx="5651214" cy="1454180"/>
          </a:xfrm>
        </p:spPr>
        <p:txBody>
          <a:bodyPr>
            <a:normAutofit fontScale="77500" lnSpcReduction="20000"/>
          </a:bodyPr>
          <a:lstStyle/>
          <a:p>
            <a:pPr algn="l">
              <a:lnSpc>
                <a:spcPct val="170000"/>
              </a:lnSpc>
            </a:pPr>
            <a:r>
              <a:rPr lang="en-US" sz="3200" b="1" dirty="0">
                <a:solidFill>
                  <a:srgbClr val="FFFF00"/>
                </a:solidFill>
              </a:rPr>
              <a:t>ARNO GAEBELEIN </a:t>
            </a:r>
          </a:p>
          <a:p>
            <a:pPr algn="l"/>
            <a:r>
              <a:rPr lang="en-US" sz="2800" i="1" dirty="0">
                <a:solidFill>
                  <a:schemeClr val="accent2">
                    <a:lumMod val="20000"/>
                    <a:lumOff val="80000"/>
                  </a:schemeClr>
                </a:solidFill>
              </a:rPr>
              <a:t>“Observations and Experiences,” </a:t>
            </a:r>
          </a:p>
          <a:p>
            <a:pPr algn="l"/>
            <a:r>
              <a:rPr lang="en-US" sz="2800" i="1" dirty="0">
                <a:solidFill>
                  <a:schemeClr val="accent2">
                    <a:lumMod val="20000"/>
                    <a:lumOff val="80000"/>
                  </a:schemeClr>
                </a:solidFill>
              </a:rPr>
              <a:t>  OUR HOPE </a:t>
            </a:r>
            <a:r>
              <a:rPr lang="en-US" sz="2800" dirty="0">
                <a:solidFill>
                  <a:schemeClr val="accent2">
                    <a:lumMod val="20000"/>
                    <a:lumOff val="80000"/>
                  </a:schemeClr>
                </a:solidFill>
              </a:rPr>
              <a:t>44 (1938): 750.</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281353" y="541836"/>
            <a:ext cx="2998125" cy="4015347"/>
          </a:xfrm>
          <a:prstGeom prst="rect">
            <a:avLst/>
          </a:prstGeom>
        </p:spPr>
      </p:pic>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3999060" y="0"/>
            <a:ext cx="6516540" cy="2297791"/>
          </a:xfrm>
        </p:spPr>
        <p:txBody>
          <a:bodyPr/>
          <a:lstStyle/>
          <a:p>
            <a:pPr algn="l"/>
            <a:r>
              <a:rPr lang="en-US" sz="2000" dirty="0">
                <a:solidFill>
                  <a:schemeClr val="accent4">
                    <a:lumMod val="40000"/>
                    <a:lumOff val="60000"/>
                  </a:schemeClr>
                </a:solidFill>
              </a:rPr>
              <a:t>“Our brethren in Germany need our prayers. [Alfred] Rosenberg seems to forge ahead; his work of destruction is unchecked. The most deplorable fact is that the so-called Hitler Youth is led astray by this misleader, led towards a terrible abyss. How long oh Lord? How long? </a:t>
            </a:r>
            <a:r>
              <a:rPr lang="en-US" sz="2000" i="1" dirty="0">
                <a:solidFill>
                  <a:schemeClr val="accent4">
                    <a:lumMod val="40000"/>
                    <a:lumOff val="60000"/>
                  </a:schemeClr>
                </a:solidFill>
              </a:rPr>
              <a:t>Till He comes</a:t>
            </a:r>
            <a:r>
              <a:rPr lang="en-US" sz="2000" dirty="0">
                <a:solidFill>
                  <a:schemeClr val="accent4">
                    <a:lumMod val="40000"/>
                    <a:lumOff val="60000"/>
                  </a:schemeClr>
                </a:solidFill>
              </a:rPr>
              <a:t>.” </a:t>
            </a:r>
          </a:p>
        </p:txBody>
      </p:sp>
      <p:sp>
        <p:nvSpPr>
          <p:cNvPr id="6" name="Subtitle 2">
            <a:extLst>
              <a:ext uri="{FF2B5EF4-FFF2-40B4-BE49-F238E27FC236}">
                <a16:creationId xmlns:a16="http://schemas.microsoft.com/office/drawing/2014/main" id="{B216FB5B-38A5-2540-B757-8256543558ED}"/>
              </a:ext>
            </a:extLst>
          </p:cNvPr>
          <p:cNvSpPr txBox="1">
            <a:spLocks/>
          </p:cNvSpPr>
          <p:nvPr/>
        </p:nvSpPr>
        <p:spPr>
          <a:xfrm>
            <a:off x="5265495" y="4430921"/>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5400" b="1" i="1" dirty="0">
                <a:solidFill>
                  <a:schemeClr val="bg2">
                    <a:lumMod val="60000"/>
                    <a:lumOff val="40000"/>
                  </a:schemeClr>
                </a:solidFill>
              </a:rPr>
              <a:t>1938</a:t>
            </a:r>
            <a:endParaRPr lang="en-US" sz="5400" i="1" dirty="0">
              <a:solidFill>
                <a:schemeClr val="bg2">
                  <a:lumMod val="60000"/>
                  <a:lumOff val="40000"/>
                </a:schemeClr>
              </a:solidFill>
            </a:endParaRPr>
          </a:p>
        </p:txBody>
      </p:sp>
    </p:spTree>
    <p:extLst>
      <p:ext uri="{BB962C8B-B14F-4D97-AF65-F5344CB8AC3E}">
        <p14:creationId xmlns:p14="http://schemas.microsoft.com/office/powerpoint/2010/main" val="2497173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3377735" y="2701910"/>
            <a:ext cx="5651214" cy="1454180"/>
          </a:xfrm>
        </p:spPr>
        <p:txBody>
          <a:bodyPr>
            <a:normAutofit fontScale="62500" lnSpcReduction="20000"/>
          </a:bodyPr>
          <a:lstStyle/>
          <a:p>
            <a:pPr algn="l">
              <a:lnSpc>
                <a:spcPct val="170000"/>
              </a:lnSpc>
            </a:pPr>
            <a:r>
              <a:rPr lang="en-US" sz="3200" b="1" dirty="0">
                <a:solidFill>
                  <a:srgbClr val="FFFF00"/>
                </a:solidFill>
              </a:rPr>
              <a:t>ARNO GAEBELEIN </a:t>
            </a:r>
          </a:p>
          <a:p>
            <a:pPr algn="l"/>
            <a:r>
              <a:rPr lang="en-US" sz="3200" i="1" dirty="0">
                <a:solidFill>
                  <a:schemeClr val="accent2">
                    <a:lumMod val="20000"/>
                    <a:lumOff val="80000"/>
                  </a:schemeClr>
                </a:solidFill>
              </a:rPr>
              <a:t>“Alfred Rosenberg, the German Anti-Christian    Leader Speaks Again” </a:t>
            </a:r>
          </a:p>
          <a:p>
            <a:pPr algn="l"/>
            <a:r>
              <a:rPr lang="en-US" sz="2800" i="1" dirty="0">
                <a:solidFill>
                  <a:schemeClr val="accent2">
                    <a:lumMod val="20000"/>
                    <a:lumOff val="80000"/>
                  </a:schemeClr>
                </a:solidFill>
              </a:rPr>
              <a:t>  		</a:t>
            </a:r>
            <a:r>
              <a:rPr lang="en-US" sz="2800" i="1" dirty="0">
                <a:solidFill>
                  <a:schemeClr val="accent1">
                    <a:lumMod val="40000"/>
                    <a:lumOff val="60000"/>
                  </a:schemeClr>
                </a:solidFill>
              </a:rPr>
              <a:t>  OUR HOPE </a:t>
            </a:r>
            <a:r>
              <a:rPr lang="en-US" sz="2800" dirty="0">
                <a:solidFill>
                  <a:schemeClr val="accent1">
                    <a:lumMod val="40000"/>
                    <a:lumOff val="60000"/>
                  </a:schemeClr>
                </a:solidFill>
              </a:rPr>
              <a:t>45 (1939): 689.</a:t>
            </a:r>
          </a:p>
        </p:txBody>
      </p:sp>
      <p:pic>
        <p:nvPicPr>
          <p:cNvPr id="2" name="Picture 1">
            <a:extLst>
              <a:ext uri="{FF2B5EF4-FFF2-40B4-BE49-F238E27FC236}">
                <a16:creationId xmlns:a16="http://schemas.microsoft.com/office/drawing/2014/main" id="{5F5CC29A-CD92-D340-B94C-A7B5FA7E9D17}"/>
              </a:ext>
            </a:extLst>
          </p:cNvPr>
          <p:cNvPicPr>
            <a:picLocks noChangeAspect="1"/>
          </p:cNvPicPr>
          <p:nvPr/>
        </p:nvPicPr>
        <p:blipFill>
          <a:blip r:embed="rId2"/>
          <a:stretch>
            <a:fillRect/>
          </a:stretch>
        </p:blipFill>
        <p:spPr>
          <a:xfrm>
            <a:off x="274103" y="506666"/>
            <a:ext cx="2998125" cy="4015347"/>
          </a:xfrm>
          <a:prstGeom prst="rect">
            <a:avLst/>
          </a:prstGeom>
        </p:spPr>
      </p:pic>
      <p:sp>
        <p:nvSpPr>
          <p:cNvPr id="5" name="Title 1">
            <a:extLst>
              <a:ext uri="{FF2B5EF4-FFF2-40B4-BE49-F238E27FC236}">
                <a16:creationId xmlns:a16="http://schemas.microsoft.com/office/drawing/2014/main" id="{A2485DAD-246E-DB47-A227-C206890C68FA}"/>
              </a:ext>
            </a:extLst>
          </p:cNvPr>
          <p:cNvSpPr>
            <a:spLocks noGrp="1"/>
          </p:cNvSpPr>
          <p:nvPr>
            <p:ph type="ctrTitle"/>
          </p:nvPr>
        </p:nvSpPr>
        <p:spPr>
          <a:xfrm>
            <a:off x="3577028" y="392879"/>
            <a:ext cx="7958479" cy="1987390"/>
          </a:xfrm>
        </p:spPr>
        <p:txBody>
          <a:bodyPr/>
          <a:lstStyle/>
          <a:p>
            <a:pPr algn="l"/>
            <a:r>
              <a:rPr lang="en-US" sz="2000" i="1" dirty="0">
                <a:solidFill>
                  <a:schemeClr val="accent4">
                    <a:lumMod val="40000"/>
                    <a:lumOff val="60000"/>
                  </a:schemeClr>
                </a:solidFill>
              </a:rPr>
              <a:t>“Poor mumbling, blind Rosenberg! He hates God’s Word. He despises the Old Testament! He wants to have it thrown out! German youth are warned against reading it. Soon the day will come…when the kingdom will be restored to Israel, when God’s covenant promises to His earthly people will all be fulfilled, </a:t>
            </a:r>
            <a:br>
              <a:rPr lang="en-US" sz="2000" i="1" dirty="0">
                <a:solidFill>
                  <a:schemeClr val="accent4">
                    <a:lumMod val="40000"/>
                    <a:lumOff val="60000"/>
                  </a:schemeClr>
                </a:solidFill>
              </a:rPr>
            </a:br>
            <a:r>
              <a:rPr lang="en-US" sz="2000" i="1" dirty="0">
                <a:solidFill>
                  <a:schemeClr val="accent4">
                    <a:lumMod val="40000"/>
                    <a:lumOff val="60000"/>
                  </a:schemeClr>
                </a:solidFill>
              </a:rPr>
              <a:t>when glory will dwell in ‘Immanuel’s Land’. </a:t>
            </a:r>
          </a:p>
        </p:txBody>
      </p:sp>
      <p:pic>
        <p:nvPicPr>
          <p:cNvPr id="6" name="Picture 5">
            <a:extLst>
              <a:ext uri="{FF2B5EF4-FFF2-40B4-BE49-F238E27FC236}">
                <a16:creationId xmlns:a16="http://schemas.microsoft.com/office/drawing/2014/main" id="{A80DA23A-B53D-0347-8CD4-47C40FB17553}"/>
              </a:ext>
            </a:extLst>
          </p:cNvPr>
          <p:cNvPicPr>
            <a:picLocks noChangeAspect="1"/>
          </p:cNvPicPr>
          <p:nvPr/>
        </p:nvPicPr>
        <p:blipFill>
          <a:blip r:embed="rId3"/>
          <a:stretch>
            <a:fillRect/>
          </a:stretch>
        </p:blipFill>
        <p:spPr>
          <a:xfrm>
            <a:off x="495645" y="2861061"/>
            <a:ext cx="2630516" cy="3233341"/>
          </a:xfrm>
          <a:prstGeom prst="rect">
            <a:avLst/>
          </a:prstGeom>
        </p:spPr>
      </p:pic>
      <p:sp>
        <p:nvSpPr>
          <p:cNvPr id="8" name="Subtitle 2">
            <a:extLst>
              <a:ext uri="{FF2B5EF4-FFF2-40B4-BE49-F238E27FC236}">
                <a16:creationId xmlns:a16="http://schemas.microsoft.com/office/drawing/2014/main" id="{5E4F275A-4CA8-B743-B440-E2FFA7E0A566}"/>
              </a:ext>
            </a:extLst>
          </p:cNvPr>
          <p:cNvSpPr txBox="1">
            <a:spLocks/>
          </p:cNvSpPr>
          <p:nvPr/>
        </p:nvSpPr>
        <p:spPr>
          <a:xfrm>
            <a:off x="4926845" y="4367005"/>
            <a:ext cx="9971970" cy="158912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en-US" sz="5400" b="1" i="1" dirty="0">
                <a:solidFill>
                  <a:schemeClr val="bg2">
                    <a:lumMod val="60000"/>
                    <a:lumOff val="40000"/>
                  </a:schemeClr>
                </a:solidFill>
              </a:rPr>
              <a:t>1939</a:t>
            </a:r>
            <a:endParaRPr lang="en-US" sz="5400" i="1" dirty="0">
              <a:solidFill>
                <a:schemeClr val="bg2">
                  <a:lumMod val="60000"/>
                  <a:lumOff val="40000"/>
                </a:schemeClr>
              </a:solidFill>
            </a:endParaRPr>
          </a:p>
        </p:txBody>
      </p:sp>
      <p:pic>
        <p:nvPicPr>
          <p:cNvPr id="9" name="Picture 8">
            <a:extLst>
              <a:ext uri="{FF2B5EF4-FFF2-40B4-BE49-F238E27FC236}">
                <a16:creationId xmlns:a16="http://schemas.microsoft.com/office/drawing/2014/main" id="{D8C36AE9-2B25-EE46-9DF4-4F5147AE163C}"/>
              </a:ext>
            </a:extLst>
          </p:cNvPr>
          <p:cNvPicPr>
            <a:picLocks noChangeAspect="1"/>
          </p:cNvPicPr>
          <p:nvPr/>
        </p:nvPicPr>
        <p:blipFill>
          <a:blip r:embed="rId4"/>
          <a:stretch>
            <a:fillRect/>
          </a:stretch>
        </p:blipFill>
        <p:spPr>
          <a:xfrm>
            <a:off x="9333749" y="2961073"/>
            <a:ext cx="2449124" cy="3033318"/>
          </a:xfrm>
          <a:prstGeom prst="rect">
            <a:avLst/>
          </a:prstGeom>
        </p:spPr>
      </p:pic>
    </p:spTree>
    <p:extLst>
      <p:ext uri="{BB962C8B-B14F-4D97-AF65-F5344CB8AC3E}">
        <p14:creationId xmlns:p14="http://schemas.microsoft.com/office/powerpoint/2010/main" val="272262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417602" y="4584808"/>
            <a:ext cx="11964392" cy="2482506"/>
          </a:xfrm>
        </p:spPr>
        <p:txBody>
          <a:bodyPr>
            <a:noAutofit/>
          </a:bodyPr>
          <a:lstStyle/>
          <a:p>
            <a:pPr algn="l">
              <a:lnSpc>
                <a:spcPct val="170000"/>
              </a:lnSpc>
            </a:pPr>
            <a:r>
              <a:rPr lang="en-US" b="1" dirty="0">
                <a:solidFill>
                  <a:schemeClr val="bg2">
                    <a:lumMod val="20000"/>
                    <a:lumOff val="80000"/>
                  </a:schemeClr>
                </a:solidFill>
              </a:rPr>
              <a:t>- Rosenberg was tried by the Nuremberg tribunal, found guilty and hanged on 16 October 1946.</a:t>
            </a:r>
          </a:p>
          <a:p>
            <a:pPr algn="l">
              <a:lnSpc>
                <a:spcPct val="170000"/>
              </a:lnSpc>
            </a:pPr>
            <a:r>
              <a:rPr lang="en-US" b="1" dirty="0">
                <a:solidFill>
                  <a:schemeClr val="bg2">
                    <a:lumMod val="20000"/>
                    <a:lumOff val="80000"/>
                  </a:schemeClr>
                </a:solidFill>
              </a:rPr>
              <a:t>- The Rosenberg diary was obtained by the U.S. Holocaust Memorial Museum in 2013. </a:t>
            </a:r>
          </a:p>
        </p:txBody>
      </p:sp>
      <p:pic>
        <p:nvPicPr>
          <p:cNvPr id="6" name="Picture 5">
            <a:extLst>
              <a:ext uri="{FF2B5EF4-FFF2-40B4-BE49-F238E27FC236}">
                <a16:creationId xmlns:a16="http://schemas.microsoft.com/office/drawing/2014/main" id="{B7F8EB84-8D31-344D-9DC4-502FACAC1C09}"/>
              </a:ext>
            </a:extLst>
          </p:cNvPr>
          <p:cNvPicPr>
            <a:picLocks noChangeAspect="1"/>
          </p:cNvPicPr>
          <p:nvPr/>
        </p:nvPicPr>
        <p:blipFill>
          <a:blip r:embed="rId2"/>
          <a:stretch>
            <a:fillRect/>
          </a:stretch>
        </p:blipFill>
        <p:spPr>
          <a:xfrm>
            <a:off x="5850185" y="585641"/>
            <a:ext cx="2431377" cy="3669168"/>
          </a:xfrm>
          <a:prstGeom prst="rect">
            <a:avLst/>
          </a:prstGeom>
        </p:spPr>
      </p:pic>
      <p:pic>
        <p:nvPicPr>
          <p:cNvPr id="2" name="Picture 1">
            <a:extLst>
              <a:ext uri="{FF2B5EF4-FFF2-40B4-BE49-F238E27FC236}">
                <a16:creationId xmlns:a16="http://schemas.microsoft.com/office/drawing/2014/main" id="{4DDAEED0-8BED-E446-987A-498783124367}"/>
              </a:ext>
            </a:extLst>
          </p:cNvPr>
          <p:cNvPicPr>
            <a:picLocks noChangeAspect="1"/>
          </p:cNvPicPr>
          <p:nvPr/>
        </p:nvPicPr>
        <p:blipFill>
          <a:blip r:embed="rId3"/>
          <a:stretch>
            <a:fillRect/>
          </a:stretch>
        </p:blipFill>
        <p:spPr>
          <a:xfrm>
            <a:off x="417602" y="616922"/>
            <a:ext cx="5432583" cy="2791327"/>
          </a:xfrm>
          <a:prstGeom prst="rect">
            <a:avLst/>
          </a:prstGeom>
        </p:spPr>
      </p:pic>
      <p:pic>
        <p:nvPicPr>
          <p:cNvPr id="5" name="Picture 4">
            <a:extLst>
              <a:ext uri="{FF2B5EF4-FFF2-40B4-BE49-F238E27FC236}">
                <a16:creationId xmlns:a16="http://schemas.microsoft.com/office/drawing/2014/main" id="{717C8BC8-9B98-0645-B5BD-5078271E672E}"/>
              </a:ext>
            </a:extLst>
          </p:cNvPr>
          <p:cNvPicPr>
            <a:picLocks noChangeAspect="1"/>
          </p:cNvPicPr>
          <p:nvPr/>
        </p:nvPicPr>
        <p:blipFill>
          <a:blip r:embed="rId4"/>
          <a:stretch>
            <a:fillRect/>
          </a:stretch>
        </p:blipFill>
        <p:spPr>
          <a:xfrm>
            <a:off x="8294006" y="585641"/>
            <a:ext cx="2988762" cy="3678476"/>
          </a:xfrm>
          <a:prstGeom prst="rect">
            <a:avLst/>
          </a:prstGeom>
        </p:spPr>
      </p:pic>
    </p:spTree>
    <p:extLst>
      <p:ext uri="{BB962C8B-B14F-4D97-AF65-F5344CB8AC3E}">
        <p14:creationId xmlns:p14="http://schemas.microsoft.com/office/powerpoint/2010/main" val="1794872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0F505-6244-9649-8422-24CC8647BBE1}"/>
              </a:ext>
            </a:extLst>
          </p:cNvPr>
          <p:cNvPicPr>
            <a:picLocks noChangeAspect="1"/>
          </p:cNvPicPr>
          <p:nvPr/>
        </p:nvPicPr>
        <p:blipFill>
          <a:blip r:embed="rId2"/>
          <a:stretch>
            <a:fillRect/>
          </a:stretch>
        </p:blipFill>
        <p:spPr>
          <a:xfrm>
            <a:off x="480645" y="321603"/>
            <a:ext cx="4161693" cy="6214794"/>
          </a:xfrm>
          <a:prstGeom prst="rect">
            <a:avLst/>
          </a:prstGeom>
        </p:spPr>
      </p:pic>
      <p:sp>
        <p:nvSpPr>
          <p:cNvPr id="9" name="Subtitle 8">
            <a:extLst>
              <a:ext uri="{FF2B5EF4-FFF2-40B4-BE49-F238E27FC236}">
                <a16:creationId xmlns:a16="http://schemas.microsoft.com/office/drawing/2014/main" id="{74A3FF70-0195-AA4F-B2AA-48C87AD860DC}"/>
              </a:ext>
            </a:extLst>
          </p:cNvPr>
          <p:cNvSpPr>
            <a:spLocks noGrp="1"/>
          </p:cNvSpPr>
          <p:nvPr>
            <p:ph type="subTitle" idx="1"/>
          </p:nvPr>
        </p:nvSpPr>
        <p:spPr>
          <a:xfrm>
            <a:off x="4548555" y="1348154"/>
            <a:ext cx="7162800" cy="1101969"/>
          </a:xfrm>
        </p:spPr>
        <p:txBody>
          <a:bodyPr>
            <a:normAutofit/>
          </a:bodyPr>
          <a:lstStyle/>
          <a:p>
            <a:r>
              <a:rPr lang="en-US" sz="4800" dirty="0"/>
              <a:t>ISRAEL RE-BORN! - 1948</a:t>
            </a:r>
          </a:p>
        </p:txBody>
      </p:sp>
      <p:pic>
        <p:nvPicPr>
          <p:cNvPr id="13" name="Picture 12">
            <a:extLst>
              <a:ext uri="{FF2B5EF4-FFF2-40B4-BE49-F238E27FC236}">
                <a16:creationId xmlns:a16="http://schemas.microsoft.com/office/drawing/2014/main" id="{6380B01B-47A6-0242-B362-700AC7DBDC04}"/>
              </a:ext>
            </a:extLst>
          </p:cNvPr>
          <p:cNvPicPr>
            <a:picLocks noChangeAspect="1"/>
          </p:cNvPicPr>
          <p:nvPr/>
        </p:nvPicPr>
        <p:blipFill>
          <a:blip r:embed="rId3"/>
          <a:stretch>
            <a:fillRect/>
          </a:stretch>
        </p:blipFill>
        <p:spPr>
          <a:xfrm>
            <a:off x="4966677" y="2450123"/>
            <a:ext cx="6615722" cy="3307861"/>
          </a:xfrm>
          <a:prstGeom prst="rect">
            <a:avLst/>
          </a:prstGeom>
        </p:spPr>
      </p:pic>
    </p:spTree>
    <p:extLst>
      <p:ext uri="{BB962C8B-B14F-4D97-AF65-F5344CB8AC3E}">
        <p14:creationId xmlns:p14="http://schemas.microsoft.com/office/powerpoint/2010/main" val="125412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847412" y="4781097"/>
            <a:ext cx="9359020" cy="1190419"/>
          </a:xfrm>
        </p:spPr>
        <p:txBody>
          <a:bodyPr>
            <a:noAutofit/>
          </a:bodyPr>
          <a:lstStyle/>
          <a:p>
            <a:pPr algn="l"/>
            <a:r>
              <a:rPr lang="en-US" sz="3200" dirty="0">
                <a:solidFill>
                  <a:schemeClr val="accent6">
                    <a:lumMod val="20000"/>
                    <a:lumOff val="80000"/>
                  </a:schemeClr>
                </a:solidFill>
              </a:rPr>
              <a:t>JOEL S. KAMINSKY </a:t>
            </a:r>
            <a:r>
              <a:rPr lang="en-US" sz="3200" dirty="0">
                <a:solidFill>
                  <a:schemeClr val="accent4">
                    <a:lumMod val="20000"/>
                    <a:lumOff val="80000"/>
                  </a:schemeClr>
                </a:solidFill>
              </a:rPr>
              <a:t>(SMITH COLLEGE)  </a:t>
            </a:r>
          </a:p>
          <a:p>
            <a:pPr algn="l"/>
            <a:r>
              <a:rPr lang="en-US" sz="2400" dirty="0">
                <a:solidFill>
                  <a:srgbClr val="FFFF00"/>
                </a:solidFill>
              </a:rPr>
              <a:t>A LEADING JEWISH SCHOLAR TODAY on the DOCTRINE of ‘JEWISH CHOSENNESS’</a:t>
            </a:r>
          </a:p>
        </p:txBody>
      </p:sp>
      <p:pic>
        <p:nvPicPr>
          <p:cNvPr id="2" name="Picture 1">
            <a:extLst>
              <a:ext uri="{FF2B5EF4-FFF2-40B4-BE49-F238E27FC236}">
                <a16:creationId xmlns:a16="http://schemas.microsoft.com/office/drawing/2014/main" id="{7FB053B7-70DA-B040-9468-33F5CEA09151}"/>
              </a:ext>
            </a:extLst>
          </p:cNvPr>
          <p:cNvPicPr>
            <a:picLocks noChangeAspect="1"/>
          </p:cNvPicPr>
          <p:nvPr/>
        </p:nvPicPr>
        <p:blipFill>
          <a:blip r:embed="rId2"/>
          <a:stretch>
            <a:fillRect/>
          </a:stretch>
        </p:blipFill>
        <p:spPr>
          <a:xfrm>
            <a:off x="684889" y="333151"/>
            <a:ext cx="2922905" cy="3897206"/>
          </a:xfrm>
          <a:prstGeom prst="rect">
            <a:avLst/>
          </a:prstGeom>
        </p:spPr>
      </p:pic>
      <p:pic>
        <p:nvPicPr>
          <p:cNvPr id="4" name="Picture 3">
            <a:extLst>
              <a:ext uri="{FF2B5EF4-FFF2-40B4-BE49-F238E27FC236}">
                <a16:creationId xmlns:a16="http://schemas.microsoft.com/office/drawing/2014/main" id="{63552073-ABA3-6641-9F6E-140A04D2C739}"/>
              </a:ext>
            </a:extLst>
          </p:cNvPr>
          <p:cNvPicPr>
            <a:picLocks noChangeAspect="1"/>
          </p:cNvPicPr>
          <p:nvPr/>
        </p:nvPicPr>
        <p:blipFill>
          <a:blip r:embed="rId3"/>
          <a:stretch>
            <a:fillRect/>
          </a:stretch>
        </p:blipFill>
        <p:spPr>
          <a:xfrm>
            <a:off x="4542290" y="626191"/>
            <a:ext cx="2402777" cy="3604166"/>
          </a:xfrm>
          <a:prstGeom prst="rect">
            <a:avLst/>
          </a:prstGeom>
        </p:spPr>
      </p:pic>
      <p:pic>
        <p:nvPicPr>
          <p:cNvPr id="7" name="Picture 6">
            <a:extLst>
              <a:ext uri="{FF2B5EF4-FFF2-40B4-BE49-F238E27FC236}">
                <a16:creationId xmlns:a16="http://schemas.microsoft.com/office/drawing/2014/main" id="{395E3368-FFF4-7440-BA62-84B4309ECE73}"/>
              </a:ext>
            </a:extLst>
          </p:cNvPr>
          <p:cNvPicPr>
            <a:picLocks noChangeAspect="1"/>
          </p:cNvPicPr>
          <p:nvPr/>
        </p:nvPicPr>
        <p:blipFill>
          <a:blip r:embed="rId4"/>
          <a:stretch>
            <a:fillRect/>
          </a:stretch>
        </p:blipFill>
        <p:spPr>
          <a:xfrm>
            <a:off x="6945067" y="626191"/>
            <a:ext cx="2265004" cy="3604166"/>
          </a:xfrm>
          <a:prstGeom prst="rect">
            <a:avLst/>
          </a:prstGeom>
        </p:spPr>
      </p:pic>
    </p:spTree>
    <p:extLst>
      <p:ext uri="{BB962C8B-B14F-4D97-AF65-F5344CB8AC3E}">
        <p14:creationId xmlns:p14="http://schemas.microsoft.com/office/powerpoint/2010/main" val="3562513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307821" y="2050940"/>
            <a:ext cx="11576357" cy="1946629"/>
          </a:xfrm>
        </p:spPr>
        <p:txBody>
          <a:bodyPr/>
          <a:lstStyle/>
          <a:p>
            <a:pPr algn="l"/>
            <a:r>
              <a:rPr lang="en-US" sz="3600" dirty="0"/>
              <a:t>Two competing ideas of Jewish identity: </a:t>
            </a:r>
            <a:br>
              <a:rPr lang="en-US" sz="3600" dirty="0"/>
            </a:br>
            <a:r>
              <a:rPr lang="en-US" sz="3600" dirty="0">
                <a:solidFill>
                  <a:schemeClr val="accent3">
                    <a:lumMod val="40000"/>
                    <a:lumOff val="60000"/>
                  </a:schemeClr>
                </a:solidFill>
              </a:rPr>
              <a:t>‘Particularism’ </a:t>
            </a:r>
            <a:r>
              <a:rPr lang="en-US" sz="3600" dirty="0">
                <a:solidFill>
                  <a:schemeClr val="tx1">
                    <a:lumMod val="85000"/>
                  </a:schemeClr>
                </a:solidFill>
              </a:rPr>
              <a:t>versus</a:t>
            </a:r>
            <a:r>
              <a:rPr lang="en-US" sz="3600" dirty="0">
                <a:solidFill>
                  <a:schemeClr val="accent3">
                    <a:lumMod val="40000"/>
                    <a:lumOff val="60000"/>
                  </a:schemeClr>
                </a:solidFill>
              </a:rPr>
              <a:t> ‘Universality’</a:t>
            </a:r>
          </a:p>
        </p:txBody>
      </p:sp>
      <p:sp>
        <p:nvSpPr>
          <p:cNvPr id="3" name="Subtitle 2">
            <a:extLst>
              <a:ext uri="{FF2B5EF4-FFF2-40B4-BE49-F238E27FC236}">
                <a16:creationId xmlns:a16="http://schemas.microsoft.com/office/drawing/2014/main" id="{F323D69F-8BDD-6641-AD57-07754DCE20BC}"/>
              </a:ext>
            </a:extLst>
          </p:cNvPr>
          <p:cNvSpPr>
            <a:spLocks noGrp="1"/>
          </p:cNvSpPr>
          <p:nvPr>
            <p:ph type="subTitle" idx="1"/>
          </p:nvPr>
        </p:nvSpPr>
        <p:spPr>
          <a:xfrm>
            <a:off x="609790" y="4323701"/>
            <a:ext cx="10972418" cy="1854361"/>
          </a:xfrm>
        </p:spPr>
        <p:txBody>
          <a:bodyPr>
            <a:normAutofit/>
          </a:bodyPr>
          <a:lstStyle/>
          <a:p>
            <a:pPr algn="l"/>
            <a:endParaRPr lang="en-US" sz="2600" i="1" dirty="0">
              <a:solidFill>
                <a:srgbClr val="FFFF00"/>
              </a:solidFill>
            </a:endParaRPr>
          </a:p>
          <a:p>
            <a:pPr algn="l"/>
            <a:r>
              <a:rPr lang="en-US" dirty="0">
                <a:solidFill>
                  <a:srgbClr val="FFFF00"/>
                </a:solidFill>
              </a:rPr>
              <a:t>	</a:t>
            </a:r>
            <a:r>
              <a:rPr lang="en-US" sz="2400" dirty="0">
                <a:solidFill>
                  <a:schemeClr val="accent6">
                    <a:lumMod val="20000"/>
                    <a:lumOff val="80000"/>
                  </a:schemeClr>
                </a:solidFill>
              </a:rPr>
              <a:t>JOEL S. KAMINSKY, “Election Theology and the Problem of 		Universalism,” </a:t>
            </a:r>
            <a:r>
              <a:rPr lang="en-US" sz="2400" i="1" dirty="0">
                <a:solidFill>
                  <a:schemeClr val="accent6">
                    <a:lumMod val="20000"/>
                    <a:lumOff val="80000"/>
                  </a:schemeClr>
                </a:solidFill>
              </a:rPr>
              <a:t>Horizons in Biblical Theology</a:t>
            </a:r>
            <a:r>
              <a:rPr lang="en-US" sz="2400" dirty="0">
                <a:solidFill>
                  <a:schemeClr val="accent6">
                    <a:lumMod val="20000"/>
                    <a:lumOff val="80000"/>
                  </a:schemeClr>
                </a:solidFill>
              </a:rPr>
              <a:t> 33 (2011): 43.</a:t>
            </a:r>
          </a:p>
          <a:p>
            <a:pPr algn="l"/>
            <a:r>
              <a:rPr lang="en-US" dirty="0"/>
              <a:t>	</a:t>
            </a:r>
          </a:p>
        </p:txBody>
      </p:sp>
      <p:sp>
        <p:nvSpPr>
          <p:cNvPr id="4" name="Rectangle 3">
            <a:extLst>
              <a:ext uri="{FF2B5EF4-FFF2-40B4-BE49-F238E27FC236}">
                <a16:creationId xmlns:a16="http://schemas.microsoft.com/office/drawing/2014/main" id="{33EE809B-9960-6E43-B01E-C31DF7983120}"/>
              </a:ext>
            </a:extLst>
          </p:cNvPr>
          <p:cNvSpPr/>
          <p:nvPr/>
        </p:nvSpPr>
        <p:spPr>
          <a:xfrm>
            <a:off x="926122" y="293077"/>
            <a:ext cx="9519139" cy="1938992"/>
          </a:xfrm>
          <a:prstGeom prst="rect">
            <a:avLst/>
          </a:prstGeom>
        </p:spPr>
        <p:txBody>
          <a:bodyPr wrap="square">
            <a:spAutoFit/>
          </a:bodyPr>
          <a:lstStyle/>
          <a:p>
            <a:r>
              <a:rPr lang="en-US" sz="2400" dirty="0">
                <a:solidFill>
                  <a:schemeClr val="accent5">
                    <a:lumMod val="20000"/>
                    <a:lumOff val="80000"/>
                  </a:schemeClr>
                </a:solidFill>
              </a:rPr>
              <a:t>Kaminsky writes of </a:t>
            </a:r>
            <a:r>
              <a:rPr lang="en-US" sz="2400" i="1" dirty="0">
                <a:solidFill>
                  <a:srgbClr val="FFFF00"/>
                </a:solidFill>
              </a:rPr>
              <a:t>“the widespread tendency to favor the universal over the particular, and the wrongheaded notion that Israel’s understanding of God’s universal nature ultimately conflicted with her election theology, necessitating a rejection of the particularistic dimensions of biblical theology.” </a:t>
            </a:r>
          </a:p>
        </p:txBody>
      </p:sp>
    </p:spTree>
    <p:extLst>
      <p:ext uri="{BB962C8B-B14F-4D97-AF65-F5344CB8AC3E}">
        <p14:creationId xmlns:p14="http://schemas.microsoft.com/office/powerpoint/2010/main" val="302713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1233945" y="3739661"/>
            <a:ext cx="10958055" cy="1946629"/>
          </a:xfrm>
        </p:spPr>
        <p:txBody>
          <a:bodyPr/>
          <a:lstStyle/>
          <a:p>
            <a:pPr algn="l"/>
            <a:r>
              <a:rPr lang="en-US" sz="4000" i="1" dirty="0">
                <a:solidFill>
                  <a:schemeClr val="accent1">
                    <a:lumMod val="40000"/>
                    <a:lumOff val="60000"/>
                  </a:schemeClr>
                </a:solidFill>
              </a:rPr>
              <a:t>Understanding this dichotomy is critical to how we approach Jewish missions!  </a:t>
            </a:r>
          </a:p>
        </p:txBody>
      </p:sp>
      <p:sp>
        <p:nvSpPr>
          <p:cNvPr id="7" name="Title 1">
            <a:extLst>
              <a:ext uri="{FF2B5EF4-FFF2-40B4-BE49-F238E27FC236}">
                <a16:creationId xmlns:a16="http://schemas.microsoft.com/office/drawing/2014/main" id="{A8A6726F-1555-A645-AD6A-A3494032AD23}"/>
              </a:ext>
            </a:extLst>
          </p:cNvPr>
          <p:cNvSpPr txBox="1">
            <a:spLocks/>
          </p:cNvSpPr>
          <p:nvPr/>
        </p:nvSpPr>
        <p:spPr>
          <a:xfrm>
            <a:off x="307821" y="2050940"/>
            <a:ext cx="11576357" cy="194662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3600"/>
              <a:t>Two competing ideas of Jewish identity: </a:t>
            </a:r>
            <a:br>
              <a:rPr lang="en-US" sz="3600"/>
            </a:br>
            <a:r>
              <a:rPr lang="en-US" sz="3600">
                <a:solidFill>
                  <a:schemeClr val="accent3">
                    <a:lumMod val="40000"/>
                    <a:lumOff val="60000"/>
                  </a:schemeClr>
                </a:solidFill>
              </a:rPr>
              <a:t>‘Particularism’ </a:t>
            </a:r>
            <a:r>
              <a:rPr lang="en-US" sz="3600">
                <a:solidFill>
                  <a:schemeClr val="tx1">
                    <a:lumMod val="85000"/>
                  </a:schemeClr>
                </a:solidFill>
              </a:rPr>
              <a:t>versus</a:t>
            </a:r>
            <a:r>
              <a:rPr lang="en-US" sz="3600">
                <a:solidFill>
                  <a:schemeClr val="accent3">
                    <a:lumMod val="40000"/>
                    <a:lumOff val="60000"/>
                  </a:schemeClr>
                </a:solidFill>
              </a:rPr>
              <a:t> ‘Universality’</a:t>
            </a:r>
            <a:endParaRPr lang="en-US" sz="3600" dirty="0">
              <a:solidFill>
                <a:schemeClr val="accent3">
                  <a:lumMod val="40000"/>
                  <a:lumOff val="60000"/>
                </a:schemeClr>
              </a:solidFill>
            </a:endParaRPr>
          </a:p>
        </p:txBody>
      </p:sp>
    </p:spTree>
    <p:extLst>
      <p:ext uri="{BB962C8B-B14F-4D97-AF65-F5344CB8AC3E}">
        <p14:creationId xmlns:p14="http://schemas.microsoft.com/office/powerpoint/2010/main" val="328548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1268899" y="4832629"/>
            <a:ext cx="9977169" cy="1578682"/>
          </a:xfrm>
        </p:spPr>
        <p:txBody>
          <a:bodyPr/>
          <a:lstStyle/>
          <a:p>
            <a:r>
              <a:rPr lang="en-US" sz="4400" dirty="0"/>
              <a:t>Nazi Ideology vs. ‘Jewish </a:t>
            </a:r>
            <a:r>
              <a:rPr lang="en-US" sz="4400" dirty="0" err="1"/>
              <a:t>Chosenness</a:t>
            </a:r>
            <a:r>
              <a:rPr lang="en-US" dirty="0"/>
              <a:t>’</a:t>
            </a:r>
          </a:p>
        </p:txBody>
      </p:sp>
      <p:pic>
        <p:nvPicPr>
          <p:cNvPr id="5" name="Picture 4">
            <a:extLst>
              <a:ext uri="{FF2B5EF4-FFF2-40B4-BE49-F238E27FC236}">
                <a16:creationId xmlns:a16="http://schemas.microsoft.com/office/drawing/2014/main" id="{A9A9EC01-E556-F14A-8123-1CD29CDBF6C5}"/>
              </a:ext>
            </a:extLst>
          </p:cNvPr>
          <p:cNvPicPr>
            <a:picLocks noChangeAspect="1"/>
          </p:cNvPicPr>
          <p:nvPr/>
        </p:nvPicPr>
        <p:blipFill>
          <a:blip r:embed="rId2"/>
          <a:stretch>
            <a:fillRect/>
          </a:stretch>
        </p:blipFill>
        <p:spPr>
          <a:xfrm>
            <a:off x="552902" y="1040524"/>
            <a:ext cx="6463262" cy="4277709"/>
          </a:xfrm>
          <a:prstGeom prst="rect">
            <a:avLst/>
          </a:prstGeom>
        </p:spPr>
      </p:pic>
      <p:pic>
        <p:nvPicPr>
          <p:cNvPr id="9" name="Picture 8">
            <a:extLst>
              <a:ext uri="{FF2B5EF4-FFF2-40B4-BE49-F238E27FC236}">
                <a16:creationId xmlns:a16="http://schemas.microsoft.com/office/drawing/2014/main" id="{BFE30912-730B-EE4F-891B-8DA5BC5F51F1}"/>
              </a:ext>
            </a:extLst>
          </p:cNvPr>
          <p:cNvPicPr>
            <a:picLocks noChangeAspect="1"/>
          </p:cNvPicPr>
          <p:nvPr/>
        </p:nvPicPr>
        <p:blipFill>
          <a:blip r:embed="rId3"/>
          <a:stretch>
            <a:fillRect/>
          </a:stretch>
        </p:blipFill>
        <p:spPr>
          <a:xfrm>
            <a:off x="7339131" y="189186"/>
            <a:ext cx="3583970" cy="5352061"/>
          </a:xfrm>
          <a:prstGeom prst="rect">
            <a:avLst/>
          </a:prstGeom>
        </p:spPr>
      </p:pic>
    </p:spTree>
    <p:extLst>
      <p:ext uri="{BB962C8B-B14F-4D97-AF65-F5344CB8AC3E}">
        <p14:creationId xmlns:p14="http://schemas.microsoft.com/office/powerpoint/2010/main" val="683346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44F8-BA1F-EC46-96A1-24980667F0EB}"/>
              </a:ext>
            </a:extLst>
          </p:cNvPr>
          <p:cNvSpPr>
            <a:spLocks noGrp="1"/>
          </p:cNvSpPr>
          <p:nvPr>
            <p:ph type="ctrTitle"/>
          </p:nvPr>
        </p:nvSpPr>
        <p:spPr>
          <a:xfrm>
            <a:off x="1040540" y="451920"/>
            <a:ext cx="10349697" cy="1816415"/>
          </a:xfrm>
        </p:spPr>
        <p:txBody>
          <a:bodyPr/>
          <a:lstStyle/>
          <a:p>
            <a:pPr algn="l"/>
            <a:r>
              <a:rPr lang="en-US" sz="3200" i="1" dirty="0">
                <a:solidFill>
                  <a:schemeClr val="accent6">
                    <a:lumMod val="40000"/>
                    <a:lumOff val="60000"/>
                  </a:schemeClr>
                </a:solidFill>
              </a:rPr>
              <a:t>“Is history merely a series of events whose sum is meaningless?... No people has ever insisted more firmly than the Jews that history has a purpose and humanity a destiny.”</a:t>
            </a:r>
          </a:p>
        </p:txBody>
      </p:sp>
      <p:sp>
        <p:nvSpPr>
          <p:cNvPr id="4" name="Title 1">
            <a:extLst>
              <a:ext uri="{FF2B5EF4-FFF2-40B4-BE49-F238E27FC236}">
                <a16:creationId xmlns:a16="http://schemas.microsoft.com/office/drawing/2014/main" id="{2016093E-D829-B240-940D-6AC70BB669F8}"/>
              </a:ext>
            </a:extLst>
          </p:cNvPr>
          <p:cNvSpPr txBox="1">
            <a:spLocks/>
          </p:cNvSpPr>
          <p:nvPr/>
        </p:nvSpPr>
        <p:spPr>
          <a:xfrm>
            <a:off x="1565212" y="2573538"/>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sz="3600" dirty="0">
                <a:solidFill>
                  <a:srgbClr val="FFFF00"/>
                </a:solidFill>
              </a:rPr>
              <a:t>Paul Johnson</a:t>
            </a:r>
          </a:p>
          <a:p>
            <a:pPr algn="l"/>
            <a:r>
              <a:rPr lang="en-US" sz="3600" i="1" dirty="0">
                <a:solidFill>
                  <a:schemeClr val="accent3">
                    <a:lumMod val="40000"/>
                    <a:lumOff val="60000"/>
                  </a:schemeClr>
                </a:solidFill>
              </a:rPr>
              <a:t>A History of the Jews </a:t>
            </a:r>
            <a:r>
              <a:rPr lang="en-US" sz="3600" dirty="0">
                <a:solidFill>
                  <a:schemeClr val="accent3">
                    <a:lumMod val="40000"/>
                    <a:lumOff val="60000"/>
                  </a:schemeClr>
                </a:solidFill>
              </a:rPr>
              <a:t>(1987)</a:t>
            </a:r>
          </a:p>
        </p:txBody>
      </p:sp>
    </p:spTree>
    <p:extLst>
      <p:ext uri="{BB962C8B-B14F-4D97-AF65-F5344CB8AC3E}">
        <p14:creationId xmlns:p14="http://schemas.microsoft.com/office/powerpoint/2010/main" val="329367767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44080</TotalTime>
  <Words>2585</Words>
  <Application>Microsoft Macintosh PowerPoint</Application>
  <PresentationFormat>Widescreen</PresentationFormat>
  <Paragraphs>172</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Times</vt:lpstr>
      <vt:lpstr>Trebuchet MS</vt:lpstr>
      <vt:lpstr>Berlin</vt:lpstr>
      <vt:lpstr>Nazi Ideology and ‘Jewish Chosenness’</vt:lpstr>
      <vt:lpstr>The Doctrine of ‘Jewish Chosenness’ </vt:lpstr>
      <vt:lpstr> Arthur Hertzberg (1921-2006) Renowned Jewish scholar and Conservative rabbi </vt:lpstr>
      <vt:lpstr>Two competing notions:  ‘Particularism’ versus ‘Universality’</vt:lpstr>
      <vt:lpstr>PowerPoint Presentation</vt:lpstr>
      <vt:lpstr>Two competing ideas of Jewish identity:  ‘Particularism’ versus ‘Universality’</vt:lpstr>
      <vt:lpstr>Understanding this dichotomy is critical to how we approach Jewish missions!  </vt:lpstr>
      <vt:lpstr>Nazi Ideology vs. ‘Jewish Chosenness’</vt:lpstr>
      <vt:lpstr>“Is history merely a series of events whose sum is meaningless?... No people has ever insisted more firmly than the Jews that history has a purpose and humanity a destiny.”</vt:lpstr>
      <vt:lpstr>“Implicit in the doctrine of chosenness is the belief that what has happened to the Jews, and what continues to happen to them, is at the center of human history.” </vt:lpstr>
      <vt:lpstr>“Implicit in the doctrine of chosenness is the belief that what has happened to the Jews, and what continues to happen to them, is at the center of human history.” </vt:lpstr>
      <vt:lpstr>One Reason for Antisemitism  </vt:lpstr>
      <vt:lpstr>Hitler and Rosenberg </vt:lpstr>
      <vt:lpstr>PowerPoint Presentation</vt:lpstr>
      <vt:lpstr>Hitler created the “German National Prize for Art and Science” (in part a reaction to the Nobel Prizes), and Rosenberg was its first recipient.</vt:lpstr>
      <vt:lpstr>“Hitler himself fought back tears when he broke the news [of the prize to Rosenberg] before hand.’” </vt:lpstr>
      <vt:lpstr>PowerPoint Presentation</vt:lpstr>
      <vt:lpstr>PowerPoint Presentation</vt:lpstr>
      <vt:lpstr>PowerPoint Presentation</vt:lpstr>
      <vt:lpstr>PowerPoint Presentation</vt:lpstr>
      <vt:lpstr>Jewish Giftedness and Genius </vt:lpstr>
      <vt:lpstr>World’s Most Famous Atheist Stumped!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Mengele chose Jewish doctors of “world renown,” such as Dr. Epstein, to assist him. He was well aware of the quality of the background of the people he was destroying. Miklos was set apart:  “Dr. Mengele questioned me at length, asking where I had studied, the names of my pathology professors, how I had acquired a knowledge of forensic medicine, how long I had practiced, etc.”        (Dr. Miklos Nyiszli, pp. 19-20)     </vt:lpstr>
      <vt:lpstr>Relying on Jewish expertise in any way went contrary to all Nazi ideology, but such Nazi ‘rules’ were ignored in the Hell of Auschwitz </vt:lpstr>
      <vt:lpstr> “Because of their blood, the Jews were harmful to that great race [the Master Race of Aryans]. Moreover, they were dangerous because their teachers, their artists, their merchants and financiers had become so powerful they threatened to enslave the whole of Europe.”  (Dr. Miklos Nyiszli, a Jewish doctor at Auschwitz who worked with Mengele, commenting on Nazi views of the Jews, Auschwitz: A Doctor’s Eyewitness Account, 1960, 2011, p. 110)        </vt:lpstr>
      <vt:lpstr>PowerPoint Presentation</vt:lpstr>
      <vt:lpstr> “In Mengele’s view the biggest threat to the superiority of the German race was posed by the Jews. ‘He once told me there are only two gifted people in the world, Germans and Jews, and it’s a question of who will be superior,’ said Dr. [Ella] Lingens. ‘So he decided they had to be destroyed.’”            (Gerald Posner and John Ware, Mengele: The Complete Story, 2000, p. 27)        </vt:lpstr>
      <vt:lpstr>Jews are mystical conspirators, “parasites,” part of a global network that threatens the Third Reich. They infect whatever they touch. They have no innate giftedness. </vt:lpstr>
      <vt:lpstr>PowerPoint Presentation</vt:lpstr>
      <vt:lpstr>PowerPoint Presentation</vt:lpstr>
      <vt:lpstr>Arno Gaebelein </vt:lpstr>
      <vt:lpstr>“To the historian of the Holocaust, there is another unique attribute of this periodical. It chronicles with unbelievable accuracy the plight of the Jews during the Nazi regime.”  (p. 89) </vt:lpstr>
      <vt:lpstr>“Gaebelein traveled to Germany in 1937 and gained a firsthand view of the Nazi regime...Throughout the 1930s, ‘Our Hope’ documented the rising anti-Semitism throughout the world.”  (p. 90) </vt:lpstr>
      <vt:lpstr>“Our brethren in Germany need our prayers. [Alfred] Rosenberg seems to forge ahead; his work of destruction is unchecked. The most deplorable fact is that the so-called Hitler Youth is led astray by this misleader, led towards a terrible abyss. How long oh Lord? How long? Till He comes.” </vt:lpstr>
      <vt:lpstr>“Poor mumbling, blind Rosenberg! He hates God’s Word. He despises the Old Testament! He wants to have it thrown out! German youth are warned against reading it. Soon the day will come…when the kingdom will be restored to Israel, when God’s covenant promises to His earthly people will all be fulfilled,  when glory will dwell in ‘Immanuel’s Land’.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CASE</dc:title>
  <dc:creator>ajames1978 ajames1978</dc:creator>
  <cp:lastModifiedBy>ajames1978 ajames1978</cp:lastModifiedBy>
  <cp:revision>193</cp:revision>
  <dcterms:created xsi:type="dcterms:W3CDTF">2021-04-05T09:51:16Z</dcterms:created>
  <dcterms:modified xsi:type="dcterms:W3CDTF">2021-06-04T22:55:43Z</dcterms:modified>
</cp:coreProperties>
</file>