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56" r:id="rId2"/>
    <p:sldId id="268" r:id="rId3"/>
    <p:sldId id="260" r:id="rId4"/>
    <p:sldId id="259" r:id="rId5"/>
    <p:sldId id="257" r:id="rId6"/>
    <p:sldId id="315" r:id="rId7"/>
    <p:sldId id="274" r:id="rId8"/>
    <p:sldId id="261" r:id="rId9"/>
    <p:sldId id="262" r:id="rId10"/>
    <p:sldId id="318" r:id="rId11"/>
    <p:sldId id="269" r:id="rId12"/>
    <p:sldId id="263" r:id="rId13"/>
    <p:sldId id="264" r:id="rId14"/>
    <p:sldId id="265" r:id="rId15"/>
    <p:sldId id="270" r:id="rId16"/>
    <p:sldId id="266" r:id="rId17"/>
    <p:sldId id="271" r:id="rId18"/>
    <p:sldId id="272" r:id="rId19"/>
    <p:sldId id="319" r:id="rId20"/>
    <p:sldId id="273" r:id="rId21"/>
    <p:sldId id="275" r:id="rId22"/>
    <p:sldId id="276" r:id="rId23"/>
    <p:sldId id="277" r:id="rId24"/>
    <p:sldId id="278" r:id="rId25"/>
    <p:sldId id="320" r:id="rId26"/>
    <p:sldId id="279" r:id="rId27"/>
    <p:sldId id="280" r:id="rId28"/>
    <p:sldId id="292" r:id="rId29"/>
    <p:sldId id="281" r:id="rId30"/>
    <p:sldId id="282" r:id="rId31"/>
    <p:sldId id="283" r:id="rId32"/>
    <p:sldId id="284" r:id="rId33"/>
    <p:sldId id="293" r:id="rId34"/>
    <p:sldId id="285" r:id="rId35"/>
    <p:sldId id="286" r:id="rId36"/>
    <p:sldId id="291" r:id="rId37"/>
    <p:sldId id="287" r:id="rId38"/>
    <p:sldId id="288" r:id="rId39"/>
    <p:sldId id="289" r:id="rId40"/>
    <p:sldId id="302" r:id="rId41"/>
    <p:sldId id="321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3" r:id="rId51"/>
    <p:sldId id="322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23" r:id="rId63"/>
    <p:sldId id="314" r:id="rId64"/>
    <p:sldId id="325" r:id="rId65"/>
    <p:sldId id="326" r:id="rId66"/>
    <p:sldId id="327" r:id="rId67"/>
    <p:sldId id="328" r:id="rId68"/>
    <p:sldId id="317" r:id="rId69"/>
    <p:sldId id="32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C48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90"/>
  </p:normalViewPr>
  <p:slideViewPr>
    <p:cSldViewPr snapToGrid="0" snapToObjects="1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D2F94-C282-7D4E-8C86-A05EF6FF5277}" type="datetimeFigureOut"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F1A00-6D6B-0B4A-B9F0-560981119C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0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F1A00-6D6B-0B4A-B9F0-560981119CD0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4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711B-397E-BB47-A38C-58A34A4B5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8E801-24F0-D246-A5FB-992ED95B2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0B13E-A034-584D-9BE5-EFB9BD6B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2058-017C-3849-A7B9-845180DA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2569D-371B-DE40-ABB7-0040F3EBB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1EDA-A6F4-B04B-8B09-FCEAC15F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C47BD-C9EF-254B-AEE5-D159D0EF6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5A1F3-3BC2-B049-895A-1250E9ABF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1CD4-915D-F245-B96B-99B8F253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33F51-9811-904F-8A4F-BFEAD15F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1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CC598-D30E-AC43-A2DB-1ECF00737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60DA4-D43C-004F-9156-8646F2CA4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D951A-F2E0-A648-8FD0-9F4ADEE5D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92AF7-A04A-0942-93F4-410B6D08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6B92B-4695-E147-A00E-8BBF2F0F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B58D9-E453-E843-9EA2-53F456DA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1DF0-5323-3847-A9E5-17F61C7A9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D09E-29B6-9F42-863E-EFE80C94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308AB-35AB-DE41-8CA3-A5F763C52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5D47A-2F4B-E143-98A2-454C27F8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6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B7A7-91CB-904F-98EE-02312C7D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AF5ED-A131-BF49-8CA0-E581082BB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BA91-3FFE-F044-BB0A-CCC3F8DB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4E8F5-8C99-B144-A2C7-DD9F057A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5DBFF-7136-814F-8AA2-3CBB501E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9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9B96-C9C0-F443-A436-96CB589B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47351-5F0B-574B-9A49-241AD4F60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A6CA7-D4B4-384E-87AA-1AF9E70D3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86D42-C1BA-7640-981F-B9AF9299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0FDB4-D362-7C48-B16F-FFBCF653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FCC61-BD92-E648-BF9B-BAB38E76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8168D-8E12-3343-B68C-B18BE8C8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AFC39-62F4-0345-80F1-C8B6F6AF3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4ECD2-93EE-AC46-AF92-A926FB6C0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4DA3A-089F-964B-8A4D-27C1CBD67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CC128-5272-0349-B84D-014FC8AF0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92059B-0BBC-5B45-9BA5-B7AA3068A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E63C9-BCF9-C246-AC18-0FC9356D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6A00CC-0F90-B84B-AC1B-CA6ACEA4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6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9D7E-CE2B-5D4F-BC09-5892F0E1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CBC03-7F93-194D-8925-CC8ACAE7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A45BD-B2C4-CA40-A15F-02A5110F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E4E9-0751-8047-9C81-E17D8977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66F70-3D04-4643-A804-8B47DFA9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950F7-C0F0-234A-AF0D-BAC3D295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5069E-1349-C649-BF39-496BD0F9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8963-E6C9-5247-9290-5F753854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4B2D-7CBB-DB4D-A38C-9C87A671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7358F-8C0B-3E4B-8186-C5AF8AC3B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17838-7D99-2042-AD97-3125E025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77E9E-FA1A-574C-B7D3-58CBAFC3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D9E9B-7181-C74D-B58A-0CBE4248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7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DAC1-E78D-C346-A150-DF852132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636F7-B0B9-D84C-A28F-B379E9ED3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2B3BB-4239-8947-B1FE-31A470A81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75824-E545-8543-B05E-AC9972D8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239F0-DB54-FD45-9E48-B3251549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ED134-8C1F-0841-81A0-0CF197DF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6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973DF-1168-9743-90EC-2F059B1B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90D0-7BEE-C04F-8913-096749F83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8996E-AC63-174B-BC87-067904909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05450-9AC9-A34D-B3F3-E7BA39FFA46B}" type="datetimeFigureOut"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C7533-F7A8-9842-A183-1B49E8A71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6AAC4-4B11-BB45-9353-DA26CF852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88CAC-3757-7441-AA72-9E499E593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959244"/>
            <a:ext cx="4087306" cy="3713829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Emilia Baeyertz, the “Jewish Lady Evangelist</a:t>
            </a:r>
            <a:r>
              <a:rPr lang="en-US" sz="4600"/>
              <a:t>”</a:t>
            </a:r>
            <a:br>
              <a:rPr lang="en-US" sz="4600"/>
            </a:br>
            <a:endParaRPr lang="en-US" sz="4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56824-BEF6-134B-A251-527D067FE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4" y="4944076"/>
            <a:ext cx="4332434" cy="1675665"/>
          </a:xfrm>
        </p:spPr>
        <p:txBody>
          <a:bodyPr anchor="t">
            <a:noAutofit/>
          </a:bodyPr>
          <a:lstStyle/>
          <a:p>
            <a:pPr algn="l"/>
            <a:r>
              <a:rPr lang="en-US"/>
              <a:t>Richard A. Robinson</a:t>
            </a:r>
          </a:p>
          <a:p>
            <a:pPr algn="l"/>
            <a:r>
              <a:rPr lang="en-US"/>
              <a:t>Lausanne Consultation on Jewish Evangelism, June 7–9, 2021, </a:t>
            </a:r>
          </a:p>
          <a:p>
            <a:pPr algn="l"/>
            <a:r>
              <a:rPr lang="en-US"/>
              <a:t>Dallas, Texas</a:t>
            </a:r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" b="887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7157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4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/>
              <a:t>The Move to Australia and Emilia’s Journey to Faith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88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9693085" y="390065"/>
            <a:ext cx="2588224" cy="4498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Relocates to Australia for emotional and physical health, joins family members.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8" name="Picture 4" descr="Journeys to Australia - Immigration Museum">
            <a:extLst>
              <a:ext uri="{FF2B5EF4-FFF2-40B4-BE49-F238E27FC236}">
                <a16:creationId xmlns:a16="http://schemas.microsoft.com/office/drawing/2014/main" id="{2E296281-D5F5-7345-9A66-A0D07C7F4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4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723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9003323" y="1783959"/>
            <a:ext cx="2973600" cy="2889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Embarks on a life of “pleasure.”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A14E9-D563-154B-9085-7DD0F0FB6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6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4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8845064" y="-2"/>
            <a:ext cx="3417276" cy="682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Meets Anglican banker Charles Baeyertz.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/>
              <a:t>Secretly married at Christ Church, October 16, 1865—Emilia 23 years of age.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A6164-2C2B-D148-B1F2-04973E2A3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616462" cy="68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8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Pin on Religious">
            <a:extLst>
              <a:ext uri="{FF2B5EF4-FFF2-40B4-BE49-F238E27FC236}">
                <a16:creationId xmlns:a16="http://schemas.microsoft.com/office/drawing/2014/main" id="{64D64E7E-F616-9542-86C5-4B2E85F85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0"/>
            <a:ext cx="10955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779501" y="1219164"/>
            <a:ext cx="2588224" cy="159437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Raises two children as Anglicans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627094-E612-1840-9771-A939C048DCFE}"/>
              </a:ext>
            </a:extLst>
          </p:cNvPr>
          <p:cNvSpPr/>
          <p:nvPr/>
        </p:nvSpPr>
        <p:spPr>
          <a:xfrm>
            <a:off x="779501" y="3211653"/>
            <a:ext cx="2588224" cy="230832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Becomes a “pseudo-Anglican” herself.</a:t>
            </a:r>
          </a:p>
        </p:txBody>
      </p:sp>
    </p:spTree>
    <p:extLst>
      <p:ext uri="{BB962C8B-B14F-4D97-AF65-F5344CB8AC3E}">
        <p14:creationId xmlns:p14="http://schemas.microsoft.com/office/powerpoint/2010/main" val="301608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83EBEF-C6E6-5747-B1F8-9EFE7BF1EF45}"/>
              </a:ext>
            </a:extLst>
          </p:cNvPr>
          <p:cNvGrpSpPr/>
          <p:nvPr/>
        </p:nvGrpSpPr>
        <p:grpSpPr>
          <a:xfrm>
            <a:off x="-2021983" y="0"/>
            <a:ext cx="13963737" cy="6858000"/>
            <a:chOff x="-2021983" y="0"/>
            <a:chExt cx="13963737" cy="68580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5CD402-96C2-C840-BD71-FB87A0C98479}"/>
                </a:ext>
              </a:extLst>
            </p:cNvPr>
            <p:cNvSpPr txBox="1"/>
            <p:nvPr/>
          </p:nvSpPr>
          <p:spPr>
            <a:xfrm>
              <a:off x="9353530" y="1449851"/>
              <a:ext cx="2588224" cy="288911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4000">
                  <a:latin typeface="+mj-lt"/>
                  <a:ea typeface="+mj-ea"/>
                  <a:cs typeface="+mj-cs"/>
                </a:rPr>
                <a:t>The second tragedy: Charles dies in a hunting accident at age 29.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68F0AFA-C2DE-844F-B0CC-BF8E5A781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" r="2605"/>
            <a:stretch/>
          </p:blipFill>
          <p:spPr bwMode="auto">
            <a:xfrm>
              <a:off x="-2021983" y="0"/>
              <a:ext cx="10882648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094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8019327" y="970397"/>
            <a:ext cx="3375503" cy="2889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Emilia mourns, contemplates the afterlife.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35C82B0-C84A-CF46-80B2-07D7A3E2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19"/>
            <a:ext cx="6995571" cy="68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0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Death and dying in nineteenth century Sydney | The Dictionary of Sydney">
            <a:extLst>
              <a:ext uri="{FF2B5EF4-FFF2-40B4-BE49-F238E27FC236}">
                <a16:creationId xmlns:a16="http://schemas.microsoft.com/office/drawing/2014/main" id="{EBF34886-1ACB-1E4F-9D76-750A6322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1329">
            <a:off x="-75643" y="-474604"/>
            <a:ext cx="5841225" cy="43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lady's companion in the 19th century — Author Nancy Thorne">
            <a:extLst>
              <a:ext uri="{FF2B5EF4-FFF2-40B4-BE49-F238E27FC236}">
                <a16:creationId xmlns:a16="http://schemas.microsoft.com/office/drawing/2014/main" id="{6EF12932-95F9-0445-B298-8F7CDFDF0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859">
            <a:off x="4817207" y="-273099"/>
            <a:ext cx="383540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edarville University Biblical Heritage Gallery Exhibit: Born Out of  Persecution | Cedarville University Research | DigitalCommons@Cedarville">
            <a:extLst>
              <a:ext uri="{FF2B5EF4-FFF2-40B4-BE49-F238E27FC236}">
                <a16:creationId xmlns:a16="http://schemas.microsoft.com/office/drawing/2014/main" id="{19559879-FE51-194E-A726-F50A914D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190">
            <a:off x="863600" y="3924300"/>
            <a:ext cx="5080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8922005" y="1588519"/>
            <a:ext cx="3269995" cy="4234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Existential questions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+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Christian friends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+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Reading the New Testament (John’s Gospel)</a:t>
            </a:r>
          </a:p>
        </p:txBody>
      </p:sp>
    </p:spTree>
    <p:extLst>
      <p:ext uri="{BB962C8B-B14F-4D97-AF65-F5344CB8AC3E}">
        <p14:creationId xmlns:p14="http://schemas.microsoft.com/office/powerpoint/2010/main" val="967665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45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Emilia’s Upbringing in Wales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15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The Beginnings of an Evangelistic Career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4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D8E812-F616-0C46-A3C3-3BE5EC98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8810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9061701" y="218737"/>
            <a:ext cx="3147883" cy="25631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Relocates with children to Geelong</a:t>
            </a:r>
          </a:p>
        </p:txBody>
      </p:sp>
      <p:pic>
        <p:nvPicPr>
          <p:cNvPr id="1028" name="Picture 4" descr="Coloured print of Geelong, 19th C | Moorabool Antiques Galleries">
            <a:extLst>
              <a:ext uri="{FF2B5EF4-FFF2-40B4-BE49-F238E27FC236}">
                <a16:creationId xmlns:a16="http://schemas.microsoft.com/office/drawing/2014/main" id="{0BBB3AE9-9A80-0B44-9F67-A2881B35B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7"/>
          <a:stretch/>
        </p:blipFill>
        <p:spPr bwMode="auto">
          <a:xfrm rot="470184">
            <a:off x="7860769" y="3603823"/>
            <a:ext cx="5047775" cy="36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49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7939088" y="341828"/>
            <a:ext cx="3655034" cy="4234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Evangelizes in the  prison and hospital … </a:t>
            </a:r>
          </a:p>
        </p:txBody>
      </p:sp>
      <p:pic>
        <p:nvPicPr>
          <p:cNvPr id="3076" name="Picture 4" descr="Geelong Gaol cell">
            <a:extLst>
              <a:ext uri="{FF2B5EF4-FFF2-40B4-BE49-F238E27FC236}">
                <a16:creationId xmlns:a16="http://schemas.microsoft.com/office/drawing/2014/main" id="{D50AD296-49B4-944C-95DE-0D305B98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0938" cy="48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elong Hospital circa 1915 | Australia history, Geelong, Victoria australia">
            <a:extLst>
              <a:ext uri="{FF2B5EF4-FFF2-40B4-BE49-F238E27FC236}">
                <a16:creationId xmlns:a16="http://schemas.microsoft.com/office/drawing/2014/main" id="{323D8A38-4589-F948-A34D-A00ACA9B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2901357"/>
            <a:ext cx="6846276" cy="395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314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7939088" y="341828"/>
            <a:ext cx="4106374" cy="4234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… and teaches Sunday School to teens</a:t>
            </a:r>
          </a:p>
        </p:txBody>
      </p:sp>
      <p:pic>
        <p:nvPicPr>
          <p:cNvPr id="4098" name="Picture 2" descr="Sunday School High Res Illustrations - Getty Images">
            <a:extLst>
              <a:ext uri="{FF2B5EF4-FFF2-40B4-BE49-F238E27FC236}">
                <a16:creationId xmlns:a16="http://schemas.microsoft.com/office/drawing/2014/main" id="{E5686058-DBEE-4344-9992-9CC3CA66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61" y="0"/>
            <a:ext cx="5356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21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AutoShape 6">
            <a:extLst>
              <a:ext uri="{FF2B5EF4-FFF2-40B4-BE49-F238E27FC236}">
                <a16:creationId xmlns:a16="http://schemas.microsoft.com/office/drawing/2014/main" id="{FBA3DA95-0A77-EF4E-B3D2-A1847910A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236741" y="53560"/>
            <a:ext cx="6951311" cy="30589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Undergoes a period of great consciousness of sin, leading to the “baptism of the Holy Spirit” and involvement in the “Holiness” movement.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3F388-171E-254C-B40E-DC2A2AE5489E}"/>
              </a:ext>
            </a:extLst>
          </p:cNvPr>
          <p:cNvSpPr txBox="1"/>
          <p:nvPr/>
        </p:nvSpPr>
        <p:spPr>
          <a:xfrm>
            <a:off x="6401561" y="4747846"/>
            <a:ext cx="5044963" cy="19427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This orientation would characterize the rest of her ministry.</a:t>
            </a:r>
          </a:p>
        </p:txBody>
      </p:sp>
      <p:pic>
        <p:nvPicPr>
          <p:cNvPr id="6146" name="Picture 2" descr="John Wesley">
            <a:extLst>
              <a:ext uri="{FF2B5EF4-FFF2-40B4-BE49-F238E27FC236}">
                <a16:creationId xmlns:a16="http://schemas.microsoft.com/office/drawing/2014/main" id="{C27077A6-5B01-FD4D-B8F0-C5E7BF4A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57" y="228109"/>
            <a:ext cx="35941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CF0B682-BBDC-9344-B1DC-D614D8C9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872" y="3581400"/>
            <a:ext cx="6032500" cy="4013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994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376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/>
              <a:t>The Overall Context of Emilia’s Ministry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88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5369027" cy="3442845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i="1"/>
              <a:t>1. The Social and Theological Context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5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5483204" cy="1410523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i="1"/>
              <a:t>1. The Social and Theological Context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548320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Some holiness groups allowed women preachers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477981" y="5208191"/>
            <a:ext cx="5870065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But a counter-current saw women’s place as in the home</a:t>
            </a:r>
          </a:p>
        </p:txBody>
      </p:sp>
    </p:spTree>
    <p:extLst>
      <p:ext uri="{BB962C8B-B14F-4D97-AF65-F5344CB8AC3E}">
        <p14:creationId xmlns:p14="http://schemas.microsoft.com/office/powerpoint/2010/main" val="414556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4001F766-5442-2441-9D93-6F459B1A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889" y="1122363"/>
            <a:ext cx="5483204" cy="1410523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i="1"/>
              <a:t>1. The Social and Theological Context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354889" y="2786022"/>
            <a:ext cx="6010742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She struggled with whether to do mixed-gender meetings.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354889" y="4938552"/>
            <a:ext cx="548320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Eventually held those along with gender-segregated meetings.</a:t>
            </a:r>
          </a:p>
        </p:txBody>
      </p:sp>
    </p:spTree>
    <p:extLst>
      <p:ext uri="{BB962C8B-B14F-4D97-AF65-F5344CB8AC3E}">
        <p14:creationId xmlns:p14="http://schemas.microsoft.com/office/powerpoint/2010/main" val="4149684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8668512" y="1783959"/>
            <a:ext cx="2883407" cy="28891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/>
              <a:t>Jews in Wales</a:t>
            </a: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48F3A-A502-5249-A075-0060578BE78E}"/>
              </a:ext>
            </a:extLst>
          </p:cNvPr>
          <p:cNvPicPr/>
          <p:nvPr/>
        </p:nvPicPr>
        <p:blipFill rotWithShape="1">
          <a:blip r:embed="rId2"/>
          <a:srcRect l="9091" t="43830" r="1" b="10141"/>
          <a:stretch/>
        </p:blipFill>
        <p:spPr>
          <a:xfrm>
            <a:off x="-397881" y="10"/>
            <a:ext cx="8668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889" y="1122363"/>
            <a:ext cx="5483204" cy="1410523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i="1"/>
              <a:t>1. The Social and Theological Context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354889" y="2786022"/>
            <a:ext cx="5975573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Men-only meetings attracted men who would not otherwise come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354889" y="5026477"/>
            <a:ext cx="548320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Poorer families could not attend together, so allowed them to alternate</a:t>
            </a:r>
          </a:p>
        </p:txBody>
      </p:sp>
    </p:spTree>
    <p:extLst>
      <p:ext uri="{BB962C8B-B14F-4D97-AF65-F5344CB8AC3E}">
        <p14:creationId xmlns:p14="http://schemas.microsoft.com/office/powerpoint/2010/main" val="1984086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888" y="1122363"/>
            <a:ext cx="5483204" cy="1410523"/>
          </a:xfrm>
        </p:spPr>
        <p:txBody>
          <a:bodyPr anchor="t" anchorCtr="0">
            <a:normAutofit/>
          </a:bodyPr>
          <a:lstStyle/>
          <a:p>
            <a:pPr algn="l"/>
            <a:r>
              <a:rPr lang="en-US" sz="4800" i="1"/>
              <a:t>1. The Social and Theological Context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354888" y="2786022"/>
            <a:ext cx="5975573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“Fundamentalist” in her approach to the ”world”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354888" y="4991307"/>
            <a:ext cx="6503111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Opposed the theater, concerts, dancing, card playing, and reading novels</a:t>
            </a:r>
          </a:p>
        </p:txBody>
      </p:sp>
    </p:spTree>
    <p:extLst>
      <p:ext uri="{BB962C8B-B14F-4D97-AF65-F5344CB8AC3E}">
        <p14:creationId xmlns:p14="http://schemas.microsoft.com/office/powerpoint/2010/main" val="2272005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5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925142" cy="141052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548320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Two-week long “missions”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477981" y="5114402"/>
            <a:ext cx="5870065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Cross-denominational sponsorship</a:t>
            </a:r>
          </a:p>
        </p:txBody>
      </p:sp>
    </p:spTree>
    <p:extLst>
      <p:ext uri="{BB962C8B-B14F-4D97-AF65-F5344CB8AC3E}">
        <p14:creationId xmlns:p14="http://schemas.microsoft.com/office/powerpoint/2010/main" val="3604642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925142" cy="141052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Afternoon meetings for Christians, evenings for evangelism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477981" y="5208191"/>
            <a:ext cx="6520696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Wednesdays for women and girls; Thursdays for men and boys</a:t>
            </a:r>
          </a:p>
        </p:txBody>
      </p:sp>
    </p:spTree>
    <p:extLst>
      <p:ext uri="{BB962C8B-B14F-4D97-AF65-F5344CB8AC3E}">
        <p14:creationId xmlns:p14="http://schemas.microsoft.com/office/powerpoint/2010/main" val="39259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925142" cy="141052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“After-meetings” a unique features of her work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FB5284-EED8-A944-BD0D-A8542DED8882}"/>
              </a:ext>
            </a:extLst>
          </p:cNvPr>
          <p:cNvSpPr txBox="1">
            <a:spLocks/>
          </p:cNvSpPr>
          <p:nvPr/>
        </p:nvSpPr>
        <p:spPr>
          <a:xfrm>
            <a:off x="477981" y="5037679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Overflow crowds</a:t>
            </a:r>
          </a:p>
        </p:txBody>
      </p:sp>
    </p:spTree>
    <p:extLst>
      <p:ext uri="{BB962C8B-B14F-4D97-AF65-F5344CB8AC3E}">
        <p14:creationId xmlns:p14="http://schemas.microsoft.com/office/powerpoint/2010/main" val="3741441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925142" cy="141052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Dignified, forceful, effective</a:t>
            </a:r>
          </a:p>
          <a:p>
            <a:pPr algn="l"/>
            <a:endParaRPr lang="en-US" sz="3600"/>
          </a:p>
          <a:p>
            <a:pPr algn="l"/>
            <a:r>
              <a:rPr lang="en-US" sz="3600"/>
              <a:t>Black clothing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E97ADA-F966-F243-A896-B89EDB25FF74}"/>
              </a:ext>
            </a:extLst>
          </p:cNvPr>
          <p:cNvSpPr txBox="1">
            <a:spLocks/>
          </p:cNvSpPr>
          <p:nvPr/>
        </p:nvSpPr>
        <p:spPr>
          <a:xfrm>
            <a:off x="477981" y="5208191"/>
            <a:ext cx="6520696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Sample schedule (from 1897) follows on next slides</a:t>
            </a:r>
          </a:p>
        </p:txBody>
      </p:sp>
    </p:spTree>
    <p:extLst>
      <p:ext uri="{BB962C8B-B14F-4D97-AF65-F5344CB8AC3E}">
        <p14:creationId xmlns:p14="http://schemas.microsoft.com/office/powerpoint/2010/main" val="2396772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270941-643E-D74A-8E49-6F00A03B1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17985" y="-33812"/>
            <a:ext cx="5574323" cy="68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18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FBA09-41C7-B443-B187-701747F54C57}"/>
              </a:ext>
            </a:extLst>
          </p:cNvPr>
          <p:cNvPicPr/>
          <p:nvPr/>
        </p:nvPicPr>
        <p:blipFill rotWithShape="1">
          <a:blip r:embed="rId2"/>
          <a:srcRect r="49180"/>
          <a:stretch/>
        </p:blipFill>
        <p:spPr bwMode="auto">
          <a:xfrm>
            <a:off x="668218" y="0"/>
            <a:ext cx="55919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817D1A-0097-E145-A52F-0F93D005FF5B}"/>
              </a:ext>
            </a:extLst>
          </p:cNvPr>
          <p:cNvPicPr/>
          <p:nvPr/>
        </p:nvPicPr>
        <p:blipFill rotWithShape="1">
          <a:blip r:embed="rId2"/>
          <a:srcRect l="50819"/>
          <a:stretch/>
        </p:blipFill>
        <p:spPr bwMode="auto">
          <a:xfrm>
            <a:off x="6277701" y="0"/>
            <a:ext cx="5228494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009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AB650-1AEE-AD4F-8E4A-C6C16706A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23491" y="0"/>
            <a:ext cx="5679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6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A994E-40A2-1444-AE50-308CFEE351D1}"/>
              </a:ext>
            </a:extLst>
          </p:cNvPr>
          <p:cNvSpPr txBox="1">
            <a:spLocks/>
          </p:cNvSpPr>
          <p:nvPr/>
        </p:nvSpPr>
        <p:spPr>
          <a:xfrm>
            <a:off x="6484415" y="2166853"/>
            <a:ext cx="4023360" cy="25242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/>
              <a:t>From Prussia to England to peddling in Wales </a:t>
            </a:r>
          </a:p>
        </p:txBody>
      </p:sp>
      <p:pic>
        <p:nvPicPr>
          <p:cNvPr id="1026" name="Picture 2" descr="Jewish life - Jewish peddler, New York City, no date">
            <a:extLst>
              <a:ext uri="{FF2B5EF4-FFF2-40B4-BE49-F238E27FC236}">
                <a16:creationId xmlns:a16="http://schemas.microsoft.com/office/drawing/2014/main" id="{592DA105-E8B1-6143-9D61-98B2E5AB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5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925142" cy="1410523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800" i="1"/>
              <a:t>2. Her Schedule, Audiences, and Follow Up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D9EBAE-A6B9-7942-A556-3EA9A8A43C02}"/>
              </a:ext>
            </a:extLst>
          </p:cNvPr>
          <p:cNvSpPr txBox="1">
            <a:spLocks/>
          </p:cNvSpPr>
          <p:nvPr/>
        </p:nvSpPr>
        <p:spPr>
          <a:xfrm>
            <a:off x="477981" y="2786022"/>
            <a:ext cx="3045507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One famous convert: T. C. Hammond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F4262-1128-C149-ACEB-AB5366CD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691" y="4269016"/>
            <a:ext cx="3031791" cy="2954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n Understanding Be Men: Hammond, T.C.; Wright, David F.: 9780877847052:  Amazon.com: Books">
            <a:extLst>
              <a:ext uri="{FF2B5EF4-FFF2-40B4-BE49-F238E27FC236}">
                <a16:creationId xmlns:a16="http://schemas.microsoft.com/office/drawing/2014/main" id="{BFBF87DA-DC2B-254F-AA91-EB88D4816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904">
            <a:off x="3401427" y="2869632"/>
            <a:ext cx="2898309" cy="42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88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84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3. Emilia Baeyertz and Jewish Evangelism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857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14" y="1122363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Direct Outreach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91114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Initial foray into direct Jewish evangelism</a:t>
            </a:r>
          </a:p>
        </p:txBody>
      </p:sp>
    </p:spTree>
    <p:extLst>
      <p:ext uri="{BB962C8B-B14F-4D97-AF65-F5344CB8AC3E}">
        <p14:creationId xmlns:p14="http://schemas.microsoft.com/office/powerpoint/2010/main" val="743159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5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73532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Encouraged by missions enthusiast H. B. Macartney Jr.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238937-716F-114B-87AE-F02599EBF074}"/>
              </a:ext>
            </a:extLst>
          </p:cNvPr>
          <p:cNvPicPr/>
          <p:nvPr/>
        </p:nvPicPr>
        <p:blipFill>
          <a:blip r:embed="rId3">
            <a:duotone>
              <a:prstClr val="black"/>
              <a:srgbClr val="C4826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7322" y="3941067"/>
            <a:ext cx="2369820" cy="2872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1AB61AA-5F0A-8344-BF3E-8A7DEF0AC127}"/>
              </a:ext>
            </a:extLst>
          </p:cNvPr>
          <p:cNvSpPr txBox="1">
            <a:spLocks/>
          </p:cNvSpPr>
          <p:nvPr/>
        </p:nvSpPr>
        <p:spPr>
          <a:xfrm>
            <a:off x="73532" y="1122363"/>
            <a:ext cx="6922094" cy="17945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i="1"/>
              <a:t>3. Emilia Baeyertz and Jewish Evangelism: Direct Outreach</a:t>
            </a:r>
          </a:p>
        </p:txBody>
      </p:sp>
    </p:spTree>
    <p:extLst>
      <p:ext uri="{BB962C8B-B14F-4D97-AF65-F5344CB8AC3E}">
        <p14:creationId xmlns:p14="http://schemas.microsoft.com/office/powerpoint/2010/main" val="1700620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3192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Worked in Melbourne for about two years.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54E99-CD79-BC45-9E43-7A39F809FC9E}"/>
              </a:ext>
            </a:extLst>
          </p:cNvPr>
          <p:cNvSpPr txBox="1">
            <a:spLocks/>
          </p:cNvSpPr>
          <p:nvPr/>
        </p:nvSpPr>
        <p:spPr>
          <a:xfrm>
            <a:off x="65439" y="5205104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Experienced opposition, at least one death threat.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A01A4C-9D14-C841-A7B8-BDC597F8E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" y="1122363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Direct Outreach</a:t>
            </a:r>
          </a:p>
        </p:txBody>
      </p:sp>
    </p:spTree>
    <p:extLst>
      <p:ext uri="{BB962C8B-B14F-4D97-AF65-F5344CB8AC3E}">
        <p14:creationId xmlns:p14="http://schemas.microsoft.com/office/powerpoint/2010/main" val="619805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55947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But sources suggest under-funding was also a problem.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384C76-FD90-D544-B6A8-71C411EA202A}"/>
              </a:ext>
            </a:extLst>
          </p:cNvPr>
          <p:cNvSpPr txBox="1">
            <a:spLocks/>
          </p:cNvSpPr>
          <p:nvPr/>
        </p:nvSpPr>
        <p:spPr>
          <a:xfrm>
            <a:off x="195468" y="5050554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No special training or team.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EC30DC-D388-FB42-87DB-EC52C0A63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95" y="1122363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Direct Outreach</a:t>
            </a:r>
          </a:p>
        </p:txBody>
      </p:sp>
    </p:spTree>
    <p:extLst>
      <p:ext uri="{BB962C8B-B14F-4D97-AF65-F5344CB8AC3E}">
        <p14:creationId xmlns:p14="http://schemas.microsoft.com/office/powerpoint/2010/main" val="594514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55941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Expectations may have been high in a “revival” era.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384C76-FD90-D544-B6A8-71C411EA202A}"/>
              </a:ext>
            </a:extLst>
          </p:cNvPr>
          <p:cNvSpPr txBox="1">
            <a:spLocks/>
          </p:cNvSpPr>
          <p:nvPr/>
        </p:nvSpPr>
        <p:spPr>
          <a:xfrm>
            <a:off x="195462" y="5050554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After two years, left Jewish evangelism for general outreach.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4CF48D1-AAB2-9249-B84E-28AF017C3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89" y="1122363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Direct Outreach</a:t>
            </a:r>
          </a:p>
        </p:txBody>
      </p:sp>
    </p:spTree>
    <p:extLst>
      <p:ext uri="{BB962C8B-B14F-4D97-AF65-F5344CB8AC3E}">
        <p14:creationId xmlns:p14="http://schemas.microsoft.com/office/powerpoint/2010/main" val="1587734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76576" y="3243108"/>
            <a:ext cx="6821292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Jews “flocked,” inquired “anxiously,” and “came wonderfully.”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384C76-FD90-D544-B6A8-71C411EA202A}"/>
              </a:ext>
            </a:extLst>
          </p:cNvPr>
          <p:cNvSpPr txBox="1">
            <a:spLocks/>
          </p:cNvSpPr>
          <p:nvPr/>
        </p:nvSpPr>
        <p:spPr>
          <a:xfrm>
            <a:off x="76576" y="5050554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May have reached more Jews this way.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4CF48D1-AAB2-9249-B84E-28AF017C3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76" y="1122363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Jewish Attendees at her Missions</a:t>
            </a:r>
          </a:p>
        </p:txBody>
      </p:sp>
    </p:spTree>
    <p:extLst>
      <p:ext uri="{BB962C8B-B14F-4D97-AF65-F5344CB8AC3E}">
        <p14:creationId xmlns:p14="http://schemas.microsoft.com/office/powerpoint/2010/main" val="2800015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B640A6-8AB4-664A-8BE6-B426051DF933}"/>
              </a:ext>
            </a:extLst>
          </p:cNvPr>
          <p:cNvSpPr txBox="1">
            <a:spLocks/>
          </p:cNvSpPr>
          <p:nvPr/>
        </p:nvSpPr>
        <p:spPr>
          <a:xfrm>
            <a:off x="76582" y="3429000"/>
            <a:ext cx="6821292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One Jewish troublemaker changed his mind.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384C76-FD90-D544-B6A8-71C411EA202A}"/>
              </a:ext>
            </a:extLst>
          </p:cNvPr>
          <p:cNvSpPr txBox="1">
            <a:spLocks/>
          </p:cNvSpPr>
          <p:nvPr/>
        </p:nvSpPr>
        <p:spPr>
          <a:xfrm>
            <a:off x="76582" y="4995806"/>
            <a:ext cx="704871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Two of her brothers were in Melbourne in the jewelry business —did they ever attend?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4CF48D1-AAB2-9249-B84E-28AF017C3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82" y="1308255"/>
            <a:ext cx="6922094" cy="1794571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Jewish Attendees at her Missions</a:t>
            </a:r>
          </a:p>
        </p:txBody>
      </p:sp>
    </p:spTree>
    <p:extLst>
      <p:ext uri="{BB962C8B-B14F-4D97-AF65-F5344CB8AC3E}">
        <p14:creationId xmlns:p14="http://schemas.microsoft.com/office/powerpoint/2010/main" val="1957228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-1" y="0"/>
            <a:ext cx="12192000" cy="1569660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endParaRPr lang="en-US" sz="3200"/>
          </a:p>
          <a:p>
            <a:endParaRPr lang="en-US" sz="3200"/>
          </a:p>
          <a:p>
            <a:endParaRPr lang="en-US" sz="32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0052A8-71CF-7A4A-901A-218D770989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1262130"/>
            <a:ext cx="12358977" cy="5595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85AF5-4FE2-AE47-A0DD-A6A65658B7B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2130"/>
            <a:ext cx="12358977" cy="55958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C4E02E1-A1B0-604A-9CE6-17301CD82319}"/>
              </a:ext>
            </a:extLst>
          </p:cNvPr>
          <p:cNvSpPr/>
          <p:nvPr/>
        </p:nvSpPr>
        <p:spPr>
          <a:xfrm>
            <a:off x="6396745" y="2982944"/>
            <a:ext cx="1582615" cy="1477107"/>
          </a:xfrm>
          <a:prstGeom prst="ellipse">
            <a:avLst/>
          </a:prstGeom>
          <a:solidFill>
            <a:srgbClr val="FF0000">
              <a:alpha val="319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FAC58F-FF4B-F142-A469-755F2D8C8544}"/>
              </a:ext>
            </a:extLst>
          </p:cNvPr>
          <p:cNvSpPr/>
          <p:nvPr/>
        </p:nvSpPr>
        <p:spPr>
          <a:xfrm>
            <a:off x="9169253" y="2582958"/>
            <a:ext cx="1582615" cy="1477107"/>
          </a:xfrm>
          <a:prstGeom prst="ellipse">
            <a:avLst/>
          </a:prstGeom>
          <a:solidFill>
            <a:srgbClr val="FF0000">
              <a:alpha val="319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8DA492-89CC-6D45-B3C3-16B16D91FD20}"/>
              </a:ext>
            </a:extLst>
          </p:cNvPr>
          <p:cNvSpPr/>
          <p:nvPr/>
        </p:nvSpPr>
        <p:spPr>
          <a:xfrm>
            <a:off x="2252637" y="4057344"/>
            <a:ext cx="1582615" cy="1477107"/>
          </a:xfrm>
          <a:prstGeom prst="ellipse">
            <a:avLst/>
          </a:prstGeom>
          <a:solidFill>
            <a:srgbClr val="FF0000">
              <a:alpha val="319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09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</a:blip>
          <a:srcRect t="14668" r="9090" b="18804"/>
          <a:stretch/>
        </p:blipFill>
        <p:spPr>
          <a:xfrm>
            <a:off x="3523488" y="60886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384C76-FD90-D544-B6A8-71C411EA202A}"/>
              </a:ext>
            </a:extLst>
          </p:cNvPr>
          <p:cNvSpPr txBox="1">
            <a:spLocks/>
          </p:cNvSpPr>
          <p:nvPr/>
        </p:nvSpPr>
        <p:spPr>
          <a:xfrm>
            <a:off x="94162" y="4995806"/>
            <a:ext cx="704871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Speculations as to why not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4CF48D1-AAB2-9249-B84E-28AF017C3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62" y="1122363"/>
            <a:ext cx="7478115" cy="2586752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3. Emilia Baeyertz and Jewish Evangelism: No Involvement with Jewish Missions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832022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54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14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4. Jewish Influence on Her Messages and Meetings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34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Passover and Yom Kippur Messages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04871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Passover the most popular message.</a:t>
            </a:r>
          </a:p>
          <a:p>
            <a:pPr algn="l"/>
            <a:r>
              <a:rPr lang="en-US" sz="3600"/>
              <a:t>One man willing to walk four miles to hear it! </a:t>
            </a:r>
          </a:p>
        </p:txBody>
      </p:sp>
    </p:spTree>
    <p:extLst>
      <p:ext uri="{BB962C8B-B14F-4D97-AF65-F5344CB8AC3E}">
        <p14:creationId xmlns:p14="http://schemas.microsoft.com/office/powerpoint/2010/main" val="3653801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Passover Table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04871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Table set up as done in her home growing up.</a:t>
            </a:r>
          </a:p>
        </p:txBody>
      </p:sp>
    </p:spTree>
    <p:extLst>
      <p:ext uri="{BB962C8B-B14F-4D97-AF65-F5344CB8AC3E}">
        <p14:creationId xmlns:p14="http://schemas.microsoft.com/office/powerpoint/2010/main" val="1645603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Passover Table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619782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Homemade non-intoxicating wine, matzah, hyssop, roasted blackened lamb bone, maror, secret-recipe  charoset.</a:t>
            </a:r>
          </a:p>
        </p:txBody>
      </p:sp>
    </p:spTree>
    <p:extLst>
      <p:ext uri="{BB962C8B-B14F-4D97-AF65-F5344CB8AC3E}">
        <p14:creationId xmlns:p14="http://schemas.microsoft.com/office/powerpoint/2010/main" val="2928455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Passover Message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619782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Wove in her Jewish upbringing.</a:t>
            </a:r>
          </a:p>
          <a:p>
            <a:pPr algn="l"/>
            <a:endParaRPr lang="en-US" sz="3600"/>
          </a:p>
          <a:p>
            <a:pPr algn="l"/>
            <a:r>
              <a:rPr lang="en-US" sz="3600"/>
              <a:t>Assumed Bible knowledge.</a:t>
            </a:r>
          </a:p>
        </p:txBody>
      </p:sp>
    </p:spTree>
    <p:extLst>
      <p:ext uri="{BB962C8B-B14F-4D97-AF65-F5344CB8AC3E}">
        <p14:creationId xmlns:p14="http://schemas.microsoft.com/office/powerpoint/2010/main" val="866575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Passover Message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619782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Distinctively “Christian” applications — a kind of Christian midrash</a:t>
            </a:r>
          </a:p>
        </p:txBody>
      </p:sp>
    </p:spTree>
    <p:extLst>
      <p:ext uri="{BB962C8B-B14F-4D97-AF65-F5344CB8AC3E}">
        <p14:creationId xmlns:p14="http://schemas.microsoft.com/office/powerpoint/2010/main" val="38191341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Day of Atonement Message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619782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Again talks about her upbringing.</a:t>
            </a:r>
          </a:p>
          <a:p>
            <a:pPr algn="l"/>
            <a:endParaRPr lang="en-US" sz="3600"/>
          </a:p>
          <a:p>
            <a:pPr algn="l"/>
            <a:r>
              <a:rPr lang="en-US" sz="3600"/>
              <a:t>Focuses on Leviticus 16 … </a:t>
            </a:r>
          </a:p>
        </p:txBody>
      </p:sp>
    </p:spTree>
    <p:extLst>
      <p:ext uri="{BB962C8B-B14F-4D97-AF65-F5344CB8AC3E}">
        <p14:creationId xmlns:p14="http://schemas.microsoft.com/office/powerpoint/2010/main" val="123207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Day of Atonement Message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7619782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… with again a kind of “Christian midrash” applied to that chapter.</a:t>
            </a:r>
          </a:p>
        </p:txBody>
      </p:sp>
    </p:spTree>
    <p:extLst>
      <p:ext uri="{BB962C8B-B14F-4D97-AF65-F5344CB8AC3E}">
        <p14:creationId xmlns:p14="http://schemas.microsoft.com/office/powerpoint/2010/main" val="306475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-1" y="0"/>
            <a:ext cx="12192000" cy="2062103"/>
          </a:xfrm>
          <a:prstGeom prst="rect">
            <a:avLst/>
          </a:prstGeom>
          <a:solidFill>
            <a:srgbClr val="3F3F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Born Emilia Louisa Aronson, March 29, 1842 in Bangor, Wales</a:t>
            </a:r>
          </a:p>
          <a:p>
            <a:pPr algn="ctr"/>
            <a:r>
              <a:rPr lang="en-US" sz="3200"/>
              <a:t>to John and Maria Aronson</a:t>
            </a:r>
          </a:p>
          <a:p>
            <a:endParaRPr lang="en-US" sz="3200"/>
          </a:p>
          <a:p>
            <a:endParaRPr lang="en-US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ED5370-3E12-7F45-9303-E59B9ABD07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84369"/>
            <a:ext cx="12192000" cy="535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8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-18278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Influence from Midrash?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803190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Overheard as a child?</a:t>
            </a:r>
          </a:p>
          <a:p>
            <a:pPr algn="l"/>
            <a:endParaRPr lang="en-US" sz="3600"/>
          </a:p>
          <a:p>
            <a:pPr algn="l"/>
            <a:r>
              <a:rPr lang="en-US" sz="3600"/>
              <a:t>“Midrashic” explanations of single words</a:t>
            </a:r>
          </a:p>
        </p:txBody>
      </p:sp>
    </p:spTree>
    <p:extLst>
      <p:ext uri="{BB962C8B-B14F-4D97-AF65-F5344CB8AC3E}">
        <p14:creationId xmlns:p14="http://schemas.microsoft.com/office/powerpoint/2010/main" val="3422477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-18278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400" i="1"/>
              <a:t>4. Jewish Influence on Her Messages and Meetings: Her “Fundamentalism”—Jewish or not?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B3F469-F7F4-1840-B4E8-24FEEBED5692}"/>
              </a:ext>
            </a:extLst>
          </p:cNvPr>
          <p:cNvSpPr txBox="1">
            <a:spLocks/>
          </p:cNvSpPr>
          <p:nvPr/>
        </p:nvSpPr>
        <p:spPr>
          <a:xfrm>
            <a:off x="129329" y="4995806"/>
            <a:ext cx="8031906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Holiness movement? Orthodoxy? Both?</a:t>
            </a:r>
          </a:p>
        </p:txBody>
      </p:sp>
    </p:spTree>
    <p:extLst>
      <p:ext uri="{BB962C8B-B14F-4D97-AF65-F5344CB8AC3E}">
        <p14:creationId xmlns:p14="http://schemas.microsoft.com/office/powerpoint/2010/main" val="46584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2701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5. Conclusion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4E42B-0844-D64F-A740-E9DC739AF991}"/>
              </a:ext>
            </a:extLst>
          </p:cNvPr>
          <p:cNvSpPr txBox="1">
            <a:spLocks/>
          </p:cNvSpPr>
          <p:nvPr/>
        </p:nvSpPr>
        <p:spPr>
          <a:xfrm>
            <a:off x="481029" y="5163233"/>
            <a:ext cx="8858180" cy="16442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Emilia Baeyertz died in London April 26, 1926.</a:t>
            </a:r>
          </a:p>
          <a:p>
            <a:pPr algn="l"/>
            <a:r>
              <a:rPr lang="en-US" sz="3600"/>
              <a:t>She was 84 years of age.</a:t>
            </a:r>
          </a:p>
        </p:txBody>
      </p:sp>
    </p:spTree>
    <p:extLst>
      <p:ext uri="{BB962C8B-B14F-4D97-AF65-F5344CB8AC3E}">
        <p14:creationId xmlns:p14="http://schemas.microsoft.com/office/powerpoint/2010/main" val="92797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5. Conclusion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152749-BBDA-E149-9212-F936E17F5459}"/>
              </a:ext>
            </a:extLst>
          </p:cNvPr>
          <p:cNvSpPr txBox="1">
            <a:spLocks/>
          </p:cNvSpPr>
          <p:nvPr/>
        </p:nvSpPr>
        <p:spPr>
          <a:xfrm>
            <a:off x="481029" y="2786022"/>
            <a:ext cx="5870064" cy="11179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Future research will include her descendants.</a:t>
            </a:r>
          </a:p>
        </p:txBody>
      </p:sp>
    </p:spTree>
    <p:extLst>
      <p:ext uri="{BB962C8B-B14F-4D97-AF65-F5344CB8AC3E}">
        <p14:creationId xmlns:p14="http://schemas.microsoft.com/office/powerpoint/2010/main" val="2974239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5. Conclusion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321BC7-C2FB-5146-BBA5-16C2E6197B69}"/>
              </a:ext>
            </a:extLst>
          </p:cNvPr>
          <p:cNvSpPr txBox="1">
            <a:spLocks/>
          </p:cNvSpPr>
          <p:nvPr/>
        </p:nvSpPr>
        <p:spPr>
          <a:xfrm>
            <a:off x="481029" y="2279358"/>
            <a:ext cx="6078033" cy="20675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Son Charles Nalder Baeyertz became a teacher, journalist, editor, publisher and music critic.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5C74EE-01F0-3A43-A072-7E55FE9E0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6"/>
          <a:stretch/>
        </p:blipFill>
        <p:spPr>
          <a:xfrm>
            <a:off x="6794325" y="0"/>
            <a:ext cx="5089768" cy="6881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8CFD55-2148-BA48-B6D8-381134949B52}"/>
              </a:ext>
            </a:extLst>
          </p:cNvPr>
          <p:cNvSpPr/>
          <p:nvPr/>
        </p:nvSpPr>
        <p:spPr>
          <a:xfrm>
            <a:off x="481029" y="4827356"/>
            <a:ext cx="6623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+mj-lt"/>
                <a:ea typeface="+mj-ea"/>
                <a:cs typeface="+mj-cs"/>
              </a:rPr>
              <a:t>He edited the journal </a:t>
            </a:r>
            <a:r>
              <a:rPr lang="en-US" sz="3600" i="1">
                <a:latin typeface="+mj-lt"/>
                <a:ea typeface="+mj-ea"/>
                <a:cs typeface="+mj-cs"/>
              </a:rPr>
              <a:t>The Triad</a:t>
            </a:r>
            <a:r>
              <a:rPr lang="en-US" sz="3600">
                <a:latin typeface="+mj-lt"/>
                <a:ea typeface="+mj-ea"/>
                <a:cs typeface="+mj-cs"/>
              </a:rPr>
              <a:t>, “the most successful literary magazine of the time.” (Wikipedia)</a:t>
            </a:r>
          </a:p>
        </p:txBody>
      </p:sp>
    </p:spTree>
    <p:extLst>
      <p:ext uri="{BB962C8B-B14F-4D97-AF65-F5344CB8AC3E}">
        <p14:creationId xmlns:p14="http://schemas.microsoft.com/office/powerpoint/2010/main" val="1448303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5. Conclusion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321BC7-C2FB-5146-BBA5-16C2E6197B69}"/>
              </a:ext>
            </a:extLst>
          </p:cNvPr>
          <p:cNvSpPr txBox="1">
            <a:spLocks/>
          </p:cNvSpPr>
          <p:nvPr/>
        </p:nvSpPr>
        <p:spPr>
          <a:xfrm>
            <a:off x="481029" y="2279358"/>
            <a:ext cx="6078033" cy="1917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One grandson adopted the original family name: </a:t>
            </a:r>
          </a:p>
          <a:p>
            <a:pPr algn="l"/>
            <a:r>
              <a:rPr lang="en-US" sz="3600"/>
              <a:t>Rudolph Emil Aronson Baeyertz.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3082-3E77-554A-81E9-7DB82D48F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36" y="0"/>
            <a:ext cx="458326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CA6AC9-4B23-AA4E-A347-3D8DA788F1F5}"/>
              </a:ext>
            </a:extLst>
          </p:cNvPr>
          <p:cNvSpPr/>
          <p:nvPr/>
        </p:nvSpPr>
        <p:spPr>
          <a:xfrm>
            <a:off x="481029" y="4827356"/>
            <a:ext cx="6623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atin typeface="+mj-lt"/>
                <a:ea typeface="+mj-ea"/>
                <a:cs typeface="+mj-cs"/>
              </a:rPr>
              <a:t>He was a lawyer and a chess player.</a:t>
            </a:r>
          </a:p>
        </p:txBody>
      </p:sp>
    </p:spTree>
    <p:extLst>
      <p:ext uri="{BB962C8B-B14F-4D97-AF65-F5344CB8AC3E}">
        <p14:creationId xmlns:p14="http://schemas.microsoft.com/office/powerpoint/2010/main" val="417974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6922094" cy="3642820"/>
          </a:xfrm>
        </p:spPr>
        <p:txBody>
          <a:bodyPr anchor="t" anchorCtr="0">
            <a:noAutofit/>
          </a:bodyPr>
          <a:lstStyle/>
          <a:p>
            <a:pPr algn="l"/>
            <a:r>
              <a:rPr lang="en-US" i="1"/>
              <a:t>5. Conclusion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321BC7-C2FB-5146-BBA5-16C2E6197B69}"/>
              </a:ext>
            </a:extLst>
          </p:cNvPr>
          <p:cNvSpPr txBox="1">
            <a:spLocks/>
          </p:cNvSpPr>
          <p:nvPr/>
        </p:nvSpPr>
        <p:spPr>
          <a:xfrm>
            <a:off x="481029" y="2279358"/>
            <a:ext cx="6078033" cy="1917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 great-grandson, John Desmond Baeyertz,became a noted New Zealand obstetrician and  gynecologist.</a:t>
            </a:r>
          </a:p>
        </p:txBody>
      </p:sp>
    </p:spTree>
    <p:extLst>
      <p:ext uri="{BB962C8B-B14F-4D97-AF65-F5344CB8AC3E}">
        <p14:creationId xmlns:p14="http://schemas.microsoft.com/office/powerpoint/2010/main" val="303349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60000"/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11546848" cy="3642820"/>
          </a:xfrm>
        </p:spPr>
        <p:txBody>
          <a:bodyPr anchor="t" anchorCtr="0">
            <a:noAutofit/>
          </a:bodyPr>
          <a:lstStyle/>
          <a:p>
            <a:r>
              <a:rPr lang="en-US" i="1"/>
              <a:t>Full paper available in </a:t>
            </a:r>
            <a:br>
              <a:rPr lang="en-US" i="1"/>
            </a:br>
            <a:r>
              <a:rPr lang="en-US" i="1"/>
              <a:t>forthcoming edition of </a:t>
            </a:r>
            <a:br>
              <a:rPr lang="en-US" i="1"/>
            </a:br>
            <a:r>
              <a:rPr lang="en-US" i="1"/>
              <a:t>Mishkan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628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and white photo of a person with a braided hair&#10;&#10;Description automatically generated with low confidence">
            <a:extLst>
              <a:ext uri="{FF2B5EF4-FFF2-40B4-BE49-F238E27FC236}">
                <a16:creationId xmlns:a16="http://schemas.microsoft.com/office/drawing/2014/main" id="{F340F9AA-3F09-3540-B317-9394A2183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60000"/>
          </a:blip>
          <a:srcRect t="14668" r="9090" b="1880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038603-B67C-164C-8F99-0B1B052F1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29" y="1122363"/>
            <a:ext cx="11546848" cy="3642820"/>
          </a:xfrm>
        </p:spPr>
        <p:txBody>
          <a:bodyPr anchor="t" anchorCtr="0">
            <a:noAutofit/>
          </a:bodyPr>
          <a:lstStyle/>
          <a:p>
            <a:r>
              <a:rPr lang="en-US" i="1"/>
              <a:t>In lieu of in-person Q&amp;A, </a:t>
            </a:r>
            <a:br>
              <a:rPr lang="en-US" i="1"/>
            </a:br>
            <a:r>
              <a:rPr lang="en-US" i="1"/>
              <a:t>email me at:</a:t>
            </a:r>
            <a:br>
              <a:rPr lang="en-US" i="1"/>
            </a:br>
            <a:r>
              <a:rPr lang="en-US" i="1"/>
              <a:t>rich.robinson@jewsforjesus.org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6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7482199" y="1150912"/>
            <a:ext cx="4087306" cy="48454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John Aronson’s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jewelry store, opened 1851.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Original building, today the HSBC Bank.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20568-9779-434A-AEDA-9E7897075598}"/>
              </a:ext>
            </a:extLst>
          </p:cNvPr>
          <p:cNvPicPr/>
          <p:nvPr/>
        </p:nvPicPr>
        <p:blipFill rotWithShape="1">
          <a:blip r:embed="rId2"/>
          <a:srcRect l="6535" r="10453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521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9660168" y="764049"/>
            <a:ext cx="2243444" cy="33495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A warm Jewish home life with an eventual eleven siblings.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Family and Everyday Life | Key Documents of German-Jewish History">
            <a:extLst>
              <a:ext uri="{FF2B5EF4-FFF2-40B4-BE49-F238E27FC236}">
                <a16:creationId xmlns:a16="http://schemas.microsoft.com/office/drawing/2014/main" id="{9A52F5A1-4E04-2446-928C-5E8CCEBA7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308475" cy="47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25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5CD402-96C2-C840-BD71-FB87A0C98479}"/>
              </a:ext>
            </a:extLst>
          </p:cNvPr>
          <p:cNvSpPr txBox="1"/>
          <p:nvPr/>
        </p:nvSpPr>
        <p:spPr>
          <a:xfrm>
            <a:off x="9388699" y="756138"/>
            <a:ext cx="2803300" cy="39169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The first tragedy: death of fiancé to tuberculosis when Emilia was about 21 or 22 years of age.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00" name="Picture 4" descr="When New Englanders Blamed Vampires for Tuberculosis Deaths - HISTORY">
            <a:extLst>
              <a:ext uri="{FF2B5EF4-FFF2-40B4-BE49-F238E27FC236}">
                <a16:creationId xmlns:a16="http://schemas.microsoft.com/office/drawing/2014/main" id="{D127967C-9A8A-FF4B-A9F2-0BF11366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65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1130</Words>
  <Application>Microsoft Office PowerPoint</Application>
  <PresentationFormat>Widescreen</PresentationFormat>
  <Paragraphs>133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Emilia Baeyertz, the “Jewish Lady Evangelist” </vt:lpstr>
      <vt:lpstr>Emilia’s Upbringing in Wales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Move to Australia and Emilia’s Journey to Faith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Beginnings of an Evangelistic Career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Overall Context of Emilia’s Ministry</vt:lpstr>
      <vt:lpstr>1. The Social and Theological Context</vt:lpstr>
      <vt:lpstr>1. The Social and Theological Context</vt:lpstr>
      <vt:lpstr>1. The Social and Theological Context</vt:lpstr>
      <vt:lpstr>1. The Social and Theological Context</vt:lpstr>
      <vt:lpstr>1. The Social and Theological Context</vt:lpstr>
      <vt:lpstr>2. Her Schedule, Audiences, and Follow Up</vt:lpstr>
      <vt:lpstr>2. Her Schedule, Audiences, and Follow Up</vt:lpstr>
      <vt:lpstr>2. Her Schedule, Audiences, and Follow Up</vt:lpstr>
      <vt:lpstr>2. Her Schedule, Audiences, and Follow Up</vt:lpstr>
      <vt:lpstr>2. Her Schedule, Audiences, and Follow Up</vt:lpstr>
      <vt:lpstr>PowerPoint Presentation</vt:lpstr>
      <vt:lpstr>PowerPoint Presentation</vt:lpstr>
      <vt:lpstr>PowerPoint Presentation</vt:lpstr>
      <vt:lpstr>2. Her Schedule, Audiences, and Follow Up</vt:lpstr>
      <vt:lpstr>PowerPoint Presentation</vt:lpstr>
      <vt:lpstr>3. Emilia Baeyertz and Jewish Evangelism</vt:lpstr>
      <vt:lpstr>3. Emilia Baeyertz and Jewish Evangelism: Direct Outreach</vt:lpstr>
      <vt:lpstr>PowerPoint Presentation</vt:lpstr>
      <vt:lpstr>3. Emilia Baeyertz and Jewish Evangelism: Direct Outreach</vt:lpstr>
      <vt:lpstr>3. Emilia Baeyertz and Jewish Evangelism: Direct Outreach</vt:lpstr>
      <vt:lpstr>3. Emilia Baeyertz and Jewish Evangelism: Direct Outreach</vt:lpstr>
      <vt:lpstr>3. Emilia Baeyertz and Jewish Evangelism: Jewish Attendees at her Missions</vt:lpstr>
      <vt:lpstr>3. Emilia Baeyertz and Jewish Evangelism: Jewish Attendees at her Missions</vt:lpstr>
      <vt:lpstr>3. Emilia Baeyertz and Jewish Evangelism: No Involvement with Jewish Missions Organizations</vt:lpstr>
      <vt:lpstr>PowerPoint Presentation</vt:lpstr>
      <vt:lpstr>4. Jewish Influence on Her Messages and Meetings</vt:lpstr>
      <vt:lpstr>4. Jewish Influence on Her Messages and Meetings: Her Passover and Yom Kippur Messages</vt:lpstr>
      <vt:lpstr>4. Jewish Influence on Her Messages and Meetings: Her Passover Table</vt:lpstr>
      <vt:lpstr>4. Jewish Influence on Her Messages and Meetings: Her Passover Table</vt:lpstr>
      <vt:lpstr>4. Jewish Influence on Her Messages and Meetings: Her Passover Message</vt:lpstr>
      <vt:lpstr>4. Jewish Influence on Her Messages and Meetings: Her Passover Message</vt:lpstr>
      <vt:lpstr>4. Jewish Influence on Her Messages and Meetings: Her Day of Atonement Message</vt:lpstr>
      <vt:lpstr>4. Jewish Influence on Her Messages and Meetings: Her Day of Atonement Message</vt:lpstr>
      <vt:lpstr>4. Jewish Influence on Her Messages and Meetings: Influence from Midrash?</vt:lpstr>
      <vt:lpstr>4. Jewish Influence on Her Messages and Meetings: Her “Fundamentalism”—Jewish or not?</vt:lpstr>
      <vt:lpstr>PowerPoint Presentation</vt:lpstr>
      <vt:lpstr>5. Conclusion</vt:lpstr>
      <vt:lpstr>5. Conclusion</vt:lpstr>
      <vt:lpstr>5. Conclusion</vt:lpstr>
      <vt:lpstr>5. Conclusion</vt:lpstr>
      <vt:lpstr>5. Conclusion</vt:lpstr>
      <vt:lpstr>Full paper available in  forthcoming edition of  Mishkan</vt:lpstr>
      <vt:lpstr>In lieu of in-person Q&amp;A,  email me at: rich.robinson@jewsforjesus.org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Emilia Baeyertz, the “Jewish Lady Evangelist”</dc:title>
  <dc:creator>Rich Robinson</dc:creator>
  <cp:lastModifiedBy>Jim Sibley</cp:lastModifiedBy>
  <cp:revision>166</cp:revision>
  <dcterms:created xsi:type="dcterms:W3CDTF">2021-05-17T16:07:53Z</dcterms:created>
  <dcterms:modified xsi:type="dcterms:W3CDTF">2021-06-15T03:28:22Z</dcterms:modified>
</cp:coreProperties>
</file>