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6" r:id="rId2"/>
    <p:sldId id="263" r:id="rId3"/>
    <p:sldId id="275" r:id="rId4"/>
    <p:sldId id="276" r:id="rId5"/>
    <p:sldId id="277" r:id="rId6"/>
    <p:sldId id="268" r:id="rId7"/>
    <p:sldId id="271" r:id="rId8"/>
    <p:sldId id="278" r:id="rId9"/>
    <p:sldId id="279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D7"/>
    <a:srgbClr val="FFCD43"/>
    <a:srgbClr val="11375D"/>
    <a:srgbClr val="FFCC43"/>
    <a:srgbClr val="FFCA00"/>
    <a:srgbClr val="0291D8"/>
    <a:srgbClr val="0E365A"/>
    <a:srgbClr val="0091D7"/>
    <a:srgbClr val="1295DB"/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85"/>
    <p:restoredTop sz="91451"/>
  </p:normalViewPr>
  <p:slideViewPr>
    <p:cSldViewPr snapToGrid="0" snapToObjects="1" showGuides="1">
      <p:cViewPr varScale="1">
        <p:scale>
          <a:sx n="77" d="100"/>
          <a:sy n="77" d="100"/>
        </p:scale>
        <p:origin x="1104" y="192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ABA4B-55E1-8249-9883-1EB6126F1980}" type="datetimeFigureOut">
              <a:rPr lang="en-US" smtClean="0"/>
              <a:t>2/17/23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D0190-6986-6540-BF42-A90B4147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8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D0190-6986-6540-BF42-A90B414724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0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859D-32D4-404A-B905-9BF168F89CDC}" type="datetimeFigureOut">
              <a:rPr lang="en-US" smtClean="0"/>
              <a:t>2/17/23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AD06-6C6D-014D-80D2-6C76776D3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859D-32D4-404A-B905-9BF168F89CDC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AD06-6C6D-014D-80D2-6C76776D3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6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859D-32D4-404A-B905-9BF168F89CDC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AD06-6C6D-014D-80D2-6C76776D3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7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859D-32D4-404A-B905-9BF168F89CDC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AD06-6C6D-014D-80D2-6C76776D3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859D-32D4-404A-B905-9BF168F89CDC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AD06-6C6D-014D-80D2-6C76776D3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0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859D-32D4-404A-B905-9BF168F89CDC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AD06-6C6D-014D-80D2-6C76776D3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859D-32D4-404A-B905-9BF168F89CDC}" type="datetimeFigureOut">
              <a:rPr lang="en-US" smtClean="0"/>
              <a:t>2/17/23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AD06-6C6D-014D-80D2-6C76776D3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6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859D-32D4-404A-B905-9BF168F89CDC}" type="datetimeFigureOut">
              <a:rPr lang="en-US" smtClean="0"/>
              <a:t>2/17/23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AD06-6C6D-014D-80D2-6C76776D3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4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859D-32D4-404A-B905-9BF168F89CDC}" type="datetimeFigureOut">
              <a:rPr lang="en-US" smtClean="0"/>
              <a:t>2/17/23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AD06-6C6D-014D-80D2-6C76776D3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9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859D-32D4-404A-B905-9BF168F89CDC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AD06-6C6D-014D-80D2-6C76776D3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859D-32D4-404A-B905-9BF168F89CDC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AD06-6C6D-014D-80D2-6C76776D3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8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9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5859D-32D4-404A-B905-9BF168F89CDC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AAD06-6C6D-014D-80D2-6C76776D3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3746406"/>
            <a:ext cx="12191999" cy="231343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50" dirty="0">
                <a:solidFill>
                  <a:srgbClr val="0091D7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He Opened Their Minds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200" spc="5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 New Book on Messianic Prophecy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800" b="1" spc="50" dirty="0"/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sz="1600" spc="50" dirty="0"/>
              <a:t>David Brickner | CEO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C3DCA9-C7A4-9444-BE18-30ED470A69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172502" y="1174439"/>
            <a:ext cx="1831337" cy="182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484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7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33912BDE-B765-EC4D-A0CA-513ED6CC9F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35" t="6387" r="15827" b="14159"/>
          <a:stretch/>
        </p:blipFill>
        <p:spPr>
          <a:xfrm>
            <a:off x="11353800" y="5908626"/>
            <a:ext cx="454830" cy="5366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A15465-93E9-7744-AF62-B2419626E689}"/>
              </a:ext>
            </a:extLst>
          </p:cNvPr>
          <p:cNvSpPr txBox="1"/>
          <p:nvPr/>
        </p:nvSpPr>
        <p:spPr>
          <a:xfrm>
            <a:off x="0" y="272111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Introduction</a:t>
            </a:r>
          </a:p>
        </p:txBody>
      </p:sp>
    </p:spTree>
    <p:extLst>
      <p:ext uri="{BB962C8B-B14F-4D97-AF65-F5344CB8AC3E}">
        <p14:creationId xmlns:p14="http://schemas.microsoft.com/office/powerpoint/2010/main" val="17844685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46A08619-328A-BF49-A22A-1A7C13CD9A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6617" y="2191850"/>
            <a:ext cx="2238766" cy="2221411"/>
          </a:xfrm>
        </p:spPr>
      </p:pic>
    </p:spTree>
    <p:extLst>
      <p:ext uri="{BB962C8B-B14F-4D97-AF65-F5344CB8AC3E}">
        <p14:creationId xmlns:p14="http://schemas.microsoft.com/office/powerpoint/2010/main" val="12163290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33912BDE-B765-EC4D-A0CA-513ED6CC9F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35" t="6387" r="15827" b="14159"/>
          <a:stretch/>
        </p:blipFill>
        <p:spPr>
          <a:xfrm>
            <a:off x="11353800" y="5908626"/>
            <a:ext cx="454830" cy="536671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C4FE9C90-60BE-1B40-8064-0DA57C3FA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05045"/>
            <a:ext cx="4209709" cy="32529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7A3912-8634-A640-BD99-35D8464BA5D6}"/>
              </a:ext>
            </a:extLst>
          </p:cNvPr>
          <p:cNvSpPr txBox="1"/>
          <p:nvPr/>
        </p:nvSpPr>
        <p:spPr>
          <a:xfrm>
            <a:off x="4395320" y="1257666"/>
            <a:ext cx="7173946" cy="4919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The Messianic Hope: Is the Old Testament Really Messianic</a:t>
            </a:r>
            <a:r>
              <a:rPr lang="en-US" dirty="0"/>
              <a:t>? (2010 Michael </a:t>
            </a:r>
            <a:r>
              <a:rPr lang="en-US" dirty="0" err="1"/>
              <a:t>Rydelnik</a:t>
            </a:r>
            <a:r>
              <a:rPr lang="en-US" dirty="0"/>
              <a:t>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The Moody Handbook of Messianic Prophecy: Studies and Expositions of the Messiah in the Old Testament </a:t>
            </a:r>
            <a:r>
              <a:rPr lang="en-US" dirty="0"/>
              <a:t>(2019 Michael </a:t>
            </a:r>
            <a:r>
              <a:rPr lang="en-US" dirty="0" err="1"/>
              <a:t>Rydelnik</a:t>
            </a:r>
            <a:r>
              <a:rPr lang="en-US" dirty="0"/>
              <a:t> and Edwin Blum)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Answering Jewish Objections to Jesus: Volume 3: Messianic Prophecy Objections (</a:t>
            </a:r>
            <a:r>
              <a:rPr lang="en-US" dirty="0"/>
              <a:t>2003 Michael L. Brown)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The Messiah in the Old Testament </a:t>
            </a:r>
            <a:r>
              <a:rPr lang="en-US" dirty="0"/>
              <a:t>(1995 Walter C. Kaiser)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The Lord’s Anointed: Interpretation of the Old Testament Messianic Texts </a:t>
            </a:r>
            <a:r>
              <a:rPr lang="en-US" dirty="0"/>
              <a:t>(1995 Philip E. Satterthwaite, Richard S. Hess and Gordon J. Wenham</a:t>
            </a:r>
            <a:endParaRPr lang="en-US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A15465-93E9-7744-AF62-B2419626E689}"/>
              </a:ext>
            </a:extLst>
          </p:cNvPr>
          <p:cNvSpPr txBox="1"/>
          <p:nvPr/>
        </p:nvSpPr>
        <p:spPr>
          <a:xfrm>
            <a:off x="2828108" y="163688"/>
            <a:ext cx="6535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Messianic Prophecy Books</a:t>
            </a:r>
          </a:p>
        </p:txBody>
      </p:sp>
    </p:spTree>
    <p:extLst>
      <p:ext uri="{BB962C8B-B14F-4D97-AF65-F5344CB8AC3E}">
        <p14:creationId xmlns:p14="http://schemas.microsoft.com/office/powerpoint/2010/main" val="1997620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33912BDE-B765-EC4D-A0CA-513ED6CC9F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35" t="6387" r="15827" b="14159"/>
          <a:stretch/>
        </p:blipFill>
        <p:spPr>
          <a:xfrm>
            <a:off x="11353800" y="5908626"/>
            <a:ext cx="454830" cy="536671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C4FE9C90-60BE-1B40-8064-0DA57C3FA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05045"/>
            <a:ext cx="4209709" cy="32529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7A3912-8634-A640-BD99-35D8464BA5D6}"/>
              </a:ext>
            </a:extLst>
          </p:cNvPr>
          <p:cNvSpPr txBox="1"/>
          <p:nvPr/>
        </p:nvSpPr>
        <p:spPr>
          <a:xfrm>
            <a:off x="4395320" y="1229799"/>
            <a:ext cx="7173946" cy="5073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The Real Messiah: Prophecies Fulfilled </a:t>
            </a:r>
            <a:r>
              <a:rPr lang="en-US" dirty="0"/>
              <a:t>(2008 D. James Kennedy and Jerry Newcomb)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Refuting Rabbinic Objections to Christianity &amp; Messianic Prophecies </a:t>
            </a:r>
            <a:r>
              <a:rPr lang="en-US" dirty="0"/>
              <a:t>(2019 Eitan Bar)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The Messiah in the Old Testament in the Light of Rabbinical Writings </a:t>
            </a:r>
            <a:r>
              <a:rPr lang="en-US" dirty="0"/>
              <a:t>(1992 </a:t>
            </a:r>
            <a:r>
              <a:rPr lang="en-US" dirty="0" err="1"/>
              <a:t>Risto</a:t>
            </a:r>
            <a:r>
              <a:rPr lang="en-US" dirty="0"/>
              <a:t> </a:t>
            </a:r>
            <a:r>
              <a:rPr lang="en-US" dirty="0" err="1"/>
              <a:t>Santala</a:t>
            </a:r>
            <a:r>
              <a:rPr lang="en-US" dirty="0"/>
              <a:t>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All the Messianic Prophecies of the Bible</a:t>
            </a:r>
            <a:r>
              <a:rPr lang="en-US" dirty="0"/>
              <a:t> (1988 Herbert Lockyer)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 err="1"/>
              <a:t>Y’shua</a:t>
            </a:r>
            <a:r>
              <a:rPr lang="en-US" i="1" dirty="0"/>
              <a:t>: The Jewish Way to Say Jesus</a:t>
            </a:r>
            <a:r>
              <a:rPr lang="en-US" dirty="0"/>
              <a:t> (1982 Moishe Rosen)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Reading Moses, Seeing Jesus: How the Torah Fulfills Its Goal in </a:t>
            </a:r>
            <a:r>
              <a:rPr lang="en-US" i="1" dirty="0" err="1"/>
              <a:t>Yeshua</a:t>
            </a:r>
            <a:r>
              <a:rPr lang="en-US" i="1" dirty="0"/>
              <a:t> </a:t>
            </a:r>
            <a:r>
              <a:rPr lang="en-US" dirty="0"/>
              <a:t>(2019 Seth Postell)</a:t>
            </a:r>
            <a:endParaRPr lang="en-US" i="1" dirty="0"/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A15465-93E9-7744-AF62-B2419626E689}"/>
              </a:ext>
            </a:extLst>
          </p:cNvPr>
          <p:cNvSpPr txBox="1"/>
          <p:nvPr/>
        </p:nvSpPr>
        <p:spPr>
          <a:xfrm>
            <a:off x="941817" y="147063"/>
            <a:ext cx="10127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Messianic Prophecy Books, cont.</a:t>
            </a:r>
          </a:p>
        </p:txBody>
      </p:sp>
    </p:spTree>
    <p:extLst>
      <p:ext uri="{BB962C8B-B14F-4D97-AF65-F5344CB8AC3E}">
        <p14:creationId xmlns:p14="http://schemas.microsoft.com/office/powerpoint/2010/main" val="17348834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33912BDE-B765-EC4D-A0CA-513ED6CC9F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35" t="6387" r="15827" b="14159"/>
          <a:stretch/>
        </p:blipFill>
        <p:spPr>
          <a:xfrm>
            <a:off x="11353800" y="5908626"/>
            <a:ext cx="454830" cy="536671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C4FE9C90-60BE-1B40-8064-0DA57C3FA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05045"/>
            <a:ext cx="4209709" cy="32529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7A3912-8634-A640-BD99-35D8464BA5D6}"/>
              </a:ext>
            </a:extLst>
          </p:cNvPr>
          <p:cNvSpPr txBox="1"/>
          <p:nvPr/>
        </p:nvSpPr>
        <p:spPr>
          <a:xfrm>
            <a:off x="4407269" y="1180721"/>
            <a:ext cx="7173946" cy="4996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The Messianic Vision of the Pentateuch </a:t>
            </a:r>
            <a:r>
              <a:rPr lang="en-US" dirty="0"/>
              <a:t>(2019 Kevin S. Chen)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The Serpent in Samuel: A Messianic Motif  </a:t>
            </a:r>
            <a:r>
              <a:rPr lang="en-US" dirty="0"/>
              <a:t>(2020 Brian A. Verrett)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The Gospel According to Isaiah 53: Encountering the Suffering Servant in Jewish and Christian Theology</a:t>
            </a:r>
            <a:r>
              <a:rPr lang="en-US" dirty="0"/>
              <a:t> (2012 Darrell L. Bock and Mitch Glaser)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Isaiah 53 Explained: This Chapter Will Change Your Life </a:t>
            </a:r>
            <a:r>
              <a:rPr lang="en-US" dirty="0"/>
              <a:t>(2010 Mitch Glaser)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The Suffering Servant: Isaiah 53 in Jewish and Christian Sources </a:t>
            </a:r>
            <a:r>
              <a:rPr lang="en-US" dirty="0"/>
              <a:t>(2004 Peter </a:t>
            </a:r>
            <a:r>
              <a:rPr lang="en-US" dirty="0" err="1"/>
              <a:t>Stuhlmacher</a:t>
            </a:r>
            <a:r>
              <a:rPr lang="en-US" dirty="0"/>
              <a:t>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Jesus and the Suffering Servant </a:t>
            </a:r>
            <a:r>
              <a:rPr lang="en-US" dirty="0"/>
              <a:t>(1998 William H Bellinger, Jr. and William R. Farmer)</a:t>
            </a:r>
            <a:endParaRPr lang="en-US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A15465-93E9-7744-AF62-B2419626E689}"/>
              </a:ext>
            </a:extLst>
          </p:cNvPr>
          <p:cNvSpPr txBox="1"/>
          <p:nvPr/>
        </p:nvSpPr>
        <p:spPr>
          <a:xfrm>
            <a:off x="941817" y="147063"/>
            <a:ext cx="10127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Messianic Prophecy Books, cont.</a:t>
            </a:r>
          </a:p>
        </p:txBody>
      </p:sp>
    </p:spTree>
    <p:extLst>
      <p:ext uri="{BB962C8B-B14F-4D97-AF65-F5344CB8AC3E}">
        <p14:creationId xmlns:p14="http://schemas.microsoft.com/office/powerpoint/2010/main" val="16664778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33912BDE-B765-EC4D-A0CA-513ED6CC9F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35" t="6387" r="15827" b="14159"/>
          <a:stretch/>
        </p:blipFill>
        <p:spPr>
          <a:xfrm>
            <a:off x="11353800" y="5908626"/>
            <a:ext cx="454830" cy="536671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C4FE9C90-60BE-1B40-8064-0DA57C3FA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538" y="3722915"/>
            <a:ext cx="4057171" cy="3135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7A3912-8634-A640-BD99-35D8464BA5D6}"/>
              </a:ext>
            </a:extLst>
          </p:cNvPr>
          <p:cNvSpPr txBox="1"/>
          <p:nvPr/>
        </p:nvSpPr>
        <p:spPr>
          <a:xfrm>
            <a:off x="4407269" y="1156583"/>
            <a:ext cx="7173946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The Mother of the Infant King Isaiah 7:14: ‘alma and Parthenos in the World of the Bible: a Linguistic Perspective </a:t>
            </a:r>
            <a:r>
              <a:rPr lang="en-US" dirty="0"/>
              <a:t>(2020 Christopher Rico and Peter J. Gentry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The Miseducation of Isaiah 53 </a:t>
            </a:r>
            <a:r>
              <a:rPr lang="en-US" dirty="0"/>
              <a:t>(2019 </a:t>
            </a:r>
            <a:r>
              <a:rPr lang="en-US" dirty="0" err="1"/>
              <a:t>Dayvaughn</a:t>
            </a:r>
            <a:r>
              <a:rPr lang="en-US" dirty="0"/>
              <a:t> Mays)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A15465-93E9-7744-AF62-B2419626E689}"/>
              </a:ext>
            </a:extLst>
          </p:cNvPr>
          <p:cNvSpPr txBox="1"/>
          <p:nvPr/>
        </p:nvSpPr>
        <p:spPr>
          <a:xfrm>
            <a:off x="941817" y="147063"/>
            <a:ext cx="10127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Messianic Prophecy Books, cont.</a:t>
            </a:r>
          </a:p>
        </p:txBody>
      </p:sp>
    </p:spTree>
    <p:extLst>
      <p:ext uri="{BB962C8B-B14F-4D97-AF65-F5344CB8AC3E}">
        <p14:creationId xmlns:p14="http://schemas.microsoft.com/office/powerpoint/2010/main" val="18878216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2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A129F354-73A7-BB4D-92ED-40F492DE7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353800" y="5911053"/>
            <a:ext cx="459692" cy="5318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27025E-045A-F144-BB2F-9604070EAE65}"/>
              </a:ext>
            </a:extLst>
          </p:cNvPr>
          <p:cNvSpPr txBox="1"/>
          <p:nvPr/>
        </p:nvSpPr>
        <p:spPr>
          <a:xfrm>
            <a:off x="4719964" y="2179436"/>
            <a:ext cx="709352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1295D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Y’shua</a:t>
            </a:r>
            <a:r>
              <a:rPr lang="en-US" sz="5400" b="1" dirty="0">
                <a:solidFill>
                  <a:srgbClr val="1295D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1295D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1295D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Jewish Way to Say Jesus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(1982 Moishe Rosen)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350k copies sold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6AF8475-8F47-9945-9742-9CC4C5D21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232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921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1A621A-E14C-5C43-BF3E-11C9F18DA3CB}"/>
              </a:ext>
            </a:extLst>
          </p:cNvPr>
          <p:cNvSpPr/>
          <p:nvPr/>
        </p:nvSpPr>
        <p:spPr>
          <a:xfrm>
            <a:off x="1" y="0"/>
            <a:ext cx="3144644" cy="6858000"/>
          </a:xfrm>
          <a:prstGeom prst="rect">
            <a:avLst/>
          </a:prstGeom>
          <a:solidFill>
            <a:srgbClr val="FFCD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Content Placeholder 2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A129F354-73A7-BB4D-92ED-40F492DE7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353800" y="5911053"/>
            <a:ext cx="459692" cy="5318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27025E-045A-F144-BB2F-9604070EAE65}"/>
              </a:ext>
            </a:extLst>
          </p:cNvPr>
          <p:cNvSpPr txBox="1"/>
          <p:nvPr/>
        </p:nvSpPr>
        <p:spPr>
          <a:xfrm>
            <a:off x="8445731" y="212523"/>
            <a:ext cx="37462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Opened Their Minds: </a:t>
            </a:r>
          </a:p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Amazing Prophecies about the Messiah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BDA28FA-4CFA-204A-A25C-5A708FAC9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51687">
            <a:off x="-626411" y="1230452"/>
            <a:ext cx="4397467" cy="56908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EF9E06-35FA-860F-F8EC-3AC243F564FE}"/>
              </a:ext>
            </a:extLst>
          </p:cNvPr>
          <p:cNvSpPr txBox="1"/>
          <p:nvPr/>
        </p:nvSpPr>
        <p:spPr>
          <a:xfrm>
            <a:off x="3364776" y="1020073"/>
            <a:ext cx="78241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of Contents</a:t>
            </a:r>
          </a:p>
          <a:p>
            <a:endParaRPr lang="en-US" dirty="0"/>
          </a:p>
          <a:p>
            <a:r>
              <a:rPr lang="en-US" dirty="0"/>
              <a:t>Intro: He Opened Their Minds: a story</a:t>
            </a:r>
          </a:p>
          <a:p>
            <a:endParaRPr lang="en-US" dirty="0"/>
          </a:p>
          <a:p>
            <a:r>
              <a:rPr lang="en-US" dirty="0"/>
              <a:t>Section One: The Torah</a:t>
            </a:r>
          </a:p>
          <a:p>
            <a:endParaRPr lang="en-US" dirty="0"/>
          </a:p>
          <a:p>
            <a:r>
              <a:rPr lang="en-US" dirty="0"/>
              <a:t>Chapter 1 </a:t>
            </a:r>
            <a:r>
              <a:rPr lang="en-US" b="1" u="sng" dirty="0"/>
              <a:t>What is Wrong with the World?</a:t>
            </a:r>
          </a:p>
          <a:p>
            <a:r>
              <a:rPr lang="en-US" dirty="0"/>
              <a:t>The Messiah would be the seed of the woman</a:t>
            </a:r>
          </a:p>
          <a:p>
            <a:endParaRPr lang="en-US" dirty="0"/>
          </a:p>
          <a:p>
            <a:r>
              <a:rPr lang="en-US" dirty="0"/>
              <a:t>Chapter 2 </a:t>
            </a:r>
            <a:r>
              <a:rPr lang="en-US" b="1" u="sng" dirty="0"/>
              <a:t>It’s a Family Affair</a:t>
            </a:r>
          </a:p>
          <a:p>
            <a:r>
              <a:rPr lang="en-US" dirty="0"/>
              <a:t>The Messiah would be the descendant of Abraham through whom all nations would be blessed</a:t>
            </a:r>
          </a:p>
          <a:p>
            <a:endParaRPr lang="en-US" dirty="0"/>
          </a:p>
          <a:p>
            <a:r>
              <a:rPr lang="en-US" dirty="0"/>
              <a:t>Chapter 3 </a:t>
            </a:r>
            <a:r>
              <a:rPr lang="en-US" b="1" u="sng" dirty="0"/>
              <a:t>M.O.T. A Member of the Tribe</a:t>
            </a:r>
          </a:p>
          <a:p>
            <a:r>
              <a:rPr lang="en-US" dirty="0"/>
              <a:t>The Messiah would be the ruler from the tribe of Judah</a:t>
            </a:r>
          </a:p>
          <a:p>
            <a:endParaRPr lang="en-US" dirty="0"/>
          </a:p>
          <a:p>
            <a:r>
              <a:rPr lang="en-US" dirty="0"/>
              <a:t>Chapter 4 </a:t>
            </a:r>
            <a:r>
              <a:rPr lang="en-US" b="1" u="sng" dirty="0"/>
              <a:t>The Most Luminous Person</a:t>
            </a:r>
          </a:p>
          <a:p>
            <a:r>
              <a:rPr lang="en-US" dirty="0"/>
              <a:t>The Messiah would be the Star out of Jacob</a:t>
            </a:r>
          </a:p>
        </p:txBody>
      </p:sp>
    </p:spTree>
    <p:extLst>
      <p:ext uri="{BB962C8B-B14F-4D97-AF65-F5344CB8AC3E}">
        <p14:creationId xmlns:p14="http://schemas.microsoft.com/office/powerpoint/2010/main" val="25511300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1A621A-E14C-5C43-BF3E-11C9F18DA3CB}"/>
              </a:ext>
            </a:extLst>
          </p:cNvPr>
          <p:cNvSpPr/>
          <p:nvPr/>
        </p:nvSpPr>
        <p:spPr>
          <a:xfrm>
            <a:off x="1" y="0"/>
            <a:ext cx="3144644" cy="6858000"/>
          </a:xfrm>
          <a:prstGeom prst="rect">
            <a:avLst/>
          </a:prstGeom>
          <a:solidFill>
            <a:srgbClr val="FFCD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Content Placeholder 2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A129F354-73A7-BB4D-92ED-40F492DE7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353800" y="5911053"/>
            <a:ext cx="459692" cy="5318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27025E-045A-F144-BB2F-9604070EAE65}"/>
              </a:ext>
            </a:extLst>
          </p:cNvPr>
          <p:cNvSpPr txBox="1"/>
          <p:nvPr/>
        </p:nvSpPr>
        <p:spPr>
          <a:xfrm>
            <a:off x="8445731" y="212523"/>
            <a:ext cx="37462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Opened Their Minds: </a:t>
            </a:r>
          </a:p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Amazing Prophecies about the Messiah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BDA28FA-4CFA-204A-A25C-5A708FAC9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51687">
            <a:off x="-626411" y="1230452"/>
            <a:ext cx="4397467" cy="56908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EF9E06-35FA-860F-F8EC-3AC243F564FE}"/>
              </a:ext>
            </a:extLst>
          </p:cNvPr>
          <p:cNvSpPr txBox="1"/>
          <p:nvPr/>
        </p:nvSpPr>
        <p:spPr>
          <a:xfrm>
            <a:off x="3404399" y="821649"/>
            <a:ext cx="918507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Chapter 5 </a:t>
            </a:r>
            <a:r>
              <a:rPr lang="en-US" b="1" u="sng" dirty="0"/>
              <a:t>Holy Moses!</a:t>
            </a:r>
          </a:p>
          <a:p>
            <a:r>
              <a:rPr lang="en-US" dirty="0"/>
              <a:t>The Messiah would be a prophet like Moses</a:t>
            </a:r>
          </a:p>
          <a:p>
            <a:endParaRPr lang="en-US" dirty="0"/>
          </a:p>
          <a:p>
            <a:r>
              <a:rPr lang="en-US" dirty="0"/>
              <a:t>Section Two: The Prophets</a:t>
            </a:r>
          </a:p>
          <a:p>
            <a:endParaRPr lang="en-US" dirty="0"/>
          </a:p>
          <a:p>
            <a:r>
              <a:rPr lang="en-US" dirty="0"/>
              <a:t>Chapter 6 </a:t>
            </a:r>
            <a:r>
              <a:rPr lang="en-US" b="1" u="sng" dirty="0"/>
              <a:t>A Most Unusual Birth</a:t>
            </a:r>
          </a:p>
          <a:p>
            <a:r>
              <a:rPr lang="en-US" dirty="0"/>
              <a:t>The Messiah would be born of a virgin</a:t>
            </a:r>
          </a:p>
          <a:p>
            <a:endParaRPr lang="en-US" dirty="0"/>
          </a:p>
          <a:p>
            <a:r>
              <a:rPr lang="en-US" dirty="0"/>
              <a:t>Chapter 7 </a:t>
            </a:r>
            <a:r>
              <a:rPr lang="en-US" b="1" u="sng" dirty="0"/>
              <a:t>The House of Bread</a:t>
            </a:r>
          </a:p>
          <a:p>
            <a:r>
              <a:rPr lang="en-US" dirty="0"/>
              <a:t>The Messiah would be born in Bethlehem </a:t>
            </a:r>
          </a:p>
          <a:p>
            <a:endParaRPr lang="en-US" dirty="0"/>
          </a:p>
          <a:p>
            <a:r>
              <a:rPr lang="en-US" dirty="0"/>
              <a:t>Chapter 8 </a:t>
            </a:r>
            <a:r>
              <a:rPr lang="en-US" b="1" u="sng" dirty="0"/>
              <a:t>The Rabbi’s Dilemma</a:t>
            </a:r>
          </a:p>
          <a:p>
            <a:r>
              <a:rPr lang="en-US" dirty="0"/>
              <a:t>The Messiah would be the suffering servant </a:t>
            </a:r>
          </a:p>
          <a:p>
            <a:endParaRPr lang="en-US" dirty="0"/>
          </a:p>
          <a:p>
            <a:r>
              <a:rPr lang="en-US" dirty="0"/>
              <a:t>Chapter 9 </a:t>
            </a:r>
            <a:r>
              <a:rPr lang="en-US" b="1" u="sng" dirty="0"/>
              <a:t>The New Deal</a:t>
            </a:r>
          </a:p>
          <a:p>
            <a:r>
              <a:rPr lang="en-US" dirty="0"/>
              <a:t>The Messiah would bring in a new covenant</a:t>
            </a:r>
          </a:p>
          <a:p>
            <a:endParaRPr lang="en-US" dirty="0"/>
          </a:p>
          <a:p>
            <a:r>
              <a:rPr lang="en-US" dirty="0"/>
              <a:t>Chapter 10 </a:t>
            </a:r>
            <a:r>
              <a:rPr lang="en-US" b="1" u="sng" dirty="0"/>
              <a:t>Tik Tok Tik Tok</a:t>
            </a:r>
          </a:p>
          <a:p>
            <a:r>
              <a:rPr lang="en-US" dirty="0"/>
              <a:t>The Messiah would come according to a timetable</a:t>
            </a:r>
          </a:p>
        </p:txBody>
      </p:sp>
    </p:spTree>
    <p:extLst>
      <p:ext uri="{BB962C8B-B14F-4D97-AF65-F5344CB8AC3E}">
        <p14:creationId xmlns:p14="http://schemas.microsoft.com/office/powerpoint/2010/main" val="18451719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1A621A-E14C-5C43-BF3E-11C9F18DA3CB}"/>
              </a:ext>
            </a:extLst>
          </p:cNvPr>
          <p:cNvSpPr/>
          <p:nvPr/>
        </p:nvSpPr>
        <p:spPr>
          <a:xfrm>
            <a:off x="1" y="0"/>
            <a:ext cx="3144644" cy="6858000"/>
          </a:xfrm>
          <a:prstGeom prst="rect">
            <a:avLst/>
          </a:prstGeom>
          <a:solidFill>
            <a:srgbClr val="FFCD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Content Placeholder 2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A129F354-73A7-BB4D-92ED-40F492DE7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353800" y="5911053"/>
            <a:ext cx="459692" cy="5318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27025E-045A-F144-BB2F-9604070EAE65}"/>
              </a:ext>
            </a:extLst>
          </p:cNvPr>
          <p:cNvSpPr txBox="1"/>
          <p:nvPr/>
        </p:nvSpPr>
        <p:spPr>
          <a:xfrm>
            <a:off x="8445731" y="212523"/>
            <a:ext cx="37462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Opened Their Minds: </a:t>
            </a:r>
          </a:p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Amazing Prophecies about the Messiah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BDA28FA-4CFA-204A-A25C-5A708FAC9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51687">
            <a:off x="-626411" y="1230452"/>
            <a:ext cx="4397467" cy="56908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EF9E06-35FA-860F-F8EC-3AC243F564FE}"/>
              </a:ext>
            </a:extLst>
          </p:cNvPr>
          <p:cNvSpPr txBox="1"/>
          <p:nvPr/>
        </p:nvSpPr>
        <p:spPr>
          <a:xfrm>
            <a:off x="3404400" y="212523"/>
            <a:ext cx="840909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Section Three: The Writings</a:t>
            </a:r>
            <a:endParaRPr lang="en-US" b="1" u="sng" dirty="0"/>
          </a:p>
          <a:p>
            <a:endParaRPr lang="en-US" dirty="0"/>
          </a:p>
          <a:p>
            <a:r>
              <a:rPr lang="en-US" dirty="0"/>
              <a:t>Chapter 11 </a:t>
            </a:r>
            <a:r>
              <a:rPr lang="en-US" b="1" u="sng" dirty="0"/>
              <a:t>Who Should I Kiss?</a:t>
            </a:r>
          </a:p>
          <a:p>
            <a:r>
              <a:rPr lang="en-US" dirty="0"/>
              <a:t>The Messiah would deserve worship</a:t>
            </a:r>
          </a:p>
          <a:p>
            <a:endParaRPr lang="en-US" dirty="0"/>
          </a:p>
          <a:p>
            <a:r>
              <a:rPr lang="en-US" dirty="0"/>
              <a:t>Chapter 12 </a:t>
            </a:r>
            <a:r>
              <a:rPr lang="en-US" b="1" u="sng" dirty="0"/>
              <a:t>Beyond the Grave</a:t>
            </a:r>
          </a:p>
          <a:p>
            <a:r>
              <a:rPr lang="en-US" dirty="0"/>
              <a:t>The Messiah would be resurrected</a:t>
            </a:r>
          </a:p>
          <a:p>
            <a:endParaRPr lang="en-US" dirty="0"/>
          </a:p>
          <a:p>
            <a:r>
              <a:rPr lang="en-US" dirty="0"/>
              <a:t>Chapter 13 </a:t>
            </a:r>
            <a:r>
              <a:rPr lang="en-US" b="1" u="sng" dirty="0"/>
              <a:t>From the Jaws of Defeat</a:t>
            </a:r>
          </a:p>
          <a:p>
            <a:r>
              <a:rPr lang="en-US" dirty="0"/>
              <a:t>The Messiah would be forsaken and pierced, but vindicated </a:t>
            </a:r>
          </a:p>
          <a:p>
            <a:endParaRPr lang="en-US" dirty="0"/>
          </a:p>
          <a:p>
            <a:r>
              <a:rPr lang="en-US" dirty="0"/>
              <a:t>Chapter 14 </a:t>
            </a:r>
            <a:r>
              <a:rPr lang="en-US" b="1" u="sng" dirty="0"/>
              <a:t>King of Kings</a:t>
            </a:r>
          </a:p>
          <a:p>
            <a:r>
              <a:rPr lang="en-US" dirty="0"/>
              <a:t>The Messiah would be greater than David</a:t>
            </a:r>
          </a:p>
          <a:p>
            <a:endParaRPr lang="en-US" dirty="0"/>
          </a:p>
          <a:p>
            <a:r>
              <a:rPr lang="en-US" dirty="0"/>
              <a:t>Chapter 15 </a:t>
            </a:r>
            <a:r>
              <a:rPr lang="en-US" b="1" u="sng" dirty="0"/>
              <a:t>The Most Important Riddle</a:t>
            </a:r>
          </a:p>
          <a:p>
            <a:r>
              <a:rPr lang="en-US" dirty="0"/>
              <a:t>The Messiah would be God’s Son</a:t>
            </a:r>
          </a:p>
          <a:p>
            <a:endParaRPr lang="en-US" b="1" dirty="0"/>
          </a:p>
          <a:p>
            <a:r>
              <a:rPr lang="en-US" b="1" dirty="0"/>
              <a:t>APPENDIX ONE	- Typology</a:t>
            </a:r>
          </a:p>
          <a:p>
            <a:r>
              <a:rPr lang="en-US" b="1" dirty="0"/>
              <a:t>Pictures of Messiah in the Hebrew Scripture</a:t>
            </a:r>
          </a:p>
          <a:p>
            <a:r>
              <a:rPr lang="en-US" b="1" dirty="0"/>
              <a:t>APPENDIX TWO – Theophanies</a:t>
            </a:r>
          </a:p>
          <a:p>
            <a:r>
              <a:rPr lang="en-US" b="1" dirty="0"/>
              <a:t>Mysterious appearances of Messiah in the Hebrew Scripture</a:t>
            </a:r>
            <a:br>
              <a:rPr lang="en-US" b="1" dirty="0"/>
            </a:br>
            <a:r>
              <a:rPr lang="en-US" b="1" dirty="0"/>
              <a:t>End Notes</a:t>
            </a:r>
          </a:p>
          <a:p>
            <a:r>
              <a:rPr lang="en-US" b="1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2284887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Jews for Jesu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697</Words>
  <Application>Microsoft Macintosh PowerPoint</Application>
  <PresentationFormat>Widescreen</PresentationFormat>
  <Paragraphs>102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Pineda</dc:creator>
  <cp:lastModifiedBy>Devon Noel Davis</cp:lastModifiedBy>
  <cp:revision>29</cp:revision>
  <dcterms:created xsi:type="dcterms:W3CDTF">2019-12-02T20:45:33Z</dcterms:created>
  <dcterms:modified xsi:type="dcterms:W3CDTF">2023-02-17T23:22:41Z</dcterms:modified>
</cp:coreProperties>
</file>