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9" r:id="rId4"/>
    <p:sldId id="260" r:id="rId5"/>
    <p:sldId id="262" r:id="rId6"/>
    <p:sldId id="261" r:id="rId7"/>
    <p:sldId id="272" r:id="rId8"/>
    <p:sldId id="264" r:id="rId9"/>
    <p:sldId id="263" r:id="rId10"/>
    <p:sldId id="265" r:id="rId11"/>
    <p:sldId id="266" r:id="rId12"/>
    <p:sldId id="268" r:id="rId13"/>
    <p:sldId id="273" r:id="rId14"/>
    <p:sldId id="269" r:id="rId15"/>
    <p:sldId id="270" r:id="rId16"/>
    <p:sldId id="271" r:id="rId17"/>
    <p:sldId id="274" r:id="rId18"/>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7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8B03-3FD3-49E3-8DC1-05485E2E0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8892B-86B7-4373-84E3-3A9CEF00D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009A9-1FC2-4EBB-85A6-A4FEE61BF9DF}"/>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5" name="Footer Placeholder 4">
            <a:extLst>
              <a:ext uri="{FF2B5EF4-FFF2-40B4-BE49-F238E27FC236}">
                <a16:creationId xmlns:a16="http://schemas.microsoft.com/office/drawing/2014/main" id="{69AF7861-E138-4EBC-BAC3-3E4846D2E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A6BD1-504C-4945-A50E-225E581F3326}"/>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219415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605C-3193-4D2C-AE15-B59682A8A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4EB47E-1067-4685-A367-3DA97126F5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C7042-7A21-402B-89E1-FBF0F63546D5}"/>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5" name="Footer Placeholder 4">
            <a:extLst>
              <a:ext uri="{FF2B5EF4-FFF2-40B4-BE49-F238E27FC236}">
                <a16:creationId xmlns:a16="http://schemas.microsoft.com/office/drawing/2014/main" id="{4A2C96D8-E781-4A25-9EF4-6659B94E1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D63CB-C87D-40C9-A87B-5E5C7E625289}"/>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199884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FEB96-09E9-44D6-B117-6B0E7531D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65775-B5AF-4EC6-B501-B154C0EB7F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DD80D-1B94-4152-A9D1-FC629ECE4592}"/>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5" name="Footer Placeholder 4">
            <a:extLst>
              <a:ext uri="{FF2B5EF4-FFF2-40B4-BE49-F238E27FC236}">
                <a16:creationId xmlns:a16="http://schemas.microsoft.com/office/drawing/2014/main" id="{E31998E0-2C2A-438D-81D6-71B149EDF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A827E-DC65-4A48-8CC0-A82625A80643}"/>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135995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77B0-EB7B-4162-92B8-86E74CF29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DD0CE2-280A-4C4B-A584-4E34874AD6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8169-187C-4FB8-AE32-DE7B589709FC}"/>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5" name="Footer Placeholder 4">
            <a:extLst>
              <a:ext uri="{FF2B5EF4-FFF2-40B4-BE49-F238E27FC236}">
                <a16:creationId xmlns:a16="http://schemas.microsoft.com/office/drawing/2014/main" id="{FBE9B219-8F1F-4EC8-8383-92305FEF9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BF1E1-CAE8-4702-A958-7ABEECD19334}"/>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204229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ECFC-4D4F-4331-98F8-2871797293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F1E7F8-1494-4ADD-92D4-222BDF1278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0CF092-90A7-4C24-A2D7-543155716B2E}"/>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5" name="Footer Placeholder 4">
            <a:extLst>
              <a:ext uri="{FF2B5EF4-FFF2-40B4-BE49-F238E27FC236}">
                <a16:creationId xmlns:a16="http://schemas.microsoft.com/office/drawing/2014/main" id="{76FEE72E-8A3B-4A08-B92F-E9A0F5132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F4CA0-320F-413F-BEE6-7E466766F790}"/>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97273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8898-9BCA-4F9C-BB94-7CF91670E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F2D8-58DE-40A7-9159-A79B3D6651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FC70D6-8E2B-410E-974F-C520701B49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6A5A2-9188-4322-84E1-5825B7292490}"/>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6" name="Footer Placeholder 5">
            <a:extLst>
              <a:ext uri="{FF2B5EF4-FFF2-40B4-BE49-F238E27FC236}">
                <a16:creationId xmlns:a16="http://schemas.microsoft.com/office/drawing/2014/main" id="{DBEA52E4-D7C0-4DC5-9C98-E738CD0A1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F3B9A-9172-4B8C-9001-E14581893D10}"/>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148752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ADC0-489A-4A70-9978-F99DDF2CB0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33E24-74D8-4A9C-B2F0-CD41516EFC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0141D4-F260-4ECF-B6AB-6547D6B13E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2EFF2A-0C4D-4695-B1F2-84E267D3C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B99577-3E98-4FEE-AB6C-7279DC39FB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8308-7759-4CD6-9B5A-DAEC653DF1DF}"/>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8" name="Footer Placeholder 7">
            <a:extLst>
              <a:ext uri="{FF2B5EF4-FFF2-40B4-BE49-F238E27FC236}">
                <a16:creationId xmlns:a16="http://schemas.microsoft.com/office/drawing/2014/main" id="{3393927F-F800-4B21-912D-4347153B81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8075D5-3A33-41A1-B861-CDCC0EDEC853}"/>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397970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1FDD-BEA3-44D1-945E-176E2E0D2C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E8DC60-65C9-4CA9-92D6-542814E7E6BD}"/>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4" name="Footer Placeholder 3">
            <a:extLst>
              <a:ext uri="{FF2B5EF4-FFF2-40B4-BE49-F238E27FC236}">
                <a16:creationId xmlns:a16="http://schemas.microsoft.com/office/drawing/2014/main" id="{5587D965-5502-4FB0-9A10-57137D0077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77EBB-68A1-49EA-AC69-5E9FC0995AB1}"/>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197357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2080BB-1756-4988-AE3A-AFCE8CE2420D}"/>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3" name="Footer Placeholder 2">
            <a:extLst>
              <a:ext uri="{FF2B5EF4-FFF2-40B4-BE49-F238E27FC236}">
                <a16:creationId xmlns:a16="http://schemas.microsoft.com/office/drawing/2014/main" id="{508C0765-7567-4EBE-A1B3-FE18212FFE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1BC9D6-F052-4D2A-AD9A-EEF7AA896CDB}"/>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70419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C46A-B3D5-4413-846F-AD40D7A7B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7EAA95-22D1-4968-932D-187A4A6B6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BF9F12-4B6A-432C-9FC8-DBF378A98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901957-F95D-4C55-B230-8CD479A1CD6A}"/>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6" name="Footer Placeholder 5">
            <a:extLst>
              <a:ext uri="{FF2B5EF4-FFF2-40B4-BE49-F238E27FC236}">
                <a16:creationId xmlns:a16="http://schemas.microsoft.com/office/drawing/2014/main" id="{DE307B84-F983-4AFC-8FED-D16195D51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C8DD2-3D32-4B40-9323-17786F829122}"/>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41449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50C50-11C2-43AF-A780-394A14BA9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85D881-708B-47AE-B76F-FD68DB0F7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84842A-FF40-46CD-8888-4FC5DBBBA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A44F03-0776-4D63-8C0F-7A7B93AB3707}"/>
              </a:ext>
            </a:extLst>
          </p:cNvPr>
          <p:cNvSpPr>
            <a:spLocks noGrp="1"/>
          </p:cNvSpPr>
          <p:nvPr>
            <p:ph type="dt" sz="half" idx="10"/>
          </p:nvPr>
        </p:nvSpPr>
        <p:spPr/>
        <p:txBody>
          <a:bodyPr/>
          <a:lstStyle/>
          <a:p>
            <a:fld id="{9CE657D5-6CA5-400E-87AE-5471F128A9FA}" type="datetimeFigureOut">
              <a:rPr lang="en-US" smtClean="0"/>
              <a:t>3/3/2023</a:t>
            </a:fld>
            <a:endParaRPr lang="en-US"/>
          </a:p>
        </p:txBody>
      </p:sp>
      <p:sp>
        <p:nvSpPr>
          <p:cNvPr id="6" name="Footer Placeholder 5">
            <a:extLst>
              <a:ext uri="{FF2B5EF4-FFF2-40B4-BE49-F238E27FC236}">
                <a16:creationId xmlns:a16="http://schemas.microsoft.com/office/drawing/2014/main" id="{E97ADB5F-4A31-4AD3-B8AA-9E722127F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27984-3F05-4528-B48F-8E7FCB6C8F64}"/>
              </a:ext>
            </a:extLst>
          </p:cNvPr>
          <p:cNvSpPr>
            <a:spLocks noGrp="1"/>
          </p:cNvSpPr>
          <p:nvPr>
            <p:ph type="sldNum" sz="quarter" idx="12"/>
          </p:nvPr>
        </p:nvSpPr>
        <p:spPr/>
        <p:txBody>
          <a:bodyPr/>
          <a:lstStyle/>
          <a:p>
            <a:fld id="{027D0EDF-666E-497E-8A05-F4BA9C02A6C9}" type="slidenum">
              <a:rPr lang="en-US" smtClean="0"/>
              <a:t>‹#›</a:t>
            </a:fld>
            <a:endParaRPr lang="en-US"/>
          </a:p>
        </p:txBody>
      </p:sp>
    </p:spTree>
    <p:extLst>
      <p:ext uri="{BB962C8B-B14F-4D97-AF65-F5344CB8AC3E}">
        <p14:creationId xmlns:p14="http://schemas.microsoft.com/office/powerpoint/2010/main" val="95800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35C1F-903C-4257-AEDC-97863791A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F904E5-2547-4269-AA6D-518AE9940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6F79-1EDE-4611-904B-C0C358493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657D5-6CA5-400E-87AE-5471F128A9FA}" type="datetimeFigureOut">
              <a:rPr lang="en-US" smtClean="0"/>
              <a:t>3/3/2023</a:t>
            </a:fld>
            <a:endParaRPr lang="en-US"/>
          </a:p>
        </p:txBody>
      </p:sp>
      <p:sp>
        <p:nvSpPr>
          <p:cNvPr id="5" name="Footer Placeholder 4">
            <a:extLst>
              <a:ext uri="{FF2B5EF4-FFF2-40B4-BE49-F238E27FC236}">
                <a16:creationId xmlns:a16="http://schemas.microsoft.com/office/drawing/2014/main" id="{25270200-5C2D-4D38-9E8E-73C5BB46A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9FC1C9-EEBD-41EC-BFAE-23194C296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D0EDF-666E-497E-8A05-F4BA9C02A6C9}" type="slidenum">
              <a:rPr lang="en-US" smtClean="0"/>
              <a:t>‹#›</a:t>
            </a:fld>
            <a:endParaRPr lang="en-US"/>
          </a:p>
        </p:txBody>
      </p:sp>
    </p:spTree>
    <p:extLst>
      <p:ext uri="{BB962C8B-B14F-4D97-AF65-F5344CB8AC3E}">
        <p14:creationId xmlns:p14="http://schemas.microsoft.com/office/powerpoint/2010/main" val="74004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94C5-CC3D-4A8D-A1F2-4479A12760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FCD1AC-FCC4-4BAC-B18D-A1A66C5DBFD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135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33E7-0577-412E-B8A3-125EE23F7185}"/>
              </a:ext>
            </a:extLst>
          </p:cNvPr>
          <p:cNvSpPr>
            <a:spLocks noGrp="1"/>
          </p:cNvSpPr>
          <p:nvPr>
            <p:ph type="title"/>
          </p:nvPr>
        </p:nvSpPr>
        <p:spPr/>
        <p:txBody>
          <a:bodyPr/>
          <a:lstStyle/>
          <a:p>
            <a:pPr algn="ctr"/>
            <a:r>
              <a:rPr lang="en-US" b="1" dirty="0">
                <a:solidFill>
                  <a:srgbClr val="FF0000"/>
                </a:solidFill>
              </a:rPr>
              <a:t>Did Israel’s Messiah Yeshua Really Come to Terminate the Mosaic Covenant?</a:t>
            </a:r>
          </a:p>
        </p:txBody>
      </p:sp>
      <p:sp>
        <p:nvSpPr>
          <p:cNvPr id="3" name="Content Placeholder 2">
            <a:extLst>
              <a:ext uri="{FF2B5EF4-FFF2-40B4-BE49-F238E27FC236}">
                <a16:creationId xmlns:a16="http://schemas.microsoft.com/office/drawing/2014/main" id="{07E6D999-B544-4829-A5C2-13CE917FC329}"/>
              </a:ext>
            </a:extLst>
          </p:cNvPr>
          <p:cNvSpPr>
            <a:spLocks noGrp="1"/>
          </p:cNvSpPr>
          <p:nvPr>
            <p:ph idx="1"/>
          </p:nvPr>
        </p:nvSpPr>
        <p:spPr>
          <a:xfrm>
            <a:off x="313267" y="1837267"/>
            <a:ext cx="11523133" cy="4876799"/>
          </a:xfrm>
        </p:spPr>
        <p:txBody>
          <a:bodyPr>
            <a:normAutofit fontScale="92500" lnSpcReduction="20000"/>
          </a:bodyPr>
          <a:lstStyle/>
          <a:p>
            <a:pPr marL="0" indent="0">
              <a:buNone/>
            </a:pPr>
            <a:r>
              <a:rPr lang="en-US" sz="4300" i="1" dirty="0"/>
              <a:t>“The Torah is G-d’s gift to Israel. It serves as the constitution of the Jewish people and thus also of the Messianic Jewish community, which comprises Israel’s eschatological first fruits.  The Torah does not have the same role for Messianic communities from the nations, though it does provide spiritual nourishment as a witness to the Messiah. The Torah also provides universal norms of behavior and practical life teaching for all. The Torah is to be applied anew in every generation, and in this age as is fitting to the New Covenant order.”</a:t>
            </a:r>
            <a:r>
              <a:rPr lang="en-US" sz="4000" i="1" dirty="0"/>
              <a:t>  </a:t>
            </a:r>
            <a:r>
              <a:rPr lang="en-US" sz="2600" dirty="0"/>
              <a:t>(from the UMJC Statement of Faith)</a:t>
            </a:r>
          </a:p>
        </p:txBody>
      </p:sp>
    </p:spTree>
    <p:extLst>
      <p:ext uri="{BB962C8B-B14F-4D97-AF65-F5344CB8AC3E}">
        <p14:creationId xmlns:p14="http://schemas.microsoft.com/office/powerpoint/2010/main" val="361633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4F158-B5A0-4DB8-B828-7E41E1BF066C}"/>
              </a:ext>
            </a:extLst>
          </p:cNvPr>
          <p:cNvSpPr>
            <a:spLocks noGrp="1"/>
          </p:cNvSpPr>
          <p:nvPr>
            <p:ph idx="1"/>
          </p:nvPr>
        </p:nvSpPr>
        <p:spPr>
          <a:xfrm>
            <a:off x="245533" y="1690688"/>
            <a:ext cx="11709400" cy="5057245"/>
          </a:xfrm>
        </p:spPr>
        <p:txBody>
          <a:bodyPr>
            <a:normAutofit/>
          </a:bodyPr>
          <a:lstStyle/>
          <a:p>
            <a:r>
              <a:rPr lang="en-US" b="1" dirty="0"/>
              <a:t>First</a:t>
            </a:r>
            <a:r>
              <a:rPr lang="en-US" dirty="0"/>
              <a:t>, G-d made the Mosaic Covenant as a contractual agreement specifically between Himself and the Jewish people, and no one else. </a:t>
            </a:r>
          </a:p>
          <a:p>
            <a:r>
              <a:rPr lang="en-US" b="1" dirty="0"/>
              <a:t>Second</a:t>
            </a:r>
            <a:r>
              <a:rPr lang="en-US" dirty="0"/>
              <a:t>, G-d’s commitment to national Israel is secure, despite Israel’s failing.</a:t>
            </a:r>
          </a:p>
          <a:p>
            <a:r>
              <a:rPr lang="en-US" b="1" dirty="0"/>
              <a:t>Third</a:t>
            </a:r>
            <a:r>
              <a:rPr lang="en-US" dirty="0"/>
              <a:t>, when we look at the Post-Exilic literature within the Tanakh we do not find any hint of an anticipated termination of the Mosaic Covenant or of any cessation in expected observance of the Covenant in the lifestyle of the restored Jewish nation.</a:t>
            </a:r>
          </a:p>
          <a:p>
            <a:r>
              <a:rPr lang="en-US" b="1" dirty="0"/>
              <a:t>Fourth</a:t>
            </a:r>
            <a:r>
              <a:rPr lang="en-US" dirty="0"/>
              <a:t>, the New Covenant text never speaks against zealous Jewish identity or Torah observance by Jewish believers, except when either Jews or Gentiles tried to impose Jewish observance and/or the Mosaic Covenant on Gentile believers in Messiah. </a:t>
            </a:r>
          </a:p>
        </p:txBody>
      </p:sp>
      <p:sp>
        <p:nvSpPr>
          <p:cNvPr id="4" name="Title 1">
            <a:extLst>
              <a:ext uri="{FF2B5EF4-FFF2-40B4-BE49-F238E27FC236}">
                <a16:creationId xmlns:a16="http://schemas.microsoft.com/office/drawing/2014/main" id="{2A9E1132-344E-46C0-A56D-33A8962AD29C}"/>
              </a:ext>
            </a:extLst>
          </p:cNvPr>
          <p:cNvSpPr>
            <a:spLocks noGrp="1"/>
          </p:cNvSpPr>
          <p:nvPr>
            <p:ph type="title"/>
          </p:nvPr>
        </p:nvSpPr>
        <p:spPr>
          <a:xfrm>
            <a:off x="838200" y="365125"/>
            <a:ext cx="10515600" cy="1325563"/>
          </a:xfrm>
        </p:spPr>
        <p:txBody>
          <a:bodyPr/>
          <a:lstStyle/>
          <a:p>
            <a:pPr algn="ctr"/>
            <a:r>
              <a:rPr lang="en-US" b="1" dirty="0">
                <a:solidFill>
                  <a:srgbClr val="FF0000"/>
                </a:solidFill>
              </a:rPr>
              <a:t>Did Israel’s Messiah Yeshua Really Come to Terminate the Mosaic Covenant? No!</a:t>
            </a:r>
          </a:p>
        </p:txBody>
      </p:sp>
    </p:spTree>
    <p:extLst>
      <p:ext uri="{BB962C8B-B14F-4D97-AF65-F5344CB8AC3E}">
        <p14:creationId xmlns:p14="http://schemas.microsoft.com/office/powerpoint/2010/main" val="400998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4F158-B5A0-4DB8-B828-7E41E1BF066C}"/>
              </a:ext>
            </a:extLst>
          </p:cNvPr>
          <p:cNvSpPr>
            <a:spLocks noGrp="1"/>
          </p:cNvSpPr>
          <p:nvPr>
            <p:ph idx="1"/>
          </p:nvPr>
        </p:nvSpPr>
        <p:spPr>
          <a:xfrm>
            <a:off x="241300" y="1690688"/>
            <a:ext cx="11709400" cy="4802187"/>
          </a:xfrm>
        </p:spPr>
        <p:txBody>
          <a:bodyPr>
            <a:noAutofit/>
          </a:bodyPr>
          <a:lstStyle/>
          <a:p>
            <a:r>
              <a:rPr lang="en-US" sz="4000" dirty="0"/>
              <a:t>Stats show clearly that Jesus faith historically leads to loss of Jewish identity, and does not even guarantee multi-generational Jesus faith</a:t>
            </a:r>
          </a:p>
          <a:p>
            <a:pPr marL="457200" lvl="1" indent="0">
              <a:buNone/>
            </a:pPr>
            <a:endParaRPr lang="en-US" sz="1400" dirty="0"/>
          </a:p>
          <a:p>
            <a:r>
              <a:rPr lang="en-US" sz="4000" dirty="0"/>
              <a:t>Well meaning Churches, Missions and Christians often continue to believe and teach that Jewish people need to be set free from the burden of Jewish religion and cultural practices, forgetting that this is ethnocentric, religious arrogancy, </a:t>
            </a:r>
            <a:r>
              <a:rPr lang="en-US" sz="4000" dirty="0" err="1"/>
              <a:t>supersessionist</a:t>
            </a:r>
            <a:r>
              <a:rPr lang="en-US" sz="4000" dirty="0"/>
              <a:t> and elitist!</a:t>
            </a:r>
          </a:p>
        </p:txBody>
      </p:sp>
      <p:sp>
        <p:nvSpPr>
          <p:cNvPr id="4" name="Title 1">
            <a:extLst>
              <a:ext uri="{FF2B5EF4-FFF2-40B4-BE49-F238E27FC236}">
                <a16:creationId xmlns:a16="http://schemas.microsoft.com/office/drawing/2014/main" id="{2A9E1132-344E-46C0-A56D-33A8962AD29C}"/>
              </a:ext>
            </a:extLst>
          </p:cNvPr>
          <p:cNvSpPr>
            <a:spLocks noGrp="1"/>
          </p:cNvSpPr>
          <p:nvPr>
            <p:ph type="title"/>
          </p:nvPr>
        </p:nvSpPr>
        <p:spPr>
          <a:xfrm>
            <a:off x="838200" y="365125"/>
            <a:ext cx="10515600" cy="1325563"/>
          </a:xfrm>
        </p:spPr>
        <p:txBody>
          <a:bodyPr>
            <a:normAutofit/>
          </a:bodyPr>
          <a:lstStyle/>
          <a:p>
            <a:pPr algn="ctr"/>
            <a:r>
              <a:rPr lang="en-US" b="1" dirty="0">
                <a:solidFill>
                  <a:srgbClr val="FF0000"/>
                </a:solidFill>
              </a:rPr>
              <a:t>Did Israel’s Messiah Yeshua Come to Assimilate His Jewish Followers into the Nations?</a:t>
            </a:r>
          </a:p>
        </p:txBody>
      </p:sp>
    </p:spTree>
    <p:extLst>
      <p:ext uri="{BB962C8B-B14F-4D97-AF65-F5344CB8AC3E}">
        <p14:creationId xmlns:p14="http://schemas.microsoft.com/office/powerpoint/2010/main" val="3398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4F158-B5A0-4DB8-B828-7E41E1BF066C}"/>
              </a:ext>
            </a:extLst>
          </p:cNvPr>
          <p:cNvSpPr>
            <a:spLocks noGrp="1"/>
          </p:cNvSpPr>
          <p:nvPr>
            <p:ph idx="1"/>
          </p:nvPr>
        </p:nvSpPr>
        <p:spPr>
          <a:xfrm>
            <a:off x="245533" y="1892969"/>
            <a:ext cx="11709400" cy="4475748"/>
          </a:xfrm>
        </p:spPr>
        <p:txBody>
          <a:bodyPr>
            <a:normAutofit fontScale="92500" lnSpcReduction="10000"/>
          </a:bodyPr>
          <a:lstStyle/>
          <a:p>
            <a:pPr marL="457200" lvl="1" indent="0">
              <a:buNone/>
            </a:pPr>
            <a:r>
              <a:rPr lang="en-US" dirty="0"/>
              <a:t> </a:t>
            </a:r>
          </a:p>
          <a:p>
            <a:pPr marL="0" indent="0" algn="ctr">
              <a:buNone/>
            </a:pPr>
            <a:r>
              <a:rPr lang="en-US" sz="5800" b="1" dirty="0"/>
              <a:t>Of course not!</a:t>
            </a:r>
          </a:p>
          <a:p>
            <a:pPr marL="0" indent="0" algn="ctr">
              <a:buNone/>
            </a:pPr>
            <a:endParaRPr lang="en-US" sz="4800" dirty="0"/>
          </a:p>
          <a:p>
            <a:pPr marL="0" indent="0" algn="ctr">
              <a:buNone/>
            </a:pPr>
            <a:r>
              <a:rPr lang="en-US" sz="4800" dirty="0">
                <a:solidFill>
                  <a:srgbClr val="00B0F0"/>
                </a:solidFill>
              </a:rPr>
              <a:t>The Messianic Hope includes Israel’s national fullness under Messiah’s Reign, so encouraging and strengthening Jewish identity in Jewish followers of Messiah Yeshua just makes sense!</a:t>
            </a:r>
          </a:p>
          <a:p>
            <a:pPr marL="0" indent="0" algn="ctr">
              <a:buNone/>
            </a:pPr>
            <a:endParaRPr lang="en-US" sz="4800" dirty="0">
              <a:solidFill>
                <a:srgbClr val="00B0F0"/>
              </a:solidFill>
            </a:endParaRPr>
          </a:p>
        </p:txBody>
      </p:sp>
      <p:sp>
        <p:nvSpPr>
          <p:cNvPr id="4" name="Title 1">
            <a:extLst>
              <a:ext uri="{FF2B5EF4-FFF2-40B4-BE49-F238E27FC236}">
                <a16:creationId xmlns:a16="http://schemas.microsoft.com/office/drawing/2014/main" id="{2A9E1132-344E-46C0-A56D-33A8962AD29C}"/>
              </a:ext>
            </a:extLst>
          </p:cNvPr>
          <p:cNvSpPr>
            <a:spLocks noGrp="1"/>
          </p:cNvSpPr>
          <p:nvPr>
            <p:ph type="title"/>
          </p:nvPr>
        </p:nvSpPr>
        <p:spPr>
          <a:xfrm>
            <a:off x="838200" y="365125"/>
            <a:ext cx="10515600" cy="1325563"/>
          </a:xfrm>
        </p:spPr>
        <p:txBody>
          <a:bodyPr>
            <a:normAutofit/>
          </a:bodyPr>
          <a:lstStyle/>
          <a:p>
            <a:pPr algn="ctr"/>
            <a:r>
              <a:rPr lang="en-US" b="1" dirty="0">
                <a:solidFill>
                  <a:srgbClr val="FF0000"/>
                </a:solidFill>
              </a:rPr>
              <a:t>Did Israel’s Messiah Yeshua Come to Assimilate His Jewish Followers into the Nations?</a:t>
            </a:r>
          </a:p>
        </p:txBody>
      </p:sp>
    </p:spTree>
    <p:extLst>
      <p:ext uri="{BB962C8B-B14F-4D97-AF65-F5344CB8AC3E}">
        <p14:creationId xmlns:p14="http://schemas.microsoft.com/office/powerpoint/2010/main" val="414893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4F158-B5A0-4DB8-B828-7E41E1BF066C}"/>
              </a:ext>
            </a:extLst>
          </p:cNvPr>
          <p:cNvSpPr>
            <a:spLocks noGrp="1"/>
          </p:cNvSpPr>
          <p:nvPr>
            <p:ph idx="1"/>
          </p:nvPr>
        </p:nvSpPr>
        <p:spPr>
          <a:xfrm>
            <a:off x="245533" y="1690688"/>
            <a:ext cx="11751734" cy="5057245"/>
          </a:xfrm>
        </p:spPr>
        <p:txBody>
          <a:bodyPr>
            <a:noAutofit/>
          </a:bodyPr>
          <a:lstStyle/>
          <a:p>
            <a:r>
              <a:rPr lang="en-US" sz="4000" dirty="0"/>
              <a:t>Chabad is a fringe movement, but so are we! </a:t>
            </a:r>
          </a:p>
          <a:p>
            <a:r>
              <a:rPr lang="en-US" sz="4000" dirty="0"/>
              <a:t>Chabad sends out more Shlichim (missionaries) on a per capita basis than our Messianic or Evangelical Christian Congregations do, all without saving faith in Yeshua!</a:t>
            </a:r>
          </a:p>
          <a:p>
            <a:r>
              <a:rPr lang="en-US" sz="4000" dirty="0"/>
              <a:t>Chabad builds identifiable communities that grow with Jews, while the long term results of our efforts are often hard to find, even just a generation later. </a:t>
            </a:r>
          </a:p>
        </p:txBody>
      </p:sp>
      <p:sp>
        <p:nvSpPr>
          <p:cNvPr id="4" name="Title 1">
            <a:extLst>
              <a:ext uri="{FF2B5EF4-FFF2-40B4-BE49-F238E27FC236}">
                <a16:creationId xmlns:a16="http://schemas.microsoft.com/office/drawing/2014/main" id="{2A9E1132-344E-46C0-A56D-33A8962AD29C}"/>
              </a:ext>
            </a:extLst>
          </p:cNvPr>
          <p:cNvSpPr>
            <a:spLocks noGrp="1"/>
          </p:cNvSpPr>
          <p:nvPr>
            <p:ph type="title"/>
          </p:nvPr>
        </p:nvSpPr>
        <p:spPr>
          <a:xfrm>
            <a:off x="838200" y="365125"/>
            <a:ext cx="10515600" cy="1325563"/>
          </a:xfrm>
        </p:spPr>
        <p:txBody>
          <a:bodyPr>
            <a:normAutofit/>
          </a:bodyPr>
          <a:lstStyle/>
          <a:p>
            <a:pPr algn="ctr"/>
            <a:r>
              <a:rPr lang="en-US" b="1" dirty="0">
                <a:solidFill>
                  <a:srgbClr val="FF0000"/>
                </a:solidFill>
              </a:rPr>
              <a:t>How come Chabad </a:t>
            </a:r>
            <a:br>
              <a:rPr lang="en-US" b="1" dirty="0">
                <a:solidFill>
                  <a:srgbClr val="FF0000"/>
                </a:solidFill>
              </a:rPr>
            </a:br>
            <a:r>
              <a:rPr lang="en-US" b="1" dirty="0">
                <a:solidFill>
                  <a:srgbClr val="FF0000"/>
                </a:solidFill>
              </a:rPr>
              <a:t>is doing so much better then we are?</a:t>
            </a:r>
          </a:p>
        </p:txBody>
      </p:sp>
    </p:spTree>
    <p:extLst>
      <p:ext uri="{BB962C8B-B14F-4D97-AF65-F5344CB8AC3E}">
        <p14:creationId xmlns:p14="http://schemas.microsoft.com/office/powerpoint/2010/main" val="293217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4F158-B5A0-4DB8-B828-7E41E1BF066C}"/>
              </a:ext>
            </a:extLst>
          </p:cNvPr>
          <p:cNvSpPr>
            <a:spLocks noGrp="1"/>
          </p:cNvSpPr>
          <p:nvPr>
            <p:ph idx="1"/>
          </p:nvPr>
        </p:nvSpPr>
        <p:spPr>
          <a:xfrm>
            <a:off x="355600" y="674688"/>
            <a:ext cx="11421533" cy="5613817"/>
          </a:xfrm>
        </p:spPr>
        <p:txBody>
          <a:bodyPr>
            <a:noAutofit/>
          </a:bodyPr>
          <a:lstStyle/>
          <a:p>
            <a:pPr marL="0" indent="0" algn="ctr">
              <a:buNone/>
            </a:pPr>
            <a:r>
              <a:rPr lang="en-US" sz="4800" b="1" dirty="0"/>
              <a:t>Why is Chabad so successfully making an impact within the Jewish community? </a:t>
            </a:r>
          </a:p>
          <a:p>
            <a:pPr marL="0" indent="0" algn="ctr">
              <a:buNone/>
            </a:pPr>
            <a:endParaRPr lang="en-US" sz="2400" dirty="0"/>
          </a:p>
          <a:p>
            <a:pPr marL="0" indent="0" algn="ctr">
              <a:buNone/>
            </a:pPr>
            <a:r>
              <a:rPr lang="en-US" sz="4800" b="1" dirty="0">
                <a:solidFill>
                  <a:srgbClr val="FF0000"/>
                </a:solidFill>
              </a:rPr>
              <a:t>They </a:t>
            </a:r>
            <a:r>
              <a:rPr lang="en-US" sz="4800" b="1" u="sng" dirty="0">
                <a:solidFill>
                  <a:srgbClr val="FF0000"/>
                </a:solidFill>
              </a:rPr>
              <a:t>focus</a:t>
            </a:r>
            <a:r>
              <a:rPr lang="en-US" sz="4800" b="1" dirty="0">
                <a:solidFill>
                  <a:srgbClr val="FF0000"/>
                </a:solidFill>
              </a:rPr>
              <a:t> their outreach on Jewish people, </a:t>
            </a:r>
          </a:p>
          <a:p>
            <a:pPr marL="0" indent="0" algn="ctr">
              <a:buNone/>
            </a:pPr>
            <a:r>
              <a:rPr lang="en-US" sz="4800" b="1" dirty="0">
                <a:solidFill>
                  <a:srgbClr val="FF0000"/>
                </a:solidFill>
              </a:rPr>
              <a:t>They </a:t>
            </a:r>
            <a:r>
              <a:rPr lang="en-US" sz="4800" b="1" u="sng" dirty="0">
                <a:solidFill>
                  <a:srgbClr val="FF0000"/>
                </a:solidFill>
              </a:rPr>
              <a:t>build</a:t>
            </a:r>
            <a:r>
              <a:rPr lang="en-US" sz="4800" b="1" dirty="0">
                <a:solidFill>
                  <a:srgbClr val="FF0000"/>
                </a:solidFill>
              </a:rPr>
              <a:t> Jewish community, &amp;  </a:t>
            </a:r>
          </a:p>
          <a:p>
            <a:pPr marL="0" indent="0" algn="ctr">
              <a:buNone/>
            </a:pPr>
            <a:r>
              <a:rPr lang="en-US" sz="4800" b="1" dirty="0">
                <a:solidFill>
                  <a:srgbClr val="FF0000"/>
                </a:solidFill>
              </a:rPr>
              <a:t>They </a:t>
            </a:r>
            <a:r>
              <a:rPr lang="en-US" sz="4800" b="1" u="sng" dirty="0">
                <a:solidFill>
                  <a:srgbClr val="FF0000"/>
                </a:solidFill>
              </a:rPr>
              <a:t>raise</a:t>
            </a:r>
            <a:r>
              <a:rPr lang="en-US" sz="4800" b="1" dirty="0">
                <a:solidFill>
                  <a:srgbClr val="FF0000"/>
                </a:solidFill>
              </a:rPr>
              <a:t> their children and the children impacted by their outreaches</a:t>
            </a:r>
          </a:p>
          <a:p>
            <a:pPr marL="0" indent="0" algn="ctr">
              <a:buNone/>
            </a:pPr>
            <a:r>
              <a:rPr lang="en-US" sz="4800" b="1" dirty="0">
                <a:solidFill>
                  <a:srgbClr val="FF0000"/>
                </a:solidFill>
              </a:rPr>
              <a:t>to be committed Jews.</a:t>
            </a:r>
            <a:endParaRPr lang="en-US" sz="4800" dirty="0">
              <a:solidFill>
                <a:srgbClr val="FF0000"/>
              </a:solidFill>
            </a:endParaRPr>
          </a:p>
        </p:txBody>
      </p:sp>
    </p:spTree>
    <p:extLst>
      <p:ext uri="{BB962C8B-B14F-4D97-AF65-F5344CB8AC3E}">
        <p14:creationId xmlns:p14="http://schemas.microsoft.com/office/powerpoint/2010/main" val="202967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8CDFC99-243C-4E1A-8C91-E28555D1C622}"/>
              </a:ext>
            </a:extLst>
          </p:cNvPr>
          <p:cNvSpPr>
            <a:spLocks noGrp="1" noChangeArrowheads="1"/>
          </p:cNvSpPr>
          <p:nvPr>
            <p:ph type="title"/>
          </p:nvPr>
        </p:nvSpPr>
        <p:spPr bwMode="auto">
          <a:xfrm>
            <a:off x="431799" y="286666"/>
            <a:ext cx="11336867"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rPr>
              <a:t>I encourage us to reconsider our approach! </a:t>
            </a:r>
            <a:b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Let us question whether we are </a:t>
            </a:r>
            <a:r>
              <a:rPr kumimoji="0" lang="en-US" altLang="en-US" sz="3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sowing smart</a:t>
            </a: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producing Jewish fruit that </a:t>
            </a:r>
            <a:r>
              <a:rPr kumimoji="0" lang="en-US" altLang="en-US" sz="3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endures, </a:t>
            </a:r>
            <a:br>
              <a:rPr kumimoji="0" lang="en-US" altLang="en-US" sz="3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br>
            <a:r>
              <a:rPr lang="en-US" altLang="en-US" sz="3600" dirty="0">
                <a:latin typeface="Arial" panose="020B0604020202020204" pitchFamily="34" charset="0"/>
                <a:ea typeface="Times New Roman" panose="02020603050405020304" pitchFamily="18" charset="0"/>
              </a:rPr>
              <a:t>encouraging </a:t>
            </a: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 </a:t>
            </a:r>
            <a:r>
              <a:rPr kumimoji="0" lang="en-US" altLang="en-US" sz="3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identifiable Jewish remnant, </a:t>
            </a:r>
            <a:br>
              <a:rPr kumimoji="0" lang="en-US" altLang="en-US" sz="3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br>
            <a:r>
              <a:rPr kumimoji="0" lang="en-US" altLang="en-US" sz="3600" i="0" u="none" strike="noStrike" cap="none" normalizeH="0" baseline="0" dirty="0">
                <a:ln>
                  <a:noFill/>
                </a:ln>
                <a:effectLst/>
                <a:latin typeface="Arial" panose="020B0604020202020204" pitchFamily="34" charset="0"/>
                <a:ea typeface="Times New Roman" panose="02020603050405020304" pitchFamily="18" charset="0"/>
              </a:rPr>
              <a:t>one capa</a:t>
            </a:r>
            <a:r>
              <a:rPr lang="en-US" altLang="en-US" sz="3600" dirty="0">
                <a:latin typeface="Arial" panose="020B0604020202020204" pitchFamily="34" charset="0"/>
                <a:ea typeface="Times New Roman" panose="02020603050405020304" pitchFamily="18" charset="0"/>
              </a:rPr>
              <a:t>ble over time to </a:t>
            </a: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reach </a:t>
            </a:r>
            <a:r>
              <a:rPr kumimoji="0" lang="en-US" altLang="en-US" sz="3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an even greater</a:t>
            </a: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Jewish remnant </a:t>
            </a:r>
            <a:r>
              <a:rPr lang="en-US" altLang="en-US" sz="3600" b="1" u="sng" dirty="0">
                <a:solidFill>
                  <a:srgbClr val="FF0000"/>
                </a:solidFill>
                <a:latin typeface="Arial" panose="020B0604020202020204" pitchFamily="34" charset="0"/>
                <a:ea typeface="Times New Roman" panose="02020603050405020304" pitchFamily="18" charset="0"/>
              </a:rPr>
              <a:t>within</a:t>
            </a:r>
            <a:r>
              <a:rPr lang="en-US" altLang="en-US" sz="3600" b="1" dirty="0">
                <a:solidFill>
                  <a:srgbClr val="FF0000"/>
                </a:solidFill>
                <a:latin typeface="Arial" panose="020B0604020202020204" pitchFamily="34" charset="0"/>
                <a:ea typeface="Times New Roman" panose="02020603050405020304" pitchFamily="18" charset="0"/>
              </a:rPr>
              <a:t> the Jewish community</a:t>
            </a:r>
            <a:r>
              <a:rPr lang="en-US" altLang="en-US" sz="3600" dirty="0">
                <a:latin typeface="Arial" panose="020B0604020202020204" pitchFamily="34" charset="0"/>
                <a:ea typeface="Times New Roman" panose="02020603050405020304" pitchFamily="18" charset="0"/>
              </a:rPr>
              <a:t>, </a:t>
            </a:r>
            <a:br>
              <a:rPr lang="en-US" altLang="en-US" sz="3600" dirty="0">
                <a:latin typeface="Arial" panose="020B0604020202020204" pitchFamily="34" charset="0"/>
                <a:ea typeface="Times New Roman" panose="02020603050405020304" pitchFamily="18" charset="0"/>
              </a:rPr>
            </a:b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as we eagerly await </a:t>
            </a:r>
            <a:r>
              <a:rPr kumimoji="0" lang="en-US" altLang="en-US" sz="3600" b="0"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rPr>
              <a:t>our Messianic Hope</a:t>
            </a: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b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return of our </a:t>
            </a:r>
            <a:r>
              <a:rPr kumimoji="0" lang="en-US" altLang="en-US" sz="3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Jewish Messiah, Yeshua,</a:t>
            </a:r>
            <a:br>
              <a:rPr kumimoji="0" lang="en-US" altLang="en-US" sz="3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br>
            <a:r>
              <a:rPr lang="en-US" altLang="en-US" sz="3600" dirty="0">
                <a:latin typeface="Arial" panose="020B0604020202020204" pitchFamily="34" charset="0"/>
                <a:ea typeface="Times New Roman" panose="02020603050405020304" pitchFamily="18" charset="0"/>
              </a:rPr>
              <a:t>to judge sin and establish righteousness, </a:t>
            </a:r>
            <a:r>
              <a:rPr lang="en-US" altLang="en-US" sz="3600" b="1" dirty="0">
                <a:solidFill>
                  <a:srgbClr val="FF0000"/>
                </a:solidFill>
                <a:latin typeface="Arial" panose="020B0604020202020204" pitchFamily="34" charset="0"/>
                <a:ea typeface="Times New Roman" panose="02020603050405020304" pitchFamily="18" charset="0"/>
              </a:rPr>
              <a:t>AND</a:t>
            </a:r>
            <a:r>
              <a:rPr lang="en-US" altLang="en-US" sz="3600" dirty="0">
                <a:latin typeface="Arial" panose="020B0604020202020204" pitchFamily="34" charset="0"/>
                <a:ea typeface="Times New Roman" panose="02020603050405020304" pitchFamily="18" charset="0"/>
              </a:rPr>
              <a:t> </a:t>
            </a:r>
            <a:br>
              <a:rPr lang="en-US" altLang="en-US" sz="3600" dirty="0">
                <a:latin typeface="Arial" panose="020B0604020202020204" pitchFamily="34" charset="0"/>
                <a:ea typeface="Times New Roman" panose="02020603050405020304" pitchFamily="18" charset="0"/>
              </a:rPr>
            </a:br>
            <a:r>
              <a:rPr lang="en-US" altLang="en-US" sz="3600" dirty="0">
                <a:latin typeface="Arial" panose="020B0604020202020204" pitchFamily="34" charset="0"/>
                <a:ea typeface="Times New Roman" panose="02020603050405020304" pitchFamily="18" charset="0"/>
              </a:rPr>
              <a:t>to establish his earthly </a:t>
            </a:r>
            <a:r>
              <a:rPr lang="en-US" altLang="en-US" sz="3600" dirty="0">
                <a:solidFill>
                  <a:srgbClr val="00B0F0"/>
                </a:solidFill>
                <a:latin typeface="Arial" panose="020B0604020202020204" pitchFamily="34" charset="0"/>
                <a:ea typeface="Times New Roman" panose="02020603050405020304" pitchFamily="18" charset="0"/>
              </a:rPr>
              <a:t>Jewish</a:t>
            </a:r>
            <a:r>
              <a:rPr lang="en-US" altLang="en-US" sz="3600" dirty="0">
                <a:latin typeface="Arial" panose="020B0604020202020204" pitchFamily="34" charset="0"/>
                <a:ea typeface="Times New Roman" panose="02020603050405020304" pitchFamily="18" charset="0"/>
              </a:rPr>
              <a:t> Kingdom of Israel!</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376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94C5-CC3D-4A8D-A1F2-4479A12760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FCD1AC-FCC4-4BAC-B18D-A1A66C5DBFD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5084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B41A126-A469-478C-B061-F6B9053A7FD9}"/>
              </a:ext>
            </a:extLst>
          </p:cNvPr>
          <p:cNvSpPr>
            <a:spLocks noGrp="1" noChangeArrowheads="1"/>
          </p:cNvSpPr>
          <p:nvPr>
            <p:ph type="ctrTitle"/>
          </p:nvPr>
        </p:nvSpPr>
        <p:spPr bwMode="auto">
          <a:xfrm>
            <a:off x="550347" y="816187"/>
            <a:ext cx="1109130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rPr>
              <a:t>The Messianic Hope: A Case for an </a:t>
            </a:r>
            <a:br>
              <a:rPr kumimoji="0" lang="en-US" altLang="en-US" sz="48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rPr>
            </a:br>
            <a:r>
              <a:rPr kumimoji="0" lang="en-US" altLang="en-US" sz="4800" b="1" i="0" u="sng" strike="noStrike" cap="none" normalizeH="0" baseline="0" dirty="0">
                <a:ln>
                  <a:noFill/>
                </a:ln>
                <a:solidFill>
                  <a:srgbClr val="00B0F0"/>
                </a:solidFill>
                <a:effectLst/>
                <a:latin typeface="Arial" panose="020B0604020202020204" pitchFamily="34" charset="0"/>
                <a:ea typeface="Times New Roman" panose="02020603050405020304" pitchFamily="18" charset="0"/>
              </a:rPr>
              <a:t>Identifiable</a:t>
            </a:r>
            <a:r>
              <a:rPr kumimoji="0" lang="en-US" altLang="en-US" sz="48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rPr>
              <a:t> </a:t>
            </a:r>
            <a:br>
              <a:rPr kumimoji="0" lang="en-US" altLang="en-US" sz="48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rPr>
            </a:br>
            <a:r>
              <a:rPr kumimoji="0" lang="en-US" altLang="en-US" sz="48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rPr>
              <a:t>Messianic Jewish Community</a:t>
            </a:r>
            <a:endParaRPr kumimoji="0" lang="en-US" altLang="en-US" sz="4800" b="1" i="0" u="none" strike="noStrike" cap="none" normalizeH="0" baseline="0" dirty="0">
              <a:ln>
                <a:noFill/>
              </a:ln>
              <a:solidFill>
                <a:srgbClr val="00B0F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Rabbi Kirk Gliebe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Devar Emet Messianic Synagogue &amp; Outreach, Skokie, IL</a:t>
            </a:r>
            <a:b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Presented at the LCJE in Ft. Lauderdale/Coral Springs, FL – February 28, 2023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625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7393-9670-478C-862C-0C535E0559E4}"/>
              </a:ext>
            </a:extLst>
          </p:cNvPr>
          <p:cNvSpPr>
            <a:spLocks noGrp="1"/>
          </p:cNvSpPr>
          <p:nvPr>
            <p:ph type="title"/>
          </p:nvPr>
        </p:nvSpPr>
        <p:spPr>
          <a:xfrm>
            <a:off x="541867" y="296334"/>
            <a:ext cx="4284133" cy="5147734"/>
          </a:xfrm>
        </p:spPr>
        <p:txBody>
          <a:bodyPr>
            <a:normAutofit/>
          </a:bodyPr>
          <a:lstStyle/>
          <a:p>
            <a:r>
              <a:rPr lang="en-US" b="1" i="1" dirty="0"/>
              <a:t>Devar Emet:</a:t>
            </a:r>
            <a:br>
              <a:rPr lang="en-US" b="1" i="1" dirty="0"/>
            </a:br>
            <a:r>
              <a:rPr lang="en-US" b="1" i="1" dirty="0"/>
              <a:t>an Outreach </a:t>
            </a:r>
            <a:br>
              <a:rPr lang="en-US" b="1" i="1" dirty="0"/>
            </a:br>
            <a:r>
              <a:rPr lang="en-US" b="1" i="1" dirty="0"/>
              <a:t>&amp; a Synagogue</a:t>
            </a:r>
            <a:br>
              <a:rPr lang="en-US" sz="3600" dirty="0"/>
            </a:br>
            <a:br>
              <a:rPr lang="en-US" sz="3600" dirty="0"/>
            </a:br>
            <a:r>
              <a:rPr lang="en-US" sz="3600" dirty="0"/>
              <a:t>A Jewish Community that believes and teaches that Yeshua, Jesus, is the promised Jewish Messiah</a:t>
            </a:r>
          </a:p>
        </p:txBody>
      </p:sp>
      <p:pic>
        <p:nvPicPr>
          <p:cNvPr id="5" name="Content Placeholder 4">
            <a:extLst>
              <a:ext uri="{FF2B5EF4-FFF2-40B4-BE49-F238E27FC236}">
                <a16:creationId xmlns:a16="http://schemas.microsoft.com/office/drawing/2014/main" id="{690E1A5C-C88A-46DC-AD68-D801990660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9513" y="296334"/>
            <a:ext cx="6863645" cy="5147734"/>
          </a:xfrm>
        </p:spPr>
      </p:pic>
      <p:sp>
        <p:nvSpPr>
          <p:cNvPr id="8" name="Title 1">
            <a:extLst>
              <a:ext uri="{FF2B5EF4-FFF2-40B4-BE49-F238E27FC236}">
                <a16:creationId xmlns:a16="http://schemas.microsoft.com/office/drawing/2014/main" id="{6C012397-4BA3-4CF5-9C0D-09B025C8C898}"/>
              </a:ext>
            </a:extLst>
          </p:cNvPr>
          <p:cNvSpPr txBox="1">
            <a:spLocks/>
          </p:cNvSpPr>
          <p:nvPr/>
        </p:nvSpPr>
        <p:spPr>
          <a:xfrm rot="10800000" flipV="1">
            <a:off x="364066" y="5511801"/>
            <a:ext cx="11573933" cy="104986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i="1" dirty="0">
                <a:solidFill>
                  <a:srgbClr val="0070C0"/>
                </a:solidFill>
              </a:rPr>
              <a:t>In Skokie on the North Side of Chicago, central to 200,000 Jewish people within a 20 minute drive, most religiously observant &amp; committed to living Jewish life</a:t>
            </a:r>
            <a:endParaRPr lang="en-US" sz="3600" dirty="0">
              <a:solidFill>
                <a:srgbClr val="0070C0"/>
              </a:solidFill>
            </a:endParaRPr>
          </a:p>
        </p:txBody>
      </p:sp>
    </p:spTree>
    <p:extLst>
      <p:ext uri="{BB962C8B-B14F-4D97-AF65-F5344CB8AC3E}">
        <p14:creationId xmlns:p14="http://schemas.microsoft.com/office/powerpoint/2010/main" val="299613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ACA0E-259C-4427-B493-40E3589568A9}"/>
              </a:ext>
            </a:extLst>
          </p:cNvPr>
          <p:cNvSpPr>
            <a:spLocks noGrp="1"/>
          </p:cNvSpPr>
          <p:nvPr>
            <p:ph idx="1"/>
          </p:nvPr>
        </p:nvSpPr>
        <p:spPr>
          <a:xfrm>
            <a:off x="838200" y="809624"/>
            <a:ext cx="10515600" cy="5108575"/>
          </a:xfrm>
        </p:spPr>
        <p:txBody>
          <a:bodyPr>
            <a:noAutofit/>
          </a:bodyPr>
          <a:lstStyle/>
          <a:p>
            <a:pPr marL="0" indent="0" algn="ctr">
              <a:buNone/>
            </a:pPr>
            <a:r>
              <a:rPr lang="en-US" sz="4400" dirty="0"/>
              <a:t>The purpose of this presentation is to provide </a:t>
            </a:r>
            <a:r>
              <a:rPr lang="en-US" sz="4400" b="1" u="sng" dirty="0">
                <a:solidFill>
                  <a:srgbClr val="FF0000"/>
                </a:solidFill>
              </a:rPr>
              <a:t>one perspective </a:t>
            </a:r>
            <a:r>
              <a:rPr lang="en-US" sz="4400" dirty="0"/>
              <a:t>on how a clearly identifiable and tradition respecting Jewish community of Jewish Yeshua followers can help partially fulfill the Messianic Hope of   G-d’s Redemption of his creation through effective witness and discipleship within the Jewish Community.</a:t>
            </a:r>
          </a:p>
        </p:txBody>
      </p:sp>
    </p:spTree>
    <p:extLst>
      <p:ext uri="{BB962C8B-B14F-4D97-AF65-F5344CB8AC3E}">
        <p14:creationId xmlns:p14="http://schemas.microsoft.com/office/powerpoint/2010/main" val="286494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0F6B-A721-43C5-BB6D-B1547AA63A07}"/>
              </a:ext>
            </a:extLst>
          </p:cNvPr>
          <p:cNvSpPr>
            <a:spLocks noGrp="1"/>
          </p:cNvSpPr>
          <p:nvPr>
            <p:ph type="title"/>
          </p:nvPr>
        </p:nvSpPr>
        <p:spPr/>
        <p:txBody>
          <a:bodyPr>
            <a:normAutofit/>
          </a:bodyPr>
          <a:lstStyle/>
          <a:p>
            <a:pPr algn="ctr"/>
            <a:r>
              <a:rPr lang="en-US" sz="6600" dirty="0">
                <a:solidFill>
                  <a:srgbClr val="FF0000"/>
                </a:solidFill>
              </a:rPr>
              <a:t>Backgrounds &amp; Definitions:</a:t>
            </a:r>
          </a:p>
        </p:txBody>
      </p:sp>
      <p:sp>
        <p:nvSpPr>
          <p:cNvPr id="3" name="Content Placeholder 2">
            <a:extLst>
              <a:ext uri="{FF2B5EF4-FFF2-40B4-BE49-F238E27FC236}">
                <a16:creationId xmlns:a16="http://schemas.microsoft.com/office/drawing/2014/main" id="{32B8C977-1991-4EA6-BD90-41B17E01DC32}"/>
              </a:ext>
            </a:extLst>
          </p:cNvPr>
          <p:cNvSpPr>
            <a:spLocks noGrp="1"/>
          </p:cNvSpPr>
          <p:nvPr>
            <p:ph idx="1"/>
          </p:nvPr>
        </p:nvSpPr>
        <p:spPr>
          <a:xfrm>
            <a:off x="838200" y="1752601"/>
            <a:ext cx="10515600" cy="4563532"/>
          </a:xfrm>
        </p:spPr>
        <p:txBody>
          <a:bodyPr>
            <a:normAutofit lnSpcReduction="10000"/>
          </a:bodyPr>
          <a:lstStyle/>
          <a:p>
            <a:pPr marL="0" indent="0">
              <a:buNone/>
            </a:pPr>
            <a:r>
              <a:rPr lang="en-US" sz="4400" b="1" dirty="0"/>
              <a:t>Jewish identity</a:t>
            </a:r>
            <a:r>
              <a:rPr lang="en-US" sz="4400" dirty="0"/>
              <a:t> is </a:t>
            </a:r>
            <a:r>
              <a:rPr lang="en-US" sz="4400" u="sng" dirty="0">
                <a:solidFill>
                  <a:srgbClr val="00B0F0"/>
                </a:solidFill>
              </a:rPr>
              <a:t>sociological</a:t>
            </a:r>
            <a:r>
              <a:rPr lang="en-US" sz="4400" dirty="0"/>
              <a:t>, and can best be understood practically as an identity of unique communal distinction based on the understanding of a common peoplehood, and observance of and loyalty to the Mosaic Covenant (Torah) preserved within the Scripture and applied by the traditions of the Jewish people.</a:t>
            </a:r>
          </a:p>
        </p:txBody>
      </p:sp>
    </p:spTree>
    <p:extLst>
      <p:ext uri="{BB962C8B-B14F-4D97-AF65-F5344CB8AC3E}">
        <p14:creationId xmlns:p14="http://schemas.microsoft.com/office/powerpoint/2010/main" val="238210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0F6B-A721-43C5-BB6D-B1547AA63A07}"/>
              </a:ext>
            </a:extLst>
          </p:cNvPr>
          <p:cNvSpPr>
            <a:spLocks noGrp="1"/>
          </p:cNvSpPr>
          <p:nvPr>
            <p:ph type="title"/>
          </p:nvPr>
        </p:nvSpPr>
        <p:spPr/>
        <p:txBody>
          <a:bodyPr>
            <a:normAutofit/>
          </a:bodyPr>
          <a:lstStyle/>
          <a:p>
            <a:pPr algn="ctr"/>
            <a:r>
              <a:rPr lang="en-US" sz="6600" dirty="0">
                <a:solidFill>
                  <a:srgbClr val="FF0000"/>
                </a:solidFill>
              </a:rPr>
              <a:t>Backgrounds &amp; Definitions:</a:t>
            </a:r>
          </a:p>
        </p:txBody>
      </p:sp>
      <p:sp>
        <p:nvSpPr>
          <p:cNvPr id="3" name="Content Placeholder 2">
            <a:extLst>
              <a:ext uri="{FF2B5EF4-FFF2-40B4-BE49-F238E27FC236}">
                <a16:creationId xmlns:a16="http://schemas.microsoft.com/office/drawing/2014/main" id="{32B8C977-1991-4EA6-BD90-41B17E01DC32}"/>
              </a:ext>
            </a:extLst>
          </p:cNvPr>
          <p:cNvSpPr>
            <a:spLocks noGrp="1"/>
          </p:cNvSpPr>
          <p:nvPr>
            <p:ph idx="1"/>
          </p:nvPr>
        </p:nvSpPr>
        <p:spPr>
          <a:xfrm>
            <a:off x="838200" y="1820333"/>
            <a:ext cx="10515600" cy="4672542"/>
          </a:xfrm>
        </p:spPr>
        <p:txBody>
          <a:bodyPr>
            <a:normAutofit/>
          </a:bodyPr>
          <a:lstStyle/>
          <a:p>
            <a:pPr marL="0" indent="0">
              <a:buNone/>
            </a:pPr>
            <a:r>
              <a:rPr lang="en-US" sz="4400" b="1" dirty="0"/>
              <a:t>Messianic Faith</a:t>
            </a:r>
            <a:r>
              <a:rPr lang="en-US" sz="4400" dirty="0"/>
              <a:t> is </a:t>
            </a:r>
            <a:r>
              <a:rPr lang="en-US" sz="4400" u="sng" dirty="0">
                <a:solidFill>
                  <a:srgbClr val="00B0F0"/>
                </a:solidFill>
              </a:rPr>
              <a:t>theological</a:t>
            </a:r>
            <a:r>
              <a:rPr lang="en-US" sz="4400" dirty="0"/>
              <a:t>. It is the belief that G-d sent the Messiah of Israel in the person of Yeshua, and that based on one’s personal faith in him and the atonement for sin he has provided through his death alone, G-d grants grace and forgiveness for the consequences of one’s sin. </a:t>
            </a:r>
          </a:p>
        </p:txBody>
      </p:sp>
    </p:spTree>
    <p:extLst>
      <p:ext uri="{BB962C8B-B14F-4D97-AF65-F5344CB8AC3E}">
        <p14:creationId xmlns:p14="http://schemas.microsoft.com/office/powerpoint/2010/main" val="335504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0F6B-A721-43C5-BB6D-B1547AA63A07}"/>
              </a:ext>
            </a:extLst>
          </p:cNvPr>
          <p:cNvSpPr>
            <a:spLocks noGrp="1"/>
          </p:cNvSpPr>
          <p:nvPr>
            <p:ph type="title"/>
          </p:nvPr>
        </p:nvSpPr>
        <p:spPr>
          <a:xfrm>
            <a:off x="838200" y="263525"/>
            <a:ext cx="10515600" cy="1325563"/>
          </a:xfrm>
        </p:spPr>
        <p:txBody>
          <a:bodyPr>
            <a:normAutofit/>
          </a:bodyPr>
          <a:lstStyle/>
          <a:p>
            <a:pPr algn="ctr"/>
            <a:r>
              <a:rPr lang="en-US" sz="6600" dirty="0">
                <a:solidFill>
                  <a:srgbClr val="FF0000"/>
                </a:solidFill>
              </a:rPr>
              <a:t>Backgrounds &amp; Definitions:</a:t>
            </a:r>
          </a:p>
        </p:txBody>
      </p:sp>
      <p:sp>
        <p:nvSpPr>
          <p:cNvPr id="3" name="Content Placeholder 2">
            <a:extLst>
              <a:ext uri="{FF2B5EF4-FFF2-40B4-BE49-F238E27FC236}">
                <a16:creationId xmlns:a16="http://schemas.microsoft.com/office/drawing/2014/main" id="{32B8C977-1991-4EA6-BD90-41B17E01DC32}"/>
              </a:ext>
            </a:extLst>
          </p:cNvPr>
          <p:cNvSpPr>
            <a:spLocks noGrp="1"/>
          </p:cNvSpPr>
          <p:nvPr>
            <p:ph idx="1"/>
          </p:nvPr>
        </p:nvSpPr>
        <p:spPr>
          <a:xfrm>
            <a:off x="135467" y="1481667"/>
            <a:ext cx="11946466" cy="5198532"/>
          </a:xfrm>
        </p:spPr>
        <p:txBody>
          <a:bodyPr>
            <a:noAutofit/>
          </a:bodyPr>
          <a:lstStyle/>
          <a:p>
            <a:pPr marL="0" indent="0">
              <a:buNone/>
            </a:pPr>
            <a:r>
              <a:rPr lang="en-US" sz="4200" b="1" dirty="0"/>
              <a:t>Messiah’s Community</a:t>
            </a:r>
            <a:r>
              <a:rPr lang="en-US" sz="4200" dirty="0"/>
              <a:t> </a:t>
            </a:r>
            <a:r>
              <a:rPr lang="en-US" sz="4200" dirty="0">
                <a:solidFill>
                  <a:srgbClr val="00B0F0"/>
                </a:solidFill>
              </a:rPr>
              <a:t>(ecclesia) </a:t>
            </a:r>
            <a:r>
              <a:rPr lang="en-US" sz="4200" dirty="0"/>
              <a:t>is </a:t>
            </a:r>
            <a:r>
              <a:rPr lang="en-US" sz="4200" i="1" dirty="0"/>
              <a:t>a single community expressed in diverse forms within the Jewish community and among the nations. All are called to a dedicated life of worship, neighborly service, and public testimony to Yeshua. Unity and love throughout the entire community confirm Yeshua’s role, as the One sent by the Father, and G-d’s purpose in Messiah for Israel and the Nations.</a:t>
            </a:r>
            <a:r>
              <a:rPr lang="en-US" sz="4400" i="1" dirty="0"/>
              <a:t>  </a:t>
            </a:r>
            <a:r>
              <a:rPr lang="en-US" i="1" dirty="0"/>
              <a:t>(UMJC Statement of Faith)</a:t>
            </a:r>
            <a:endParaRPr lang="en-US" dirty="0"/>
          </a:p>
          <a:p>
            <a:pPr marL="0" indent="0">
              <a:buNone/>
            </a:pPr>
            <a:endParaRPr lang="en-US" sz="4400" dirty="0"/>
          </a:p>
        </p:txBody>
      </p:sp>
    </p:spTree>
    <p:extLst>
      <p:ext uri="{BB962C8B-B14F-4D97-AF65-F5344CB8AC3E}">
        <p14:creationId xmlns:p14="http://schemas.microsoft.com/office/powerpoint/2010/main" val="242064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0F6B-A721-43C5-BB6D-B1547AA63A07}"/>
              </a:ext>
            </a:extLst>
          </p:cNvPr>
          <p:cNvSpPr>
            <a:spLocks noGrp="1"/>
          </p:cNvSpPr>
          <p:nvPr>
            <p:ph type="title"/>
          </p:nvPr>
        </p:nvSpPr>
        <p:spPr>
          <a:xfrm>
            <a:off x="838200" y="263525"/>
            <a:ext cx="10515600" cy="1325563"/>
          </a:xfrm>
        </p:spPr>
        <p:txBody>
          <a:bodyPr>
            <a:normAutofit/>
          </a:bodyPr>
          <a:lstStyle/>
          <a:p>
            <a:pPr algn="ctr"/>
            <a:r>
              <a:rPr lang="en-US" sz="6600" dirty="0">
                <a:solidFill>
                  <a:srgbClr val="FF0000"/>
                </a:solidFill>
              </a:rPr>
              <a:t>Backgrounds &amp; Definitions:</a:t>
            </a:r>
          </a:p>
        </p:txBody>
      </p:sp>
      <p:sp>
        <p:nvSpPr>
          <p:cNvPr id="3" name="Content Placeholder 2">
            <a:extLst>
              <a:ext uri="{FF2B5EF4-FFF2-40B4-BE49-F238E27FC236}">
                <a16:creationId xmlns:a16="http://schemas.microsoft.com/office/drawing/2014/main" id="{32B8C977-1991-4EA6-BD90-41B17E01DC32}"/>
              </a:ext>
            </a:extLst>
          </p:cNvPr>
          <p:cNvSpPr>
            <a:spLocks noGrp="1"/>
          </p:cNvSpPr>
          <p:nvPr>
            <p:ph idx="1"/>
          </p:nvPr>
        </p:nvSpPr>
        <p:spPr>
          <a:xfrm>
            <a:off x="177800" y="1386751"/>
            <a:ext cx="11836400" cy="4933838"/>
          </a:xfrm>
        </p:spPr>
        <p:txBody>
          <a:bodyPr>
            <a:noAutofit/>
          </a:bodyPr>
          <a:lstStyle/>
          <a:p>
            <a:pPr marL="0" indent="0">
              <a:buNone/>
            </a:pPr>
            <a:r>
              <a:rPr lang="en-US" sz="4000" b="1" dirty="0"/>
              <a:t>Messianic Communities</a:t>
            </a:r>
            <a:r>
              <a:rPr lang="en-US" sz="4000" dirty="0"/>
              <a:t> </a:t>
            </a:r>
            <a:r>
              <a:rPr lang="en-US" sz="4000" dirty="0">
                <a:solidFill>
                  <a:srgbClr val="00B0F0"/>
                </a:solidFill>
              </a:rPr>
              <a:t>(local physical gatherings) </a:t>
            </a:r>
            <a:r>
              <a:rPr lang="en-US" sz="4000" dirty="0"/>
              <a:t>are places where individuals professing faith in Messiah Yeshua grow in their relationship with G-d together with others, forming a communal testimony to live out their faith; they also serve as a support for passing down that faith to the children of these believers. These communities vary greatly from group to group based on local, national, political, ethnic &amp; cultural values and traditions.</a:t>
            </a:r>
          </a:p>
        </p:txBody>
      </p:sp>
    </p:spTree>
    <p:extLst>
      <p:ext uri="{BB962C8B-B14F-4D97-AF65-F5344CB8AC3E}">
        <p14:creationId xmlns:p14="http://schemas.microsoft.com/office/powerpoint/2010/main" val="112718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0F6B-A721-43C5-BB6D-B1547AA63A07}"/>
              </a:ext>
            </a:extLst>
          </p:cNvPr>
          <p:cNvSpPr>
            <a:spLocks noGrp="1"/>
          </p:cNvSpPr>
          <p:nvPr>
            <p:ph type="title"/>
          </p:nvPr>
        </p:nvSpPr>
        <p:spPr>
          <a:xfrm>
            <a:off x="838200" y="263525"/>
            <a:ext cx="10515600" cy="1325563"/>
          </a:xfrm>
        </p:spPr>
        <p:txBody>
          <a:bodyPr>
            <a:normAutofit/>
          </a:bodyPr>
          <a:lstStyle/>
          <a:p>
            <a:pPr algn="ctr"/>
            <a:r>
              <a:rPr lang="en-US" sz="6600" dirty="0">
                <a:solidFill>
                  <a:srgbClr val="FF0000"/>
                </a:solidFill>
              </a:rPr>
              <a:t>Backgrounds &amp; Definitions:</a:t>
            </a:r>
          </a:p>
        </p:txBody>
      </p:sp>
      <p:sp>
        <p:nvSpPr>
          <p:cNvPr id="3" name="Content Placeholder 2">
            <a:extLst>
              <a:ext uri="{FF2B5EF4-FFF2-40B4-BE49-F238E27FC236}">
                <a16:creationId xmlns:a16="http://schemas.microsoft.com/office/drawing/2014/main" id="{32B8C977-1991-4EA6-BD90-41B17E01DC32}"/>
              </a:ext>
            </a:extLst>
          </p:cNvPr>
          <p:cNvSpPr>
            <a:spLocks noGrp="1"/>
          </p:cNvSpPr>
          <p:nvPr>
            <p:ph idx="1"/>
          </p:nvPr>
        </p:nvSpPr>
        <p:spPr>
          <a:xfrm>
            <a:off x="541867" y="1498600"/>
            <a:ext cx="11150600" cy="4672542"/>
          </a:xfrm>
        </p:spPr>
        <p:txBody>
          <a:bodyPr>
            <a:noAutofit/>
          </a:bodyPr>
          <a:lstStyle/>
          <a:p>
            <a:pPr marL="0" indent="0">
              <a:buNone/>
            </a:pPr>
            <a:r>
              <a:rPr lang="en-US" sz="4400" b="1" dirty="0"/>
              <a:t>Messianic Jewish Communities</a:t>
            </a:r>
            <a:r>
              <a:rPr lang="en-US" sz="4400" dirty="0"/>
              <a:t> were conceived to be places where Jewish believers in Messiah Yeshua could grow in their relationship with G-d as a communal testimony and live out their unique G-d given identity as Jewish people; they were to also serve as a support for passing down Jewish identity to the children and grandchildren of these believers.</a:t>
            </a:r>
          </a:p>
        </p:txBody>
      </p:sp>
    </p:spTree>
    <p:extLst>
      <p:ext uri="{BB962C8B-B14F-4D97-AF65-F5344CB8AC3E}">
        <p14:creationId xmlns:p14="http://schemas.microsoft.com/office/powerpoint/2010/main" val="3393803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1093</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The Messianic Hope: A Case for an  Identifiable  Messianic Jewish Community  Rabbi Kirk Gliebe  Devar Emet Messianic Synagogue &amp; Outreach, Skokie, IL  Presented at the LCJE in Ft. Lauderdale/Coral Springs, FL – February 28, 2023 </vt:lpstr>
      <vt:lpstr>Devar Emet: an Outreach  &amp; a Synagogue  A Jewish Community that believes and teaches that Yeshua, Jesus, is the promised Jewish Messiah</vt:lpstr>
      <vt:lpstr>PowerPoint Presentation</vt:lpstr>
      <vt:lpstr>Backgrounds &amp; Definitions:</vt:lpstr>
      <vt:lpstr>Backgrounds &amp; Definitions:</vt:lpstr>
      <vt:lpstr>Backgrounds &amp; Definitions:</vt:lpstr>
      <vt:lpstr>Backgrounds &amp; Definitions:</vt:lpstr>
      <vt:lpstr>Backgrounds &amp; Definitions:</vt:lpstr>
      <vt:lpstr>Did Israel’s Messiah Yeshua Really Come to Terminate the Mosaic Covenant?</vt:lpstr>
      <vt:lpstr>Did Israel’s Messiah Yeshua Really Come to Terminate the Mosaic Covenant? No!</vt:lpstr>
      <vt:lpstr>Did Israel’s Messiah Yeshua Come to Assimilate His Jewish Followers into the Nations?</vt:lpstr>
      <vt:lpstr>Did Israel’s Messiah Yeshua Come to Assimilate His Jewish Followers into the Nations?</vt:lpstr>
      <vt:lpstr>How come Chabad  is doing so much better then we are?</vt:lpstr>
      <vt:lpstr>PowerPoint Presentation</vt:lpstr>
      <vt:lpstr>I encourage us to reconsider our approach!    Let us question whether we are sowing smart, producing Jewish fruit that endures,  encouraging an identifiable Jewish remnant,  one capable over time to reach an even greater Jewish remnant within the Jewish community,  as we eagerly await our Messianic Hope,  the return of our Jewish Messiah, Yeshua, to judge sin and establish righteousness, AND  to establish his earthly Jewish Kingdom of Israel!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Messianic Hope: A Case for an  Identifiable Messianic Jewish Community  Rabbi Kirk Gliebe  Devar Emet Messianic Synagogue &amp; Outreach, Skokie, IL  Presented at the LCJE in Ft. Lauderdale/Coral Springs, FL – February 28, 2023</dc:title>
  <dc:creator>Kirk Gliebe</dc:creator>
  <cp:lastModifiedBy>Jim Sibley</cp:lastModifiedBy>
  <cp:revision>36</cp:revision>
  <cp:lastPrinted>2023-02-26T19:56:31Z</cp:lastPrinted>
  <dcterms:created xsi:type="dcterms:W3CDTF">2023-02-23T15:44:27Z</dcterms:created>
  <dcterms:modified xsi:type="dcterms:W3CDTF">2023-03-03T18:17:00Z</dcterms:modified>
</cp:coreProperties>
</file>