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69" r:id="rId3"/>
    <p:sldId id="265" r:id="rId4"/>
    <p:sldId id="266" r:id="rId5"/>
    <p:sldId id="258" r:id="rId6"/>
    <p:sldId id="271" r:id="rId7"/>
    <p:sldId id="277" r:id="rId8"/>
    <p:sldId id="257" r:id="rId9"/>
    <p:sldId id="259" r:id="rId10"/>
    <p:sldId id="260" r:id="rId11"/>
    <p:sldId id="278" r:id="rId12"/>
    <p:sldId id="270" r:id="rId13"/>
    <p:sldId id="261" r:id="rId14"/>
    <p:sldId id="275" r:id="rId15"/>
    <p:sldId id="268" r:id="rId16"/>
    <p:sldId id="267" r:id="rId17"/>
    <p:sldId id="262" r:id="rId18"/>
    <p:sldId id="279" r:id="rId19"/>
    <p:sldId id="280" r:id="rId20"/>
    <p:sldId id="273" r:id="rId21"/>
    <p:sldId id="28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8" d="100"/>
          <a:sy n="88" d="100"/>
        </p:scale>
        <p:origin x="-158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4/21/15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4/21/15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4/21/15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62000"/>
          </a:blip>
          <a:srcRect l="4835" r="58128"/>
          <a:stretch/>
        </p:blipFill>
        <p:spPr>
          <a:xfrm flipH="1">
            <a:off x="0" y="0"/>
            <a:ext cx="9144000" cy="68580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95640" l="1538" r="99692"/>
                    </a14:imgEffect>
                  </a14:imgLayer>
                </a14:imgProps>
              </a:ext>
            </a:extLst>
          </a:blip>
          <a:stretch>
            <a:fillRect/>
          </a:stretch>
        </p:blipFill>
        <p:spPr>
          <a:xfrm>
            <a:off x="-193341" y="2021979"/>
            <a:ext cx="8918505" cy="4719947"/>
          </a:xfrm>
          <a:prstGeom prst="rect">
            <a:avLst/>
          </a:prstGeom>
        </p:spPr>
      </p:pic>
      <p:pic>
        <p:nvPicPr>
          <p:cNvPr id="10" name="Picture 9"/>
          <p:cNvPicPr>
            <a:picLocks noChangeAspect="1"/>
          </p:cNvPicPr>
          <p:nvPr/>
        </p:nvPicPr>
        <p:blipFill>
          <a:blip r:embed="rId5"/>
          <a:stretch>
            <a:fillRect/>
          </a:stretch>
        </p:blipFill>
        <p:spPr>
          <a:xfrm flipH="1">
            <a:off x="3828479" y="1305860"/>
            <a:ext cx="6237621" cy="5950747"/>
          </a:xfrm>
          <a:prstGeom prst="rect">
            <a:avLst/>
          </a:prstGeom>
          <a:noFill/>
          <a:ln>
            <a:noFill/>
          </a:ln>
        </p:spPr>
      </p:pic>
      <p:sp>
        <p:nvSpPr>
          <p:cNvPr id="11" name="Subtitle 2"/>
          <p:cNvSpPr>
            <a:spLocks noGrp="1"/>
          </p:cNvSpPr>
          <p:nvPr>
            <p:ph type="subTitle" idx="1"/>
          </p:nvPr>
        </p:nvSpPr>
        <p:spPr>
          <a:xfrm>
            <a:off x="5761695" y="4031940"/>
            <a:ext cx="3091831" cy="1752600"/>
          </a:xfrm>
        </p:spPr>
        <p:txBody>
          <a:bodyPr>
            <a:normAutofit/>
          </a:bodyPr>
          <a:lstStyle/>
          <a:p>
            <a:pPr algn="l">
              <a:spcBef>
                <a:spcPts val="0"/>
              </a:spcBef>
            </a:pPr>
            <a:r>
              <a:rPr lang="en-US" b="1" spc="-150" dirty="0" smtClean="0">
                <a:solidFill>
                  <a:schemeClr val="tx1"/>
                </a:solidFill>
                <a:effectLst>
                  <a:outerShdw blurRad="50800" dist="38100" dir="8100000" algn="tr" rotWithShape="0">
                    <a:prstClr val="black">
                      <a:alpha val="40000"/>
                    </a:prstClr>
                  </a:outerShdw>
                </a:effectLst>
                <a:latin typeface="Garamond"/>
                <a:cs typeface="Garamond"/>
              </a:rPr>
              <a:t>Reading the </a:t>
            </a:r>
          </a:p>
          <a:p>
            <a:pPr algn="l">
              <a:spcBef>
                <a:spcPts val="0"/>
              </a:spcBef>
            </a:pPr>
            <a:r>
              <a:rPr lang="en-US" b="1" spc="-150" dirty="0" smtClean="0">
                <a:solidFill>
                  <a:schemeClr val="tx1"/>
                </a:solidFill>
                <a:effectLst>
                  <a:outerShdw blurRad="50800" dist="38100" dir="8100000" algn="tr" rotWithShape="0">
                    <a:prstClr val="black">
                      <a:alpha val="40000"/>
                    </a:prstClr>
                  </a:outerShdw>
                </a:effectLst>
                <a:latin typeface="Garamond"/>
                <a:cs typeface="Garamond"/>
              </a:rPr>
              <a:t>Bible in the </a:t>
            </a:r>
          </a:p>
          <a:p>
            <a:pPr algn="l">
              <a:spcBef>
                <a:spcPts val="0"/>
              </a:spcBef>
            </a:pPr>
            <a:r>
              <a:rPr lang="en-US" b="1" spc="-150" dirty="0" smtClean="0">
                <a:solidFill>
                  <a:schemeClr val="tx1"/>
                </a:solidFill>
                <a:effectLst>
                  <a:outerShdw blurRad="50800" dist="38100" dir="8100000" algn="tr" rotWithShape="0">
                    <a:prstClr val="black">
                      <a:alpha val="40000"/>
                    </a:prstClr>
                  </a:outerShdw>
                </a:effectLst>
                <a:latin typeface="Garamond"/>
                <a:cs typeface="Garamond"/>
              </a:rPr>
              <a:t>Right Direction</a:t>
            </a:r>
            <a:endParaRPr lang="en-US" b="1" spc="-150" dirty="0">
              <a:solidFill>
                <a:schemeClr val="tx1"/>
              </a:solidFill>
              <a:effectLst>
                <a:outerShdw blurRad="50800" dist="38100" dir="8100000" algn="tr" rotWithShape="0">
                  <a:prstClr val="black">
                    <a:alpha val="40000"/>
                  </a:prstClr>
                </a:outerShdw>
              </a:effectLst>
              <a:latin typeface="Garamond"/>
              <a:cs typeface="Garamond"/>
            </a:endParaRPr>
          </a:p>
        </p:txBody>
      </p:sp>
      <p:sp>
        <p:nvSpPr>
          <p:cNvPr id="13" name="Title 1"/>
          <p:cNvSpPr txBox="1">
            <a:spLocks/>
          </p:cNvSpPr>
          <p:nvPr/>
        </p:nvSpPr>
        <p:spPr>
          <a:xfrm>
            <a:off x="751195" y="-224089"/>
            <a:ext cx="7973969" cy="24283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effectLst>
                  <a:outerShdw blurRad="50800" dist="38100" dir="8100000" algn="tr" rotWithShape="0">
                    <a:prstClr val="black">
                      <a:alpha val="40000"/>
                    </a:prstClr>
                  </a:outerShdw>
                </a:effectLst>
                <a:latin typeface="Garamond"/>
                <a:cs typeface="Garamond"/>
              </a:rPr>
              <a:t>Hermeneutical Considerations for Evangelism and Reconciliation in the Land</a:t>
            </a:r>
            <a:endParaRPr lang="en-US" b="1" dirty="0">
              <a:effectLst>
                <a:outerShdw blurRad="50800" dist="38100" dir="8100000" algn="tr" rotWithShape="0">
                  <a:prstClr val="black">
                    <a:alpha val="40000"/>
                  </a:prstClr>
                </a:outerShdw>
              </a:effectLst>
              <a:latin typeface="Garamond"/>
              <a:cs typeface="Garamond"/>
            </a:endParaRPr>
          </a:p>
        </p:txBody>
      </p:sp>
      <p:sp>
        <p:nvSpPr>
          <p:cNvPr id="14" name="TextBox 13"/>
          <p:cNvSpPr txBox="1"/>
          <p:nvPr/>
        </p:nvSpPr>
        <p:spPr>
          <a:xfrm>
            <a:off x="245336" y="6453200"/>
            <a:ext cx="1949171" cy="338554"/>
          </a:xfrm>
          <a:prstGeom prst="rect">
            <a:avLst/>
          </a:prstGeom>
          <a:noFill/>
        </p:spPr>
        <p:txBody>
          <a:bodyPr wrap="none" rtlCol="0">
            <a:spAutoFit/>
          </a:bodyPr>
          <a:lstStyle/>
          <a:p>
            <a:r>
              <a:rPr lang="en-US" sz="1600" dirty="0" smtClean="0">
                <a:latin typeface="Garamond"/>
                <a:cs typeface="Garamond"/>
              </a:rPr>
              <a:t>© Tim </a:t>
            </a:r>
            <a:r>
              <a:rPr lang="en-US" sz="1600" dirty="0">
                <a:latin typeface="Garamond"/>
                <a:cs typeface="Garamond"/>
              </a:rPr>
              <a:t>M. </a:t>
            </a:r>
            <a:r>
              <a:rPr lang="en-US" sz="1600" dirty="0" smtClean="0">
                <a:latin typeface="Garamond"/>
                <a:cs typeface="Garamond"/>
              </a:rPr>
              <a:t>Sigler, PhD</a:t>
            </a:r>
            <a:endParaRPr lang="en-US" sz="1600" dirty="0">
              <a:latin typeface="Garamond"/>
              <a:cs typeface="Garamond"/>
            </a:endParaRPr>
          </a:p>
        </p:txBody>
      </p:sp>
    </p:spTree>
    <p:extLst>
      <p:ext uri="{BB962C8B-B14F-4D97-AF65-F5344CB8AC3E}">
        <p14:creationId xmlns:p14="http://schemas.microsoft.com/office/powerpoint/2010/main" val="1200246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980" y="139046"/>
            <a:ext cx="8905571" cy="1275124"/>
          </a:xfrm>
        </p:spPr>
        <p:txBody>
          <a:bodyPr tIns="0" bIns="0">
            <a:noAutofit/>
          </a:bodyPr>
          <a:lstStyle/>
          <a:p>
            <a:pPr algn="l"/>
            <a:r>
              <a:rPr lang="en-US" sz="4000" b="1" dirty="0"/>
              <a:t>How Does Reading in the Right Direction Help Us Better Understand the Bible?</a:t>
            </a:r>
            <a:endParaRPr lang="en-US" sz="4000" dirty="0"/>
          </a:p>
        </p:txBody>
      </p:sp>
      <p:pic>
        <p:nvPicPr>
          <p:cNvPr id="4" name="Picture 3"/>
          <p:cNvPicPr>
            <a:picLocks noChangeAspect="1"/>
          </p:cNvPicPr>
          <p:nvPr/>
        </p:nvPicPr>
        <p:blipFill rotWithShape="1">
          <a:blip r:embed="rId2"/>
          <a:srcRect l="14534" t="6647" r="5648"/>
          <a:stretch/>
        </p:blipFill>
        <p:spPr>
          <a:xfrm>
            <a:off x="317482" y="2072807"/>
            <a:ext cx="4079771" cy="4771612"/>
          </a:xfrm>
          <a:prstGeom prst="rect">
            <a:avLst/>
          </a:prstGeom>
        </p:spPr>
      </p:pic>
      <p:sp>
        <p:nvSpPr>
          <p:cNvPr id="3" name="Subtitle 2"/>
          <p:cNvSpPr>
            <a:spLocks noGrp="1"/>
          </p:cNvSpPr>
          <p:nvPr>
            <p:ph type="subTitle" idx="1"/>
          </p:nvPr>
        </p:nvSpPr>
        <p:spPr>
          <a:xfrm>
            <a:off x="4154465" y="2341354"/>
            <a:ext cx="4631298" cy="2532541"/>
          </a:xfrm>
        </p:spPr>
        <p:txBody>
          <a:bodyPr>
            <a:normAutofit/>
          </a:bodyPr>
          <a:lstStyle/>
          <a:p>
            <a:r>
              <a:rPr lang="en-US" sz="3600" b="1" dirty="0"/>
              <a:t>3. Reading in the right direction appreciates the Jewishness of Jesus and the gospel</a:t>
            </a:r>
            <a:r>
              <a:rPr lang="en-US" sz="3600" dirty="0"/>
              <a:t> </a:t>
            </a:r>
          </a:p>
        </p:txBody>
      </p:sp>
    </p:spTree>
    <p:extLst>
      <p:ext uri="{BB962C8B-B14F-4D97-AF65-F5344CB8AC3E}">
        <p14:creationId xmlns:p14="http://schemas.microsoft.com/office/powerpoint/2010/main" val="429017376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980" y="139046"/>
            <a:ext cx="8905571" cy="1275124"/>
          </a:xfrm>
        </p:spPr>
        <p:txBody>
          <a:bodyPr tIns="0" bIns="0">
            <a:noAutofit/>
          </a:bodyPr>
          <a:lstStyle/>
          <a:p>
            <a:pPr algn="l"/>
            <a:r>
              <a:rPr lang="en-US" sz="4000" b="1" dirty="0"/>
              <a:t>How Does Reading in the Right Direction Help Us Better Understand the Bible?</a:t>
            </a:r>
            <a:endParaRPr lang="en-US" sz="4000" dirty="0"/>
          </a:p>
        </p:txBody>
      </p:sp>
      <p:pic>
        <p:nvPicPr>
          <p:cNvPr id="4" name="Picture 3"/>
          <p:cNvPicPr>
            <a:picLocks noChangeAspect="1"/>
          </p:cNvPicPr>
          <p:nvPr/>
        </p:nvPicPr>
        <p:blipFill rotWithShape="1">
          <a:blip r:embed="rId2"/>
          <a:srcRect l="14534" t="6647" r="5648"/>
          <a:stretch/>
        </p:blipFill>
        <p:spPr>
          <a:xfrm>
            <a:off x="317482" y="2072807"/>
            <a:ext cx="4079771" cy="4771612"/>
          </a:xfrm>
          <a:prstGeom prst="rect">
            <a:avLst/>
          </a:prstGeom>
        </p:spPr>
      </p:pic>
      <p:sp>
        <p:nvSpPr>
          <p:cNvPr id="3" name="Subtitle 2"/>
          <p:cNvSpPr>
            <a:spLocks noGrp="1"/>
          </p:cNvSpPr>
          <p:nvPr>
            <p:ph type="subTitle" idx="1"/>
          </p:nvPr>
        </p:nvSpPr>
        <p:spPr>
          <a:xfrm>
            <a:off x="4183997" y="1942618"/>
            <a:ext cx="4631298" cy="4872265"/>
          </a:xfrm>
        </p:spPr>
        <p:txBody>
          <a:bodyPr>
            <a:noAutofit/>
          </a:bodyPr>
          <a:lstStyle/>
          <a:p>
            <a:r>
              <a:rPr lang="en-US" sz="2400" i="1" dirty="0"/>
              <a:t>Paul, a bondservant of Jesus Christ, called to be an apostle, separated to the gospel of God which He promised before through His prophets in the Holy Scriptures, concerning His Son Jesus Christ our Lord, who was born of the seed of David according to the flesh, and declared to be the Son of God with power according to the Spirit of holiness, by the resurrection from the dead</a:t>
            </a:r>
            <a:r>
              <a:rPr lang="en-US" sz="2400" dirty="0"/>
              <a:t>. (Rom. 1:1–4)</a:t>
            </a:r>
          </a:p>
        </p:txBody>
      </p:sp>
    </p:spTree>
    <p:extLst>
      <p:ext uri="{BB962C8B-B14F-4D97-AF65-F5344CB8AC3E}">
        <p14:creationId xmlns:p14="http://schemas.microsoft.com/office/powerpoint/2010/main" val="11457457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7997" t="3757" r="17324" b="2343"/>
          <a:stretch/>
        </p:blipFill>
        <p:spPr>
          <a:xfrm>
            <a:off x="4690961" y="0"/>
            <a:ext cx="4453039" cy="4848581"/>
          </a:xfrm>
          <a:prstGeom prst="rect">
            <a:avLst/>
          </a:prstGeom>
        </p:spPr>
      </p:pic>
      <p:sp>
        <p:nvSpPr>
          <p:cNvPr id="2" name="TextBox 1"/>
          <p:cNvSpPr txBox="1"/>
          <p:nvPr/>
        </p:nvSpPr>
        <p:spPr>
          <a:xfrm>
            <a:off x="4690961" y="4848581"/>
            <a:ext cx="4453039" cy="1938992"/>
          </a:xfrm>
          <a:prstGeom prst="rect">
            <a:avLst/>
          </a:prstGeom>
          <a:noFill/>
        </p:spPr>
        <p:txBody>
          <a:bodyPr wrap="square" rtlCol="0">
            <a:spAutoFit/>
          </a:bodyPr>
          <a:lstStyle/>
          <a:p>
            <a:r>
              <a:rPr lang="en-US" sz="2400" dirty="0" smtClean="0">
                <a:solidFill>
                  <a:srgbClr val="EEECE1"/>
                </a:solidFill>
              </a:rPr>
              <a:t>The </a:t>
            </a:r>
            <a:r>
              <a:rPr lang="en-US" sz="2400" dirty="0">
                <a:solidFill>
                  <a:srgbClr val="EEECE1"/>
                </a:solidFill>
              </a:rPr>
              <a:t>White Crucifixion is a painting by Marc Chagall. It was painted in 1938 after Chagall had visited </a:t>
            </a:r>
            <a:r>
              <a:rPr lang="en-US" sz="2400" dirty="0" smtClean="0">
                <a:solidFill>
                  <a:srgbClr val="EEECE1"/>
                </a:solidFill>
              </a:rPr>
              <a:t>Europe </a:t>
            </a:r>
            <a:r>
              <a:rPr lang="en-US" sz="2400" dirty="0">
                <a:solidFill>
                  <a:srgbClr val="EEECE1"/>
                </a:solidFill>
              </a:rPr>
              <a:t>and can be viewed at the Art Institute of Chicago.</a:t>
            </a:r>
            <a:endParaRPr lang="en-US" sz="2400" dirty="0">
              <a:solidFill>
                <a:srgbClr val="EEECE1"/>
              </a:solidFill>
            </a:endParaRPr>
          </a:p>
        </p:txBody>
      </p:sp>
      <p:sp>
        <p:nvSpPr>
          <p:cNvPr id="3" name="TextBox 2"/>
          <p:cNvSpPr txBox="1"/>
          <p:nvPr/>
        </p:nvSpPr>
        <p:spPr>
          <a:xfrm>
            <a:off x="57726" y="14439"/>
            <a:ext cx="4661294" cy="5078314"/>
          </a:xfrm>
          <a:prstGeom prst="rect">
            <a:avLst/>
          </a:prstGeom>
          <a:noFill/>
        </p:spPr>
        <p:txBody>
          <a:bodyPr wrap="square" rtlCol="0">
            <a:spAutoFit/>
          </a:bodyPr>
          <a:lstStyle/>
          <a:p>
            <a:r>
              <a:rPr lang="en-US" sz="3600" dirty="0" smtClean="0"/>
              <a:t>Unfortunately</a:t>
            </a:r>
            <a:r>
              <a:rPr lang="en-US" sz="3600" dirty="0"/>
              <a:t>, many Christians today seem to overlook Jesus’ identity as the son of David and His connection to the Tribe of Judah and the Jewish people as a whole.</a:t>
            </a:r>
          </a:p>
          <a:p>
            <a:endParaRPr lang="en-US" sz="3600" dirty="0"/>
          </a:p>
        </p:txBody>
      </p:sp>
    </p:spTree>
    <p:extLst>
      <p:ext uri="{BB962C8B-B14F-4D97-AF65-F5344CB8AC3E}">
        <p14:creationId xmlns:p14="http://schemas.microsoft.com/office/powerpoint/2010/main" val="37121723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980" y="139046"/>
            <a:ext cx="8905571" cy="1275124"/>
          </a:xfrm>
        </p:spPr>
        <p:txBody>
          <a:bodyPr tIns="0" bIns="0">
            <a:noAutofit/>
          </a:bodyPr>
          <a:lstStyle/>
          <a:p>
            <a:pPr algn="l"/>
            <a:r>
              <a:rPr lang="en-US" sz="4000" b="1" dirty="0"/>
              <a:t>How Does Reading in the Right Direction Help Us Better Understand the Bible?</a:t>
            </a:r>
            <a:endParaRPr lang="en-US" sz="4000" dirty="0"/>
          </a:p>
        </p:txBody>
      </p:sp>
      <p:sp>
        <p:nvSpPr>
          <p:cNvPr id="3" name="Subtitle 2"/>
          <p:cNvSpPr>
            <a:spLocks noGrp="1"/>
          </p:cNvSpPr>
          <p:nvPr>
            <p:ph type="subTitle" idx="1"/>
          </p:nvPr>
        </p:nvSpPr>
        <p:spPr>
          <a:xfrm>
            <a:off x="196946" y="2157896"/>
            <a:ext cx="4351395" cy="4085133"/>
          </a:xfrm>
        </p:spPr>
        <p:txBody>
          <a:bodyPr>
            <a:noAutofit/>
          </a:bodyPr>
          <a:lstStyle/>
          <a:p>
            <a:r>
              <a:rPr lang="en-US" b="1" dirty="0"/>
              <a:t>4. Reading in the right direction recognizes God’s faithfulness in preserving a Jewish remnant in every age and anticipates the restoration of the Jewish people.</a:t>
            </a:r>
            <a:r>
              <a:rPr lang="en-US" dirty="0"/>
              <a:t> </a:t>
            </a:r>
          </a:p>
        </p:txBody>
      </p:sp>
      <p:pic>
        <p:nvPicPr>
          <p:cNvPr id="5" name="Picture 4"/>
          <p:cNvPicPr>
            <a:picLocks noChangeAspect="1"/>
          </p:cNvPicPr>
          <p:nvPr/>
        </p:nvPicPr>
        <p:blipFill>
          <a:blip r:embed="rId2"/>
          <a:stretch>
            <a:fillRect/>
          </a:stretch>
        </p:blipFill>
        <p:spPr>
          <a:xfrm>
            <a:off x="4882383" y="1622634"/>
            <a:ext cx="3810000" cy="5067300"/>
          </a:xfrm>
          <a:prstGeom prst="rect">
            <a:avLst/>
          </a:prstGeom>
        </p:spPr>
      </p:pic>
    </p:spTree>
    <p:extLst>
      <p:ext uri="{BB962C8B-B14F-4D97-AF65-F5344CB8AC3E}">
        <p14:creationId xmlns:p14="http://schemas.microsoft.com/office/powerpoint/2010/main" val="42713203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8084" y="394082"/>
            <a:ext cx="8735964" cy="6163016"/>
          </a:xfrm>
        </p:spPr>
        <p:txBody>
          <a:bodyPr>
            <a:noAutofit/>
          </a:bodyPr>
          <a:lstStyle/>
          <a:p>
            <a:r>
              <a:rPr lang="en-US" i="1" dirty="0"/>
              <a:t>For you are a holy people to the LORD your God; the LORD your God has chosen you to be a people for Himself, a special treasure above all the peoples on the face of the earth. The LORD did not set His love on you nor choose you because you were more in number than any other people, for you were the least of all peoples; but because the LORD loves you, and because He would keep the oath which He swore to your fathers, the LORD has brought you out with a mighty hand, and redeemed you from the house of bondage, from the hand of Pharaoh king of Egypt.</a:t>
            </a:r>
            <a:r>
              <a:rPr lang="en-US" dirty="0"/>
              <a:t> (Deut. 7:6-8)</a:t>
            </a:r>
          </a:p>
        </p:txBody>
      </p:sp>
    </p:spTree>
    <p:extLst>
      <p:ext uri="{BB962C8B-B14F-4D97-AF65-F5344CB8AC3E}">
        <p14:creationId xmlns:p14="http://schemas.microsoft.com/office/powerpoint/2010/main" val="41406919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23092" y="1240993"/>
            <a:ext cx="3791080" cy="4681984"/>
          </a:xfrm>
          <a:prstGeom prst="rect">
            <a:avLst/>
          </a:prstGeom>
        </p:spPr>
      </p:pic>
      <p:sp>
        <p:nvSpPr>
          <p:cNvPr id="2" name="TextBox 1"/>
          <p:cNvSpPr txBox="1"/>
          <p:nvPr/>
        </p:nvSpPr>
        <p:spPr>
          <a:xfrm>
            <a:off x="86588" y="692650"/>
            <a:ext cx="4906625" cy="6124754"/>
          </a:xfrm>
          <a:prstGeom prst="rect">
            <a:avLst/>
          </a:prstGeom>
          <a:noFill/>
        </p:spPr>
        <p:txBody>
          <a:bodyPr wrap="square" rtlCol="0">
            <a:spAutoFit/>
          </a:bodyPr>
          <a:lstStyle/>
          <a:p>
            <a:r>
              <a:rPr lang="en-US" sz="2800" dirty="0" smtClean="0"/>
              <a:t>“</a:t>
            </a:r>
            <a:r>
              <a:rPr lang="en-US" sz="2800" dirty="0"/>
              <a:t>There is to be a political restoration of the Jews.” Based upon his study of the Scriptures, he preached, “Israel is now blotted out from the map of nations; her sons are scattered far and wide; her daughters mourn beside all the rivers of the earth. Her sacred song is hushed; no king reigns in Jerusalem; she brings forth no governors among her tribes. But she is to be restored; she is to be restored ‘as from the dead.’</a:t>
            </a:r>
            <a:r>
              <a:rPr lang="en-US" sz="2800" dirty="0" smtClean="0"/>
              <a:t>”</a:t>
            </a:r>
            <a:endParaRPr lang="en-US" sz="2800" dirty="0"/>
          </a:p>
        </p:txBody>
      </p:sp>
      <p:sp>
        <p:nvSpPr>
          <p:cNvPr id="3" name="TextBox 2"/>
          <p:cNvSpPr txBox="1"/>
          <p:nvPr/>
        </p:nvSpPr>
        <p:spPr>
          <a:xfrm>
            <a:off x="1645174" y="43401"/>
            <a:ext cx="5844657" cy="646331"/>
          </a:xfrm>
          <a:prstGeom prst="rect">
            <a:avLst/>
          </a:prstGeom>
          <a:noFill/>
        </p:spPr>
        <p:txBody>
          <a:bodyPr wrap="square" rtlCol="0">
            <a:spAutoFit/>
          </a:bodyPr>
          <a:lstStyle/>
          <a:p>
            <a:pPr algn="ctr"/>
            <a:r>
              <a:rPr lang="en-US" sz="3600" b="1" dirty="0" smtClean="0"/>
              <a:t>Charles </a:t>
            </a:r>
            <a:r>
              <a:rPr lang="en-US" sz="3600" b="1" dirty="0"/>
              <a:t>Haddon </a:t>
            </a:r>
            <a:r>
              <a:rPr lang="en-US" sz="3600" b="1" dirty="0" smtClean="0"/>
              <a:t>Spurgeon</a:t>
            </a:r>
            <a:endParaRPr lang="en-US" sz="3600" b="1" dirty="0"/>
          </a:p>
        </p:txBody>
      </p:sp>
    </p:spTree>
    <p:extLst>
      <p:ext uri="{BB962C8B-B14F-4D97-AF65-F5344CB8AC3E}">
        <p14:creationId xmlns:p14="http://schemas.microsoft.com/office/powerpoint/2010/main" val="18546272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2594"/>
          <a:stretch/>
        </p:blipFill>
        <p:spPr>
          <a:xfrm>
            <a:off x="-1" y="-1"/>
            <a:ext cx="5005040" cy="6858001"/>
          </a:xfrm>
          <a:prstGeom prst="rect">
            <a:avLst/>
          </a:prstGeom>
        </p:spPr>
      </p:pic>
      <p:sp>
        <p:nvSpPr>
          <p:cNvPr id="3" name="TextBox 2"/>
          <p:cNvSpPr txBox="1"/>
          <p:nvPr/>
        </p:nvSpPr>
        <p:spPr>
          <a:xfrm>
            <a:off x="5267397" y="3253100"/>
            <a:ext cx="3665537" cy="2554545"/>
          </a:xfrm>
          <a:prstGeom prst="rect">
            <a:avLst/>
          </a:prstGeom>
          <a:noFill/>
        </p:spPr>
        <p:txBody>
          <a:bodyPr wrap="square" rtlCol="0">
            <a:spAutoFit/>
          </a:bodyPr>
          <a:lstStyle/>
          <a:p>
            <a:pPr algn="ctr"/>
            <a:r>
              <a:rPr lang="en-US" sz="4000" dirty="0" smtClean="0">
                <a:solidFill>
                  <a:srgbClr val="EEECE1"/>
                </a:solidFill>
              </a:rPr>
              <a:t>William E. Blackstone in </a:t>
            </a:r>
            <a:r>
              <a:rPr lang="en-US" sz="4000" i="1" dirty="0" smtClean="0">
                <a:solidFill>
                  <a:srgbClr val="EEECE1"/>
                </a:solidFill>
              </a:rPr>
              <a:t>Jesus Is Coming</a:t>
            </a:r>
            <a:endParaRPr lang="en-US" sz="4000" dirty="0" smtClean="0">
              <a:solidFill>
                <a:srgbClr val="EEECE1"/>
              </a:solidFill>
            </a:endParaRPr>
          </a:p>
          <a:p>
            <a:pPr algn="ctr"/>
            <a:r>
              <a:rPr lang="en-US" sz="4000" dirty="0" smtClean="0">
                <a:solidFill>
                  <a:srgbClr val="EEECE1"/>
                </a:solidFill>
              </a:rPr>
              <a:t>1878</a:t>
            </a:r>
            <a:endParaRPr lang="en-US" sz="4000" dirty="0">
              <a:solidFill>
                <a:srgbClr val="EEECE1"/>
              </a:solidFill>
            </a:endParaRPr>
          </a:p>
        </p:txBody>
      </p:sp>
      <p:sp>
        <p:nvSpPr>
          <p:cNvPr id="4" name="Rectangle 3"/>
          <p:cNvSpPr/>
          <p:nvPr/>
        </p:nvSpPr>
        <p:spPr>
          <a:xfrm>
            <a:off x="5207073" y="834431"/>
            <a:ext cx="3757361" cy="1569660"/>
          </a:xfrm>
          <a:prstGeom prst="rect">
            <a:avLst/>
          </a:prstGeom>
        </p:spPr>
        <p:txBody>
          <a:bodyPr wrap="square">
            <a:spAutoFit/>
          </a:bodyPr>
          <a:lstStyle/>
          <a:p>
            <a:pPr algn="ctr"/>
            <a:r>
              <a:rPr lang="en-US" sz="4800" b="1" dirty="0">
                <a:solidFill>
                  <a:schemeClr val="tx2"/>
                </a:solidFill>
              </a:rPr>
              <a:t>“Israel is to be </a:t>
            </a:r>
            <a:r>
              <a:rPr lang="en-US" sz="4800" b="1" dirty="0" smtClean="0">
                <a:solidFill>
                  <a:schemeClr val="tx2"/>
                </a:solidFill>
              </a:rPr>
              <a:t>restored!” </a:t>
            </a:r>
            <a:endParaRPr lang="en-US" sz="4800" b="1" dirty="0">
              <a:solidFill>
                <a:schemeClr val="tx2"/>
              </a:solidFill>
            </a:endParaRPr>
          </a:p>
        </p:txBody>
      </p:sp>
    </p:spTree>
    <p:extLst>
      <p:ext uri="{BB962C8B-B14F-4D97-AF65-F5344CB8AC3E}">
        <p14:creationId xmlns:p14="http://schemas.microsoft.com/office/powerpoint/2010/main" val="12121622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980" y="139046"/>
            <a:ext cx="8905571" cy="1275124"/>
          </a:xfrm>
        </p:spPr>
        <p:txBody>
          <a:bodyPr tIns="0" bIns="0">
            <a:noAutofit/>
          </a:bodyPr>
          <a:lstStyle/>
          <a:p>
            <a:pPr algn="l"/>
            <a:r>
              <a:rPr lang="en-US" sz="4000" b="1" dirty="0"/>
              <a:t>How Does Reading in the Right Direction Help Us Better Understand the Bible?</a:t>
            </a:r>
            <a:endParaRPr lang="en-US" sz="4000" dirty="0"/>
          </a:p>
        </p:txBody>
      </p:sp>
      <p:sp>
        <p:nvSpPr>
          <p:cNvPr id="3" name="Subtitle 2"/>
          <p:cNvSpPr>
            <a:spLocks noGrp="1"/>
          </p:cNvSpPr>
          <p:nvPr>
            <p:ph type="subTitle" idx="1"/>
          </p:nvPr>
        </p:nvSpPr>
        <p:spPr>
          <a:xfrm>
            <a:off x="4575503" y="3529372"/>
            <a:ext cx="4164639" cy="3184328"/>
          </a:xfrm>
        </p:spPr>
        <p:txBody>
          <a:bodyPr>
            <a:normAutofit/>
          </a:bodyPr>
          <a:lstStyle/>
          <a:p>
            <a:r>
              <a:rPr lang="en-US" b="1" dirty="0"/>
              <a:t>5. Reading the Bible in the right direction protects us from the arrogance against which Paul warns.</a:t>
            </a:r>
            <a:endParaRPr lang="en-US" dirty="0"/>
          </a:p>
        </p:txBody>
      </p:sp>
      <p:pic>
        <p:nvPicPr>
          <p:cNvPr id="4" name="Picture 3"/>
          <p:cNvPicPr>
            <a:picLocks noChangeAspect="1"/>
          </p:cNvPicPr>
          <p:nvPr/>
        </p:nvPicPr>
        <p:blipFill rotWithShape="1">
          <a:blip r:embed="rId2"/>
          <a:srcRect l="22025"/>
          <a:stretch/>
        </p:blipFill>
        <p:spPr>
          <a:xfrm>
            <a:off x="1064504" y="2203190"/>
            <a:ext cx="3065218" cy="3077420"/>
          </a:xfrm>
          <a:prstGeom prst="rect">
            <a:avLst/>
          </a:prstGeom>
          <a:ln>
            <a:noFill/>
          </a:ln>
          <a:effectLst>
            <a:softEdge rad="112500"/>
          </a:effectLst>
        </p:spPr>
      </p:pic>
    </p:spTree>
    <p:extLst>
      <p:ext uri="{BB962C8B-B14F-4D97-AF65-F5344CB8AC3E}">
        <p14:creationId xmlns:p14="http://schemas.microsoft.com/office/powerpoint/2010/main" val="53352698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660" y="103388"/>
            <a:ext cx="8617162" cy="6725075"/>
          </a:xfrm>
        </p:spPr>
        <p:txBody>
          <a:bodyPr>
            <a:noAutofit/>
          </a:bodyPr>
          <a:lstStyle/>
          <a:p>
            <a:r>
              <a:rPr lang="en-US" sz="2400" i="1" dirty="0"/>
              <a:t>For if the </a:t>
            </a:r>
            <a:r>
              <a:rPr lang="en-US" sz="2400" i="1" dirty="0" err="1"/>
              <a:t>firstfruit</a:t>
            </a:r>
            <a:r>
              <a:rPr lang="en-US" sz="2400" i="1" dirty="0"/>
              <a:t> is holy, the lump is also holy; and if the root is holy, so are the branches. And if some of the branches were broken off, and you, being a wild olive tree, were grafted in among them, and with them became a partaker of the root and fatness of the olive tree, do not boast against the branches. But if you do boast, remember that you do not support the root, but the root supports you. </a:t>
            </a:r>
            <a:r>
              <a:rPr lang="en-US" sz="2400" i="1" dirty="0" smtClean="0"/>
              <a:t>You </a:t>
            </a:r>
            <a:r>
              <a:rPr lang="en-US" sz="2400" i="1" dirty="0"/>
              <a:t>will say then, “Branches were broken off that I might be grafted in.” Well said. Because of unbelief they were broken off, and you stand by faith. Do not be haughty, but fear. For if God did not spare the natural branches, He may not spare you either. Therefore consider the goodness and severity of God: on those who fell, severity; but toward you, goodness, if you continue in His goodness. Otherwise you also will be cut off. And they also, if they do not continue in unbelief, will be grafted in, for God is able to graft them in again. For if you were cut out of the olive tree which is wild by nature, and were grafted contrary to nature into a cultivated olive tree, how much more will these, who are natural branches, be grafted into their own olive tree? </a:t>
            </a:r>
            <a:r>
              <a:rPr lang="en-US" sz="2400" dirty="0"/>
              <a:t>(Rom. 11:16-24)</a:t>
            </a:r>
          </a:p>
        </p:txBody>
      </p:sp>
    </p:spTree>
    <p:extLst>
      <p:ext uri="{BB962C8B-B14F-4D97-AF65-F5344CB8AC3E}">
        <p14:creationId xmlns:p14="http://schemas.microsoft.com/office/powerpoint/2010/main" val="25367597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660" y="103389"/>
            <a:ext cx="8617162" cy="6346956"/>
          </a:xfrm>
        </p:spPr>
        <p:txBody>
          <a:bodyPr>
            <a:noAutofit/>
          </a:bodyPr>
          <a:lstStyle/>
          <a:p>
            <a:r>
              <a:rPr lang="en-US" sz="2800" dirty="0" smtClean="0"/>
              <a:t>Gentile</a:t>
            </a:r>
            <a:r>
              <a:rPr lang="en-US" sz="2800" dirty="0"/>
              <a:t>-Christian boasting over Jews is probably not the result of anti-Semitism generally, but of a mistaken reading of the course of salvation history. These Gentile Christians appear to have concluded that the unprecedented degree in which the doors of salvation were open to Gentiles after the coming of Christ meant the closing of those same doors to Jews. At the same time, these Gentile believers were apparently convinced that they belonged to a new people of God that had simply replaced Israel. Those [Jews] who believed, they apparently assumed, could become part of </a:t>
            </a:r>
            <a:r>
              <a:rPr lang="en-US" sz="2800" i="1" dirty="0"/>
              <a:t>their</a:t>
            </a:r>
            <a:r>
              <a:rPr lang="en-US" sz="2800" dirty="0"/>
              <a:t> community and on </a:t>
            </a:r>
            <a:r>
              <a:rPr lang="en-US" sz="2800" i="1" dirty="0"/>
              <a:t>their</a:t>
            </a:r>
            <a:r>
              <a:rPr lang="en-US" sz="2800" dirty="0"/>
              <a:t> terms (see 14:1–15:13). It is to this kind of attitude that Paul responds in vv. 18b-22. </a:t>
            </a:r>
            <a:endParaRPr lang="en-US" sz="2800" dirty="0" smtClean="0"/>
          </a:p>
          <a:p>
            <a:pPr algn="r"/>
            <a:r>
              <a:rPr lang="en-US" sz="2400" dirty="0" smtClean="0"/>
              <a:t>—Douglas Moo, </a:t>
            </a:r>
            <a:r>
              <a:rPr lang="en-US" sz="2400" i="1" dirty="0" smtClean="0"/>
              <a:t>Romans</a:t>
            </a:r>
            <a:r>
              <a:rPr lang="en-US" sz="2400" dirty="0" smtClean="0"/>
              <a:t> (NICNT), 703-4.</a:t>
            </a:r>
            <a:endParaRPr lang="en-US" sz="2400" dirty="0"/>
          </a:p>
        </p:txBody>
      </p:sp>
    </p:spTree>
    <p:extLst>
      <p:ext uri="{BB962C8B-B14F-4D97-AF65-F5344CB8AC3E}">
        <p14:creationId xmlns:p14="http://schemas.microsoft.com/office/powerpoint/2010/main" val="29797701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606878" cy="6858000"/>
          </a:xfrm>
          <a:prstGeom prst="rect">
            <a:avLst/>
          </a:prstGeom>
        </p:spPr>
      </p:pic>
      <p:sp>
        <p:nvSpPr>
          <p:cNvPr id="3" name="TextBox 2"/>
          <p:cNvSpPr txBox="1"/>
          <p:nvPr/>
        </p:nvSpPr>
        <p:spPr>
          <a:xfrm>
            <a:off x="5803141" y="1329132"/>
            <a:ext cx="3075071" cy="3416320"/>
          </a:xfrm>
          <a:prstGeom prst="rect">
            <a:avLst/>
          </a:prstGeom>
          <a:noFill/>
        </p:spPr>
        <p:txBody>
          <a:bodyPr wrap="square" rtlCol="0">
            <a:spAutoFit/>
          </a:bodyPr>
          <a:lstStyle/>
          <a:p>
            <a:pPr algn="ctr"/>
            <a:r>
              <a:rPr lang="en-US" sz="5400" dirty="0" smtClean="0"/>
              <a:t>The Wedding Cake Metaphor </a:t>
            </a:r>
            <a:endParaRPr lang="en-US" sz="5400" dirty="0"/>
          </a:p>
        </p:txBody>
      </p:sp>
    </p:spTree>
    <p:extLst>
      <p:ext uri="{BB962C8B-B14F-4D97-AF65-F5344CB8AC3E}">
        <p14:creationId xmlns:p14="http://schemas.microsoft.com/office/powerpoint/2010/main" val="33698319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328" y="461773"/>
            <a:ext cx="8629889" cy="4955203"/>
          </a:xfrm>
          <a:prstGeom prst="rect">
            <a:avLst/>
          </a:prstGeom>
          <a:noFill/>
        </p:spPr>
        <p:txBody>
          <a:bodyPr wrap="square" rtlCol="0">
            <a:spAutoFit/>
          </a:bodyPr>
          <a:lstStyle/>
          <a:p>
            <a:r>
              <a:rPr lang="en-US" sz="3200" b="1" dirty="0" smtClean="0"/>
              <a:t>Hermeneutical context </a:t>
            </a:r>
            <a:r>
              <a:rPr lang="en-US" sz="3200" b="1" dirty="0"/>
              <a:t>and starting point for Evangelism and Reconciliation in The Land</a:t>
            </a:r>
            <a:r>
              <a:rPr lang="en-US" sz="3200" dirty="0"/>
              <a:t> </a:t>
            </a:r>
            <a:r>
              <a:rPr lang="en-US" sz="2900" b="1" dirty="0" smtClean="0"/>
              <a:t>: </a:t>
            </a:r>
          </a:p>
          <a:p>
            <a:endParaRPr lang="en-US" sz="2800" dirty="0"/>
          </a:p>
          <a:p>
            <a:pPr marL="230188" indent="-230188"/>
            <a:r>
              <a:rPr lang="en-US" sz="2800" dirty="0" smtClean="0"/>
              <a:t>• Tells the story as it is told in Scripture</a:t>
            </a:r>
          </a:p>
          <a:p>
            <a:pPr marL="230188" indent="-230188"/>
            <a:endParaRPr lang="en-US" sz="2800" dirty="0" smtClean="0"/>
          </a:p>
          <a:p>
            <a:pPr marL="230188" indent="-230188"/>
            <a:r>
              <a:rPr lang="en-US" sz="2800" dirty="0" smtClean="0"/>
              <a:t>• Israel’s role in the story is not an optional component</a:t>
            </a:r>
          </a:p>
          <a:p>
            <a:pPr marL="230188" indent="-230188"/>
            <a:endParaRPr lang="en-US" sz="2800" dirty="0"/>
          </a:p>
          <a:p>
            <a:pPr marL="230188" indent="-230188"/>
            <a:r>
              <a:rPr lang="en-US" sz="2800" dirty="0" smtClean="0"/>
              <a:t>• Not dependent on the righteousness, justice and equity of Israel’s government</a:t>
            </a:r>
          </a:p>
          <a:p>
            <a:pPr marL="230188" indent="-230188"/>
            <a:r>
              <a:rPr lang="en-US" sz="2800" dirty="0" smtClean="0"/>
              <a:t> </a:t>
            </a:r>
          </a:p>
          <a:p>
            <a:pPr marL="230188" indent="-230188"/>
            <a:r>
              <a:rPr lang="en-US" sz="2800" dirty="0" smtClean="0"/>
              <a:t>• Does not ignore the plight of Palestinians</a:t>
            </a:r>
            <a:endParaRPr lang="en-US" sz="2800" dirty="0"/>
          </a:p>
        </p:txBody>
      </p:sp>
    </p:spTree>
    <p:extLst>
      <p:ext uri="{BB962C8B-B14F-4D97-AF65-F5344CB8AC3E}">
        <p14:creationId xmlns:p14="http://schemas.microsoft.com/office/powerpoint/2010/main" val="2372545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dissolv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dissolv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dissolve">
                                      <p:cBhvr>
                                        <p:cTn id="2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62000"/>
          </a:blip>
          <a:srcRect l="4835" r="58128"/>
          <a:stretch/>
        </p:blipFill>
        <p:spPr>
          <a:xfrm flipH="1">
            <a:off x="0" y="0"/>
            <a:ext cx="9144000" cy="68580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95640" l="1538" r="99692"/>
                    </a14:imgEffect>
                  </a14:imgLayer>
                </a14:imgProps>
              </a:ext>
            </a:extLst>
          </a:blip>
          <a:stretch>
            <a:fillRect/>
          </a:stretch>
        </p:blipFill>
        <p:spPr>
          <a:xfrm>
            <a:off x="-193341" y="2021979"/>
            <a:ext cx="8918505" cy="4719947"/>
          </a:xfrm>
          <a:prstGeom prst="rect">
            <a:avLst/>
          </a:prstGeom>
        </p:spPr>
      </p:pic>
      <p:pic>
        <p:nvPicPr>
          <p:cNvPr id="10" name="Picture 9"/>
          <p:cNvPicPr>
            <a:picLocks noChangeAspect="1"/>
          </p:cNvPicPr>
          <p:nvPr/>
        </p:nvPicPr>
        <p:blipFill>
          <a:blip r:embed="rId5"/>
          <a:stretch>
            <a:fillRect/>
          </a:stretch>
        </p:blipFill>
        <p:spPr>
          <a:xfrm flipH="1">
            <a:off x="3828479" y="1305860"/>
            <a:ext cx="6237621" cy="5950747"/>
          </a:xfrm>
          <a:prstGeom prst="rect">
            <a:avLst/>
          </a:prstGeom>
          <a:noFill/>
          <a:ln>
            <a:noFill/>
          </a:ln>
        </p:spPr>
      </p:pic>
      <p:sp>
        <p:nvSpPr>
          <p:cNvPr id="11" name="Subtitle 2"/>
          <p:cNvSpPr>
            <a:spLocks noGrp="1"/>
          </p:cNvSpPr>
          <p:nvPr>
            <p:ph type="subTitle" idx="1"/>
          </p:nvPr>
        </p:nvSpPr>
        <p:spPr>
          <a:xfrm>
            <a:off x="5761695" y="4031940"/>
            <a:ext cx="3091831" cy="1752600"/>
          </a:xfrm>
        </p:spPr>
        <p:txBody>
          <a:bodyPr>
            <a:normAutofit/>
          </a:bodyPr>
          <a:lstStyle/>
          <a:p>
            <a:pPr algn="l">
              <a:spcBef>
                <a:spcPts val="0"/>
              </a:spcBef>
            </a:pPr>
            <a:r>
              <a:rPr lang="en-US" b="1" spc="-150" dirty="0" smtClean="0">
                <a:solidFill>
                  <a:schemeClr val="tx1"/>
                </a:solidFill>
                <a:effectLst>
                  <a:outerShdw blurRad="50800" dist="38100" dir="8100000" algn="tr" rotWithShape="0">
                    <a:prstClr val="black">
                      <a:alpha val="40000"/>
                    </a:prstClr>
                  </a:outerShdw>
                </a:effectLst>
                <a:latin typeface="Garamond"/>
                <a:cs typeface="Garamond"/>
              </a:rPr>
              <a:t>Reading the </a:t>
            </a:r>
          </a:p>
          <a:p>
            <a:pPr algn="l">
              <a:spcBef>
                <a:spcPts val="0"/>
              </a:spcBef>
            </a:pPr>
            <a:r>
              <a:rPr lang="en-US" b="1" spc="-150" dirty="0" smtClean="0">
                <a:solidFill>
                  <a:schemeClr val="tx1"/>
                </a:solidFill>
                <a:effectLst>
                  <a:outerShdw blurRad="50800" dist="38100" dir="8100000" algn="tr" rotWithShape="0">
                    <a:prstClr val="black">
                      <a:alpha val="40000"/>
                    </a:prstClr>
                  </a:outerShdw>
                </a:effectLst>
                <a:latin typeface="Garamond"/>
                <a:cs typeface="Garamond"/>
              </a:rPr>
              <a:t>Bible in the </a:t>
            </a:r>
          </a:p>
          <a:p>
            <a:pPr algn="l">
              <a:spcBef>
                <a:spcPts val="0"/>
              </a:spcBef>
            </a:pPr>
            <a:r>
              <a:rPr lang="en-US" b="1" spc="-150" dirty="0" smtClean="0">
                <a:solidFill>
                  <a:schemeClr val="tx1"/>
                </a:solidFill>
                <a:effectLst>
                  <a:outerShdw blurRad="50800" dist="38100" dir="8100000" algn="tr" rotWithShape="0">
                    <a:prstClr val="black">
                      <a:alpha val="40000"/>
                    </a:prstClr>
                  </a:outerShdw>
                </a:effectLst>
                <a:latin typeface="Garamond"/>
                <a:cs typeface="Garamond"/>
              </a:rPr>
              <a:t>Right Direction</a:t>
            </a:r>
            <a:endParaRPr lang="en-US" b="1" spc="-150" dirty="0">
              <a:solidFill>
                <a:schemeClr val="tx1"/>
              </a:solidFill>
              <a:effectLst>
                <a:outerShdw blurRad="50800" dist="38100" dir="8100000" algn="tr" rotWithShape="0">
                  <a:prstClr val="black">
                    <a:alpha val="40000"/>
                  </a:prstClr>
                </a:outerShdw>
              </a:effectLst>
              <a:latin typeface="Garamond"/>
              <a:cs typeface="Garamond"/>
            </a:endParaRPr>
          </a:p>
        </p:txBody>
      </p:sp>
      <p:sp>
        <p:nvSpPr>
          <p:cNvPr id="13" name="Title 1"/>
          <p:cNvSpPr txBox="1">
            <a:spLocks/>
          </p:cNvSpPr>
          <p:nvPr/>
        </p:nvSpPr>
        <p:spPr>
          <a:xfrm>
            <a:off x="751195" y="-224089"/>
            <a:ext cx="7973969" cy="24283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effectLst>
                  <a:outerShdw blurRad="50800" dist="38100" dir="8100000" algn="tr" rotWithShape="0">
                    <a:prstClr val="black">
                      <a:alpha val="40000"/>
                    </a:prstClr>
                  </a:outerShdw>
                </a:effectLst>
                <a:latin typeface="Garamond"/>
                <a:cs typeface="Garamond"/>
              </a:rPr>
              <a:t>Hermeneutical Considerations for Evangelism and Reconciliation in the Land</a:t>
            </a:r>
            <a:endParaRPr lang="en-US" b="1" dirty="0">
              <a:effectLst>
                <a:outerShdw blurRad="50800" dist="38100" dir="8100000" algn="tr" rotWithShape="0">
                  <a:prstClr val="black">
                    <a:alpha val="40000"/>
                  </a:prstClr>
                </a:outerShdw>
              </a:effectLst>
              <a:latin typeface="Garamond"/>
              <a:cs typeface="Garamond"/>
            </a:endParaRPr>
          </a:p>
        </p:txBody>
      </p:sp>
      <p:sp>
        <p:nvSpPr>
          <p:cNvPr id="14" name="TextBox 13"/>
          <p:cNvSpPr txBox="1"/>
          <p:nvPr/>
        </p:nvSpPr>
        <p:spPr>
          <a:xfrm>
            <a:off x="245336" y="6453200"/>
            <a:ext cx="1949171" cy="338554"/>
          </a:xfrm>
          <a:prstGeom prst="rect">
            <a:avLst/>
          </a:prstGeom>
          <a:noFill/>
        </p:spPr>
        <p:txBody>
          <a:bodyPr wrap="none" rtlCol="0">
            <a:spAutoFit/>
          </a:bodyPr>
          <a:lstStyle/>
          <a:p>
            <a:r>
              <a:rPr lang="en-US" sz="1600" dirty="0" smtClean="0">
                <a:latin typeface="Garamond"/>
                <a:cs typeface="Garamond"/>
              </a:rPr>
              <a:t>© Tim </a:t>
            </a:r>
            <a:r>
              <a:rPr lang="en-US" sz="1600" dirty="0">
                <a:latin typeface="Garamond"/>
                <a:cs typeface="Garamond"/>
              </a:rPr>
              <a:t>M. </a:t>
            </a:r>
            <a:r>
              <a:rPr lang="en-US" sz="1600" dirty="0" smtClean="0">
                <a:latin typeface="Garamond"/>
                <a:cs typeface="Garamond"/>
              </a:rPr>
              <a:t>Sigler, PhD</a:t>
            </a:r>
            <a:endParaRPr lang="en-US" sz="1600" dirty="0">
              <a:latin typeface="Garamond"/>
              <a:cs typeface="Garamond"/>
            </a:endParaRPr>
          </a:p>
        </p:txBody>
      </p:sp>
    </p:spTree>
    <p:extLst>
      <p:ext uri="{BB962C8B-B14F-4D97-AF65-F5344CB8AC3E}">
        <p14:creationId xmlns:p14="http://schemas.microsoft.com/office/powerpoint/2010/main" val="3849882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57400" y="0"/>
            <a:ext cx="5018960" cy="6858000"/>
          </a:xfrm>
          <a:prstGeom prst="rect">
            <a:avLst/>
          </a:prstGeom>
        </p:spPr>
      </p:pic>
    </p:spTree>
    <p:extLst>
      <p:ext uri="{BB962C8B-B14F-4D97-AF65-F5344CB8AC3E}">
        <p14:creationId xmlns:p14="http://schemas.microsoft.com/office/powerpoint/2010/main" val="33355318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2000"/>
            <a:ext cx="9144000" cy="5312613"/>
          </a:xfrm>
          <a:prstGeom prst="rect">
            <a:avLst/>
          </a:prstGeom>
        </p:spPr>
      </p:pic>
    </p:spTree>
    <p:extLst>
      <p:ext uri="{BB962C8B-B14F-4D97-AF65-F5344CB8AC3E}">
        <p14:creationId xmlns:p14="http://schemas.microsoft.com/office/powerpoint/2010/main" val="4512643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980" y="139046"/>
            <a:ext cx="8905571" cy="1275124"/>
          </a:xfrm>
        </p:spPr>
        <p:txBody>
          <a:bodyPr tIns="0" bIns="0">
            <a:noAutofit/>
          </a:bodyPr>
          <a:lstStyle/>
          <a:p>
            <a:pPr algn="l"/>
            <a:r>
              <a:rPr lang="en-US" sz="4000" b="1" dirty="0"/>
              <a:t>How Does Reading in the Right Direction Help Us Better Understand the Bible?</a:t>
            </a:r>
            <a:endParaRPr lang="en-US" sz="4000" dirty="0"/>
          </a:p>
        </p:txBody>
      </p:sp>
      <p:sp>
        <p:nvSpPr>
          <p:cNvPr id="3" name="Subtitle 2"/>
          <p:cNvSpPr>
            <a:spLocks noGrp="1"/>
          </p:cNvSpPr>
          <p:nvPr>
            <p:ph type="subTitle" idx="1"/>
          </p:nvPr>
        </p:nvSpPr>
        <p:spPr>
          <a:xfrm>
            <a:off x="0" y="5680708"/>
            <a:ext cx="9144000" cy="1153953"/>
          </a:xfrm>
        </p:spPr>
        <p:txBody>
          <a:bodyPr>
            <a:normAutofit lnSpcReduction="10000"/>
          </a:bodyPr>
          <a:lstStyle/>
          <a:p>
            <a:r>
              <a:rPr lang="en-US" sz="3600" b="1" dirty="0"/>
              <a:t>1. Reading in the right direction recognizes Israel as Israel, not the church.</a:t>
            </a:r>
            <a:r>
              <a:rPr lang="en-US" sz="3600" dirty="0"/>
              <a:t> </a:t>
            </a:r>
          </a:p>
        </p:txBody>
      </p:sp>
      <p:sp>
        <p:nvSpPr>
          <p:cNvPr id="18" name="Oval 17"/>
          <p:cNvSpPr/>
          <p:nvPr/>
        </p:nvSpPr>
        <p:spPr>
          <a:xfrm>
            <a:off x="1830200" y="2035458"/>
            <a:ext cx="3286891" cy="3286891"/>
          </a:xfrm>
          <a:prstGeom prst="ellipse">
            <a:avLst/>
          </a:prstGeom>
          <a:gradFill flip="none" rotWithShape="1">
            <a:gsLst>
              <a:gs pos="0">
                <a:schemeClr val="accent1">
                  <a:shade val="51000"/>
                  <a:satMod val="130000"/>
                  <a:alpha val="76000"/>
                </a:schemeClr>
              </a:gs>
              <a:gs pos="80000">
                <a:schemeClr val="accent1">
                  <a:shade val="93000"/>
                  <a:satMod val="130000"/>
                  <a:alpha val="76000"/>
                </a:schemeClr>
              </a:gs>
              <a:gs pos="100000">
                <a:schemeClr val="accent1">
                  <a:shade val="94000"/>
                  <a:satMod val="135000"/>
                  <a:alpha val="76000"/>
                </a:schemeClr>
              </a:gs>
            </a:gsLst>
            <a:lin ang="16200000" scaled="0"/>
            <a:tileRect/>
          </a:gra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3663394" y="2054132"/>
            <a:ext cx="3286891" cy="3286891"/>
          </a:xfrm>
          <a:prstGeom prst="ellipse">
            <a:avLst/>
          </a:prstGeom>
          <a:solidFill>
            <a:srgbClr val="FF0000">
              <a:alpha val="50000"/>
            </a:srgb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259737" y="2894809"/>
            <a:ext cx="1257075" cy="584776"/>
          </a:xfrm>
          <a:prstGeom prst="rect">
            <a:avLst/>
          </a:prstGeom>
          <a:noFill/>
        </p:spPr>
        <p:txBody>
          <a:bodyPr wrap="none" rtlCol="0">
            <a:spAutoFit/>
          </a:bodyPr>
          <a:lstStyle/>
          <a:p>
            <a:r>
              <a:rPr lang="en-US" sz="3200" b="1" dirty="0" smtClean="0">
                <a:latin typeface="Arial"/>
                <a:cs typeface="Arial"/>
              </a:rPr>
              <a:t>Israel</a:t>
            </a:r>
            <a:endParaRPr lang="en-US" sz="3200" b="1" dirty="0">
              <a:latin typeface="Arial"/>
              <a:cs typeface="Arial"/>
            </a:endParaRPr>
          </a:p>
        </p:txBody>
      </p:sp>
      <p:sp>
        <p:nvSpPr>
          <p:cNvPr id="21" name="TextBox 20"/>
          <p:cNvSpPr txBox="1"/>
          <p:nvPr/>
        </p:nvSpPr>
        <p:spPr>
          <a:xfrm>
            <a:off x="5117091" y="2894809"/>
            <a:ext cx="1620957" cy="584776"/>
          </a:xfrm>
          <a:prstGeom prst="rect">
            <a:avLst/>
          </a:prstGeom>
          <a:noFill/>
        </p:spPr>
        <p:txBody>
          <a:bodyPr wrap="none" rtlCol="0">
            <a:spAutoFit/>
          </a:bodyPr>
          <a:lstStyle/>
          <a:p>
            <a:r>
              <a:rPr lang="en-US" sz="3200" b="1" dirty="0" smtClean="0">
                <a:latin typeface="Arial"/>
                <a:cs typeface="Arial"/>
              </a:rPr>
              <a:t>Church</a:t>
            </a:r>
            <a:endParaRPr lang="en-US" sz="3200" b="1" dirty="0">
              <a:latin typeface="Arial"/>
              <a:cs typeface="Arial"/>
            </a:endParaRPr>
          </a:p>
        </p:txBody>
      </p:sp>
      <p:sp>
        <p:nvSpPr>
          <p:cNvPr id="22" name="TextBox 21"/>
          <p:cNvSpPr txBox="1"/>
          <p:nvPr/>
        </p:nvSpPr>
        <p:spPr>
          <a:xfrm>
            <a:off x="2116367" y="3872233"/>
            <a:ext cx="1606092" cy="707886"/>
          </a:xfrm>
          <a:prstGeom prst="rect">
            <a:avLst/>
          </a:prstGeom>
          <a:noFill/>
        </p:spPr>
        <p:txBody>
          <a:bodyPr wrap="square" rtlCol="0">
            <a:spAutoFit/>
          </a:bodyPr>
          <a:lstStyle/>
          <a:p>
            <a:r>
              <a:rPr lang="en-US" sz="2000" b="1" dirty="0" smtClean="0">
                <a:latin typeface="Arial"/>
                <a:cs typeface="Arial"/>
              </a:rPr>
              <a:t>Cut Off Branches</a:t>
            </a:r>
            <a:endParaRPr lang="en-US" sz="2000" b="1" dirty="0">
              <a:latin typeface="Arial"/>
              <a:cs typeface="Arial"/>
            </a:endParaRPr>
          </a:p>
        </p:txBody>
      </p:sp>
      <p:sp>
        <p:nvSpPr>
          <p:cNvPr id="23" name="TextBox 22"/>
          <p:cNvSpPr txBox="1"/>
          <p:nvPr/>
        </p:nvSpPr>
        <p:spPr>
          <a:xfrm>
            <a:off x="5306841" y="3885343"/>
            <a:ext cx="1606092" cy="707886"/>
          </a:xfrm>
          <a:prstGeom prst="rect">
            <a:avLst/>
          </a:prstGeom>
          <a:noFill/>
        </p:spPr>
        <p:txBody>
          <a:bodyPr wrap="square" rtlCol="0">
            <a:spAutoFit/>
          </a:bodyPr>
          <a:lstStyle/>
          <a:p>
            <a:r>
              <a:rPr lang="en-US" sz="2000" b="1" dirty="0" smtClean="0">
                <a:latin typeface="Arial"/>
                <a:cs typeface="Arial"/>
              </a:rPr>
              <a:t>Grafted In Branches</a:t>
            </a:r>
            <a:endParaRPr lang="en-US" sz="2000" b="1" dirty="0">
              <a:latin typeface="Arial"/>
              <a:cs typeface="Arial"/>
            </a:endParaRPr>
          </a:p>
        </p:txBody>
      </p:sp>
      <p:sp>
        <p:nvSpPr>
          <p:cNvPr id="24" name="TextBox 23"/>
          <p:cNvSpPr txBox="1"/>
          <p:nvPr/>
        </p:nvSpPr>
        <p:spPr>
          <a:xfrm>
            <a:off x="3588690" y="3642582"/>
            <a:ext cx="1606092" cy="707886"/>
          </a:xfrm>
          <a:prstGeom prst="rect">
            <a:avLst/>
          </a:prstGeom>
          <a:noFill/>
        </p:spPr>
        <p:txBody>
          <a:bodyPr wrap="square" rtlCol="0">
            <a:spAutoFit/>
          </a:bodyPr>
          <a:lstStyle/>
          <a:p>
            <a:pPr algn="ctr"/>
            <a:r>
              <a:rPr lang="en-US" sz="2000" b="1" dirty="0" smtClean="0">
                <a:latin typeface="Arial"/>
                <a:cs typeface="Arial"/>
              </a:rPr>
              <a:t>Natural Branches</a:t>
            </a:r>
            <a:endParaRPr lang="en-US" sz="2000" b="1" dirty="0">
              <a:latin typeface="Arial"/>
              <a:cs typeface="Arial"/>
            </a:endParaRPr>
          </a:p>
        </p:txBody>
      </p:sp>
      <p:sp>
        <p:nvSpPr>
          <p:cNvPr id="25" name="TextBox 24"/>
          <p:cNvSpPr txBox="1"/>
          <p:nvPr/>
        </p:nvSpPr>
        <p:spPr>
          <a:xfrm>
            <a:off x="3653010" y="3199941"/>
            <a:ext cx="1501433" cy="461665"/>
          </a:xfrm>
          <a:prstGeom prst="rect">
            <a:avLst/>
          </a:prstGeom>
          <a:noFill/>
        </p:spPr>
        <p:txBody>
          <a:bodyPr wrap="none" rtlCol="0">
            <a:spAutoFit/>
          </a:bodyPr>
          <a:lstStyle/>
          <a:p>
            <a:r>
              <a:rPr lang="en-US" sz="2400" b="1" dirty="0" smtClean="0">
                <a:latin typeface="Arial"/>
                <a:cs typeface="Arial"/>
              </a:rPr>
              <a:t>Remnant</a:t>
            </a:r>
            <a:endParaRPr lang="en-US" sz="2400" b="1" dirty="0">
              <a:latin typeface="Arial"/>
              <a:cs typeface="Arial"/>
            </a:endParaRPr>
          </a:p>
        </p:txBody>
      </p:sp>
    </p:spTree>
    <p:extLst>
      <p:ext uri="{BB962C8B-B14F-4D97-AF65-F5344CB8AC3E}">
        <p14:creationId xmlns:p14="http://schemas.microsoft.com/office/powerpoint/2010/main" val="22361322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8800" y="0"/>
            <a:ext cx="8010939" cy="6858000"/>
          </a:xfrm>
          <a:prstGeom prst="rect">
            <a:avLst/>
          </a:prstGeom>
        </p:spPr>
      </p:pic>
    </p:spTree>
    <p:extLst>
      <p:ext uri="{BB962C8B-B14F-4D97-AF65-F5344CB8AC3E}">
        <p14:creationId xmlns:p14="http://schemas.microsoft.com/office/powerpoint/2010/main" val="4658946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6727" y="767948"/>
            <a:ext cx="8726854" cy="5786199"/>
          </a:xfrm>
          <a:prstGeom prst="rect">
            <a:avLst/>
          </a:prstGeom>
          <a:noFill/>
        </p:spPr>
        <p:txBody>
          <a:bodyPr wrap="square" rtlCol="0">
            <a:spAutoFit/>
          </a:bodyPr>
          <a:lstStyle/>
          <a:p>
            <a:r>
              <a:rPr lang="en-US" sz="2400" dirty="0" smtClean="0"/>
              <a:t>“In </a:t>
            </a:r>
            <a:r>
              <a:rPr lang="en-US" sz="2400" dirty="0"/>
              <a:t>fact Paul specifically quotes from God’s initial covenant with Abraham (Gen. 12:3b)</a:t>
            </a:r>
            <a:r>
              <a:rPr lang="en-US" sz="2400" dirty="0" smtClean="0"/>
              <a:t>—’All </a:t>
            </a:r>
            <a:r>
              <a:rPr lang="en-US" sz="2400" dirty="0"/>
              <a:t>nations will be blessed through </a:t>
            </a:r>
            <a:r>
              <a:rPr lang="en-US" sz="2400" dirty="0" smtClean="0"/>
              <a:t>you’ </a:t>
            </a:r>
            <a:r>
              <a:rPr lang="en-US" sz="2400" dirty="0"/>
              <a:t>(Gal. 3:8)—as part of the </a:t>
            </a:r>
            <a:r>
              <a:rPr lang="en-US" sz="2400" dirty="0" smtClean="0"/>
              <a:t>‘gospel,’ </a:t>
            </a:r>
            <a:r>
              <a:rPr lang="en-US" sz="2400" dirty="0"/>
              <a:t>which foresaw Gentiles coming to faith in Christ. So it seems highly incongruous to take the first half of the verse out of Genesis and assume that “Israel” still means a literal Jewish nation. Although it is popular among conservative American Christians to cite Genesis 12:3a </a:t>
            </a:r>
            <a:r>
              <a:rPr lang="en-US" sz="2400" dirty="0" smtClean="0"/>
              <a:t>(‘I </a:t>
            </a:r>
            <a:r>
              <a:rPr lang="en-US" sz="2400" dirty="0"/>
              <a:t>will bless those who bless you, and whoever curses you I will </a:t>
            </a:r>
            <a:r>
              <a:rPr lang="en-US" sz="2400" dirty="0" smtClean="0"/>
              <a:t>curse’) </a:t>
            </a:r>
            <a:r>
              <a:rPr lang="en-US" sz="2400" dirty="0"/>
              <a:t>as a reason for supporting the current state of Israel, legitimate principles of application would seem to require that the </a:t>
            </a:r>
            <a:r>
              <a:rPr lang="en-US" sz="2400" dirty="0" smtClean="0"/>
              <a:t>‘you’ </a:t>
            </a:r>
            <a:r>
              <a:rPr lang="en-US" sz="2400" dirty="0"/>
              <a:t>in this text now refers to the Church of Jesus Christ. In other words, God will bless those who support Christian causes and will not bless those who attack them</a:t>
            </a:r>
            <a:r>
              <a:rPr lang="en-US" sz="2400" dirty="0" smtClean="0"/>
              <a:t>.”</a:t>
            </a:r>
            <a:r>
              <a:rPr lang="en-US" dirty="0" smtClean="0"/>
              <a:t> </a:t>
            </a:r>
          </a:p>
          <a:p>
            <a:pPr algn="r"/>
            <a:endParaRPr lang="en-US" sz="2000" dirty="0" smtClean="0"/>
          </a:p>
          <a:p>
            <a:pPr algn="r"/>
            <a:r>
              <a:rPr lang="en-US" sz="2000" dirty="0" smtClean="0"/>
              <a:t>—</a:t>
            </a:r>
            <a:r>
              <a:rPr lang="en-US" sz="2000" dirty="0"/>
              <a:t>Klein, </a:t>
            </a:r>
            <a:r>
              <a:rPr lang="en-US" sz="2000" dirty="0" err="1"/>
              <a:t>Blomberg</a:t>
            </a:r>
            <a:r>
              <a:rPr lang="en-US" sz="2000" dirty="0"/>
              <a:t> and Hubbard, </a:t>
            </a:r>
            <a:r>
              <a:rPr lang="en-US" sz="2000" i="1" dirty="0"/>
              <a:t>Introduction to Biblical Interpretation</a:t>
            </a:r>
            <a:r>
              <a:rPr lang="en-US" dirty="0"/>
              <a:t> </a:t>
            </a:r>
          </a:p>
          <a:p>
            <a:pPr algn="r"/>
            <a:endParaRPr lang="en-US" dirty="0" smtClean="0"/>
          </a:p>
        </p:txBody>
      </p:sp>
    </p:spTree>
    <p:extLst>
      <p:ext uri="{BB962C8B-B14F-4D97-AF65-F5344CB8AC3E}">
        <p14:creationId xmlns:p14="http://schemas.microsoft.com/office/powerpoint/2010/main" val="9370726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742" y="533923"/>
            <a:ext cx="5332567" cy="5724645"/>
          </a:xfrm>
          <a:prstGeom prst="rect">
            <a:avLst/>
          </a:prstGeom>
          <a:noFill/>
        </p:spPr>
        <p:txBody>
          <a:bodyPr wrap="square" rtlCol="0">
            <a:spAutoFit/>
          </a:bodyPr>
          <a:lstStyle/>
          <a:p>
            <a:r>
              <a:rPr lang="en-US" sz="2900" b="1" dirty="0" smtClean="0"/>
              <a:t>The </a:t>
            </a:r>
            <a:r>
              <a:rPr lang="en-US" sz="2900" b="1" dirty="0"/>
              <a:t>standard </a:t>
            </a:r>
            <a:r>
              <a:rPr lang="en-US" sz="2900" b="1" dirty="0" smtClean="0"/>
              <a:t>canonical </a:t>
            </a:r>
            <a:r>
              <a:rPr lang="en-US" sz="2900" b="1" dirty="0"/>
              <a:t>narrative turns on four key episodes: </a:t>
            </a:r>
            <a:endParaRPr lang="en-US" sz="2900" b="1" dirty="0" smtClean="0"/>
          </a:p>
          <a:p>
            <a:endParaRPr lang="en-US" sz="2800" dirty="0"/>
          </a:p>
          <a:p>
            <a:pPr marL="230188" indent="-230188"/>
            <a:r>
              <a:rPr lang="en-US" sz="2800" dirty="0" smtClean="0"/>
              <a:t>• God’s </a:t>
            </a:r>
            <a:r>
              <a:rPr lang="en-US" sz="2800" dirty="0"/>
              <a:t>intention to consummate the first parents whom God has </a:t>
            </a:r>
            <a:r>
              <a:rPr lang="en-US" sz="2800" dirty="0" smtClean="0"/>
              <a:t>created </a:t>
            </a:r>
          </a:p>
          <a:p>
            <a:pPr marL="230188" indent="-230188"/>
            <a:endParaRPr lang="en-US" sz="2800" dirty="0" smtClean="0"/>
          </a:p>
          <a:p>
            <a:pPr marL="230188" indent="-230188"/>
            <a:r>
              <a:rPr lang="en-US" sz="2800" dirty="0" smtClean="0"/>
              <a:t>• the fall</a:t>
            </a:r>
          </a:p>
          <a:p>
            <a:pPr marL="230188" indent="-230188"/>
            <a:endParaRPr lang="en-US" sz="2800" dirty="0"/>
          </a:p>
          <a:p>
            <a:pPr marL="230188" indent="-230188"/>
            <a:r>
              <a:rPr lang="en-US" sz="2800" dirty="0" smtClean="0"/>
              <a:t>• Christ’s </a:t>
            </a:r>
            <a:r>
              <a:rPr lang="en-US" sz="2800" dirty="0"/>
              <a:t>incarnation </a:t>
            </a:r>
            <a:r>
              <a:rPr lang="en-US" sz="2800" dirty="0" smtClean="0"/>
              <a:t>and the </a:t>
            </a:r>
            <a:r>
              <a:rPr lang="en-US" sz="2800" dirty="0"/>
              <a:t>inauguration of the </a:t>
            </a:r>
            <a:r>
              <a:rPr lang="en-US" sz="2800" dirty="0" smtClean="0"/>
              <a:t>church</a:t>
            </a:r>
          </a:p>
          <a:p>
            <a:pPr marL="230188" indent="-230188"/>
            <a:r>
              <a:rPr lang="en-US" sz="2800" dirty="0" smtClean="0"/>
              <a:t> </a:t>
            </a:r>
          </a:p>
          <a:p>
            <a:pPr marL="230188" indent="-230188"/>
            <a:r>
              <a:rPr lang="en-US" sz="2800" dirty="0" smtClean="0"/>
              <a:t>• final consummation</a:t>
            </a:r>
            <a:endParaRPr lang="en-US" sz="2800" dirty="0"/>
          </a:p>
        </p:txBody>
      </p:sp>
      <p:pic>
        <p:nvPicPr>
          <p:cNvPr id="6" name="Picture 5"/>
          <p:cNvPicPr>
            <a:picLocks noChangeAspect="1"/>
          </p:cNvPicPr>
          <p:nvPr/>
        </p:nvPicPr>
        <p:blipFill>
          <a:blip r:embed="rId2"/>
          <a:stretch>
            <a:fillRect/>
          </a:stretch>
        </p:blipFill>
        <p:spPr>
          <a:xfrm>
            <a:off x="5606757" y="375193"/>
            <a:ext cx="3355045" cy="3896181"/>
          </a:xfrm>
          <a:prstGeom prst="rect">
            <a:avLst/>
          </a:prstGeom>
        </p:spPr>
      </p:pic>
      <p:sp>
        <p:nvSpPr>
          <p:cNvPr id="7" name="TextBox 6"/>
          <p:cNvSpPr txBox="1"/>
          <p:nvPr/>
        </p:nvSpPr>
        <p:spPr>
          <a:xfrm>
            <a:off x="5606757" y="4675423"/>
            <a:ext cx="3355045" cy="1908215"/>
          </a:xfrm>
          <a:prstGeom prst="rect">
            <a:avLst/>
          </a:prstGeom>
          <a:noFill/>
        </p:spPr>
        <p:txBody>
          <a:bodyPr wrap="square" rtlCol="0">
            <a:spAutoFit/>
          </a:bodyPr>
          <a:lstStyle/>
          <a:p>
            <a:r>
              <a:rPr lang="en-US" sz="2800" b="1" dirty="0"/>
              <a:t>R. Kendall </a:t>
            </a:r>
            <a:r>
              <a:rPr lang="en-US" sz="2800" b="1" dirty="0" err="1"/>
              <a:t>Soulen</a:t>
            </a:r>
            <a:r>
              <a:rPr lang="en-US" sz="2800" dirty="0"/>
              <a:t> </a:t>
            </a:r>
            <a:r>
              <a:rPr lang="en-US" dirty="0"/>
              <a:t>Director of the Master of Theological Studies Program; Professor of Systematic </a:t>
            </a:r>
            <a:r>
              <a:rPr lang="en-US" dirty="0" smtClean="0"/>
              <a:t>Theology</a:t>
            </a:r>
          </a:p>
          <a:p>
            <a:r>
              <a:rPr lang="en-US" dirty="0" smtClean="0"/>
              <a:t>Wesley Theological Seminary</a:t>
            </a:r>
          </a:p>
          <a:p>
            <a:r>
              <a:rPr lang="en-US" dirty="0"/>
              <a:t>Washington, DC</a:t>
            </a:r>
          </a:p>
        </p:txBody>
      </p:sp>
      <p:sp>
        <p:nvSpPr>
          <p:cNvPr id="8" name="TextBox 7"/>
          <p:cNvSpPr txBox="1"/>
          <p:nvPr/>
        </p:nvSpPr>
        <p:spPr>
          <a:xfrm rot="20560412">
            <a:off x="874112" y="1735014"/>
            <a:ext cx="5065169" cy="3077765"/>
          </a:xfrm>
          <a:prstGeom prst="rect">
            <a:avLst/>
          </a:prstGeom>
          <a:solidFill>
            <a:schemeClr val="bg1">
              <a:lumMod val="95000"/>
              <a:lumOff val="5000"/>
              <a:alpha val="73000"/>
            </a:schemeClr>
          </a:solidFill>
        </p:spPr>
        <p:txBody>
          <a:bodyPr wrap="square" rtlCol="0">
            <a:spAutoFit/>
          </a:bodyPr>
          <a:lstStyle/>
          <a:p>
            <a:r>
              <a:rPr lang="en-US" sz="3600" b="1" u="sng" dirty="0" err="1" smtClean="0">
                <a:solidFill>
                  <a:srgbClr val="FFFF00"/>
                </a:solidFill>
              </a:rPr>
              <a:t>Soulen’s</a:t>
            </a:r>
            <a:r>
              <a:rPr lang="en-US" sz="3600" b="1" u="sng" dirty="0" smtClean="0">
                <a:solidFill>
                  <a:srgbClr val="FFFF00"/>
                </a:solidFill>
              </a:rPr>
              <a:t> concern</a:t>
            </a:r>
            <a:r>
              <a:rPr lang="en-US" sz="3600" b="1" dirty="0" smtClean="0">
                <a:solidFill>
                  <a:srgbClr val="FFFF00"/>
                </a:solidFill>
              </a:rPr>
              <a:t>:</a:t>
            </a:r>
          </a:p>
          <a:p>
            <a:r>
              <a:rPr lang="en-US" sz="1400" b="1" dirty="0" smtClean="0">
                <a:solidFill>
                  <a:srgbClr val="FFFF00"/>
                </a:solidFill>
              </a:rPr>
              <a:t> </a:t>
            </a:r>
          </a:p>
          <a:p>
            <a:r>
              <a:rPr lang="en-US" sz="3600" b="1" dirty="0" smtClean="0">
                <a:solidFill>
                  <a:srgbClr val="FFFF00"/>
                </a:solidFill>
              </a:rPr>
              <a:t>This “</a:t>
            </a:r>
            <a:r>
              <a:rPr lang="en-US" sz="3600" b="1" dirty="0">
                <a:solidFill>
                  <a:srgbClr val="FFFF00"/>
                </a:solidFill>
              </a:rPr>
              <a:t>completely neglects the Hebrew Scriptures, with the exception of Genesis 1–3!</a:t>
            </a:r>
            <a:r>
              <a:rPr lang="en-US" sz="3600" b="1" dirty="0" smtClean="0">
                <a:solidFill>
                  <a:srgbClr val="FFFF00"/>
                </a:solidFill>
              </a:rPr>
              <a:t>”</a:t>
            </a:r>
            <a:endParaRPr lang="en-US" sz="3600" b="1" dirty="0">
              <a:solidFill>
                <a:srgbClr val="FFFF00"/>
              </a:solidFill>
            </a:endParaRPr>
          </a:p>
        </p:txBody>
      </p:sp>
    </p:spTree>
    <p:extLst>
      <p:ext uri="{BB962C8B-B14F-4D97-AF65-F5344CB8AC3E}">
        <p14:creationId xmlns:p14="http://schemas.microsoft.com/office/powerpoint/2010/main" val="16147043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dissolv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dissolv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dissolve">
                                      <p:cBhvr>
                                        <p:cTn id="22" dur="500"/>
                                        <p:tgtEl>
                                          <p:spTgt spid="4">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980" y="139046"/>
            <a:ext cx="8905571" cy="1275124"/>
          </a:xfrm>
        </p:spPr>
        <p:txBody>
          <a:bodyPr tIns="0" bIns="0">
            <a:noAutofit/>
          </a:bodyPr>
          <a:lstStyle/>
          <a:p>
            <a:pPr algn="l"/>
            <a:r>
              <a:rPr lang="en-US" sz="4000" b="1" dirty="0"/>
              <a:t>How Does Reading in the Right Direction Help Us Better Understand the Bible?</a:t>
            </a:r>
            <a:endParaRPr lang="en-US" sz="4000" dirty="0"/>
          </a:p>
        </p:txBody>
      </p:sp>
      <p:sp>
        <p:nvSpPr>
          <p:cNvPr id="3" name="Subtitle 2"/>
          <p:cNvSpPr>
            <a:spLocks noGrp="1"/>
          </p:cNvSpPr>
          <p:nvPr>
            <p:ph type="subTitle" idx="1"/>
          </p:nvPr>
        </p:nvSpPr>
        <p:spPr>
          <a:xfrm>
            <a:off x="3672553" y="3342633"/>
            <a:ext cx="5160967" cy="3371067"/>
          </a:xfrm>
        </p:spPr>
        <p:txBody>
          <a:bodyPr>
            <a:normAutofit/>
          </a:bodyPr>
          <a:lstStyle/>
          <a:p>
            <a:r>
              <a:rPr lang="en-US" sz="3600" b="1" dirty="0"/>
              <a:t>2. Reading in the right direction celebrates both Jews and Gentiles in God’s redemptive plan.</a:t>
            </a:r>
            <a:endParaRPr lang="en-US" sz="3600" dirty="0"/>
          </a:p>
        </p:txBody>
      </p:sp>
      <p:pic>
        <p:nvPicPr>
          <p:cNvPr id="5" name="Picture 4"/>
          <p:cNvPicPr>
            <a:picLocks noChangeAspect="1"/>
          </p:cNvPicPr>
          <p:nvPr/>
        </p:nvPicPr>
        <p:blipFill>
          <a:blip r:embed="rId2"/>
          <a:stretch>
            <a:fillRect/>
          </a:stretch>
        </p:blipFill>
        <p:spPr>
          <a:xfrm rot="922407">
            <a:off x="1342293" y="1942150"/>
            <a:ext cx="1774090" cy="4435222"/>
          </a:xfrm>
          <a:prstGeom prst="rect">
            <a:avLst/>
          </a:prstGeom>
        </p:spPr>
      </p:pic>
    </p:spTree>
    <p:extLst>
      <p:ext uri="{BB962C8B-B14F-4D97-AF65-F5344CB8AC3E}">
        <p14:creationId xmlns:p14="http://schemas.microsoft.com/office/powerpoint/2010/main" val="24079907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546</TotalTime>
  <Words>1387</Words>
  <Application>Microsoft Macintosh PowerPoint</Application>
  <PresentationFormat>On-screen Show (4:3)</PresentationFormat>
  <Paragraphs>67</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 Black </vt:lpstr>
      <vt:lpstr>PowerPoint Presentation</vt:lpstr>
      <vt:lpstr>PowerPoint Presentation</vt:lpstr>
      <vt:lpstr>PowerPoint Presentation</vt:lpstr>
      <vt:lpstr>PowerPoint Presentation</vt:lpstr>
      <vt:lpstr>How Does Reading in the Right Direction Help Us Better Understand the Bible?</vt:lpstr>
      <vt:lpstr>PowerPoint Presentation</vt:lpstr>
      <vt:lpstr>PowerPoint Presentation</vt:lpstr>
      <vt:lpstr>PowerPoint Presentation</vt:lpstr>
      <vt:lpstr>How Does Reading in the Right Direction Help Us Better Understand the Bible?</vt:lpstr>
      <vt:lpstr>How Does Reading in the Right Direction Help Us Better Understand the Bible?</vt:lpstr>
      <vt:lpstr>How Does Reading in the Right Direction Help Us Better Understand the Bible?</vt:lpstr>
      <vt:lpstr>PowerPoint Presentation</vt:lpstr>
      <vt:lpstr>How Does Reading in the Right Direction Help Us Better Understand the Bible?</vt:lpstr>
      <vt:lpstr>PowerPoint Presentation</vt:lpstr>
      <vt:lpstr>PowerPoint Presentation</vt:lpstr>
      <vt:lpstr>PowerPoint Presentation</vt:lpstr>
      <vt:lpstr>How Does Reading in the Right Direction Help Us Better Understand the Bible?</vt:lpstr>
      <vt:lpstr>PowerPoint Presentation</vt:lpstr>
      <vt:lpstr>PowerPoint Presentation</vt:lpstr>
      <vt:lpstr>PowerPoint Presentation</vt:lpstr>
      <vt:lpstr>PowerPoint Presentation</vt:lpstr>
    </vt:vector>
  </TitlesOfParts>
  <Company>Moody Bible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Sigler</dc:creator>
  <cp:lastModifiedBy>Tim Sigler</cp:lastModifiedBy>
  <cp:revision>39</cp:revision>
  <dcterms:created xsi:type="dcterms:W3CDTF">2015-04-20T14:24:00Z</dcterms:created>
  <dcterms:modified xsi:type="dcterms:W3CDTF">2015-04-21T17:27:32Z</dcterms:modified>
</cp:coreProperties>
</file>