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3/3/2023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5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33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0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5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65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3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3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3/3/2023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4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487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8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25" r:id="rId5"/>
    <p:sldLayoutId id="2147483731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mj.org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643B7E8-B361-4A91-A7A5-07418CFCF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7A74E93-DAA8-4661-8F23-0F48710EA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6269159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FF212E38-C041-49D9-9236-29FF44B27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16" y="809244"/>
            <a:ext cx="5943600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B5715F-9892-FF69-30C4-A2E4EB7DB1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632" y="1559768"/>
            <a:ext cx="5068568" cy="3135379"/>
          </a:xfrm>
        </p:spPr>
        <p:txBody>
          <a:bodyPr>
            <a:normAutofit/>
          </a:bodyPr>
          <a:lstStyle/>
          <a:p>
            <a:r>
              <a:rPr lang="en-US" sz="6000"/>
              <a:t>The Church and Jewish Believers in Jesus</a:t>
            </a:r>
            <a:endParaRPr lang="en-GB" sz="6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9DFBF9-DAD9-22EF-19E1-B70D33CEC2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3633" y="4708186"/>
            <a:ext cx="5068567" cy="79708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300"/>
              <a:t>Alex Jacob- The Church’s Ministry among Jewish People (CMJ)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3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300"/>
              <a:t>LCJE USA  2023</a:t>
            </a:r>
            <a:endParaRPr lang="en-GB" sz="13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90391D1-AA86-467F-A77E-0606FCCCD2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7796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A430F17-C7B1-40FD-89FA-55002B663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3EAAD29-514C-4272-AA97-D2DCEB35B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2373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080894D-F290-4DF4-82A7-905285A7E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3200EF05-79B2-AD94-6C9E-39025501C8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464" r="5707" b="-1"/>
          <a:stretch/>
        </p:blipFill>
        <p:spPr>
          <a:xfrm>
            <a:off x="7555832" y="10"/>
            <a:ext cx="463616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98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98D85-4847-A658-E19D-1102708CF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Resources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971EC-D14E-92CC-7ED4-AF45117DC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Olive Press Research Papers-  </a:t>
            </a:r>
            <a:r>
              <a:rPr lang="en-US" sz="2400" i="1" dirty="0"/>
              <a:t>The Parting of the Ways  </a:t>
            </a:r>
            <a:r>
              <a:rPr lang="en-US" sz="2400" dirty="0"/>
              <a:t>(Issue 31, 2017)/</a:t>
            </a:r>
            <a:r>
              <a:rPr lang="en-US" sz="2400" i="1" dirty="0"/>
              <a:t> One Size Doesn’t Fit All </a:t>
            </a:r>
            <a:r>
              <a:rPr lang="en-US" sz="2400" dirty="0"/>
              <a:t>(Issue 13, 2012)/ </a:t>
            </a:r>
            <a:r>
              <a:rPr lang="en-US" sz="2400" i="1" dirty="0"/>
              <a:t>Root and Branch? </a:t>
            </a:r>
            <a:r>
              <a:rPr lang="en-US" sz="2400" dirty="0"/>
              <a:t>(Issue 6, 2007)    download for free from </a:t>
            </a:r>
            <a:r>
              <a:rPr lang="en-US" sz="2400" dirty="0">
                <a:hlinkClick r:id="rId2"/>
              </a:rPr>
              <a:t>www.cmj.org.uk</a:t>
            </a:r>
            <a:r>
              <a:rPr lang="en-US" sz="2400" dirty="0"/>
              <a:t> </a:t>
            </a:r>
          </a:p>
          <a:p>
            <a:r>
              <a:rPr lang="en-US" sz="2400" dirty="0"/>
              <a:t>An Order of Service to celebrate the identity of Jewish Believers in Jesus within the Church  purchased from CMJ UK online shop   </a:t>
            </a:r>
            <a:r>
              <a:rPr lang="en-US" sz="2400" dirty="0">
                <a:hlinkClick r:id="rId2"/>
              </a:rPr>
              <a:t>www.cmj.org.uk</a:t>
            </a:r>
            <a:r>
              <a:rPr lang="en-US" sz="2400" dirty="0"/>
              <a:t> </a:t>
            </a:r>
          </a:p>
          <a:p>
            <a:r>
              <a:rPr lang="en-US" sz="2400" i="1" dirty="0"/>
              <a:t>Jesus-Believing Israelis-Exploring Messianic Fellowships- </a:t>
            </a:r>
            <a:r>
              <a:rPr lang="en-US" sz="2400" dirty="0"/>
              <a:t>Survey by David </a:t>
            </a:r>
            <a:r>
              <a:rPr lang="en-US" sz="2400" dirty="0" err="1"/>
              <a:t>Serner</a:t>
            </a:r>
            <a:r>
              <a:rPr lang="en-US" sz="2400" dirty="0"/>
              <a:t> &amp; Alexander Goldberg  (</a:t>
            </a:r>
            <a:r>
              <a:rPr lang="en-US" sz="2400" dirty="0" err="1"/>
              <a:t>Caspari</a:t>
            </a:r>
            <a:r>
              <a:rPr lang="en-US" sz="2400" dirty="0"/>
              <a:t> Center, 2021)</a:t>
            </a:r>
          </a:p>
          <a:p>
            <a:r>
              <a:rPr lang="en-US" sz="2400" i="1" dirty="0"/>
              <a:t>The Glory and The Shame,  </a:t>
            </a:r>
            <a:r>
              <a:rPr lang="en-US" sz="2400" dirty="0"/>
              <a:t>Peter </a:t>
            </a:r>
            <a:r>
              <a:rPr lang="en-US" sz="2400" dirty="0" err="1"/>
              <a:t>Hocken</a:t>
            </a:r>
            <a:r>
              <a:rPr lang="en-US" sz="2400" dirty="0"/>
              <a:t>  (IPS, 1994)</a:t>
            </a:r>
          </a:p>
        </p:txBody>
      </p:sp>
    </p:spTree>
    <p:extLst>
      <p:ext uri="{BB962C8B-B14F-4D97-AF65-F5344CB8AC3E}">
        <p14:creationId xmlns:p14="http://schemas.microsoft.com/office/powerpoint/2010/main" val="4191720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A94BA-34C6-1958-D587-05FB27524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72F21-9EA5-220E-18B6-62A51D99E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deep mystery and a beautiful profound reality – namely the interdependence and mutuality between Jewish People and non-Jewish People, between Israel and the Church within the redemptive purposes of God.</a:t>
            </a:r>
          </a:p>
          <a:p>
            <a:r>
              <a:rPr lang="en-US" sz="2400" dirty="0"/>
              <a:t>In these redemptive purposes and through the outworking of God’s grace there is unity within appropriate diversity. Unity and diversity (we are one, but we are not the same) is a work of God, uniformity and disunity is not.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9873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E525B-2684-96B9-DF02-E15DB347B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Forward- some steps on our journey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29972-B4E0-1E63-CC44-F4463310A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Acts 10-11</a:t>
            </a:r>
          </a:p>
          <a:p>
            <a:r>
              <a:rPr lang="en-US" sz="2400" dirty="0"/>
              <a:t>Examine the “</a:t>
            </a:r>
            <a:r>
              <a:rPr lang="en-US" sz="2400" i="1" dirty="0"/>
              <a:t>Parting of the Ways” – </a:t>
            </a:r>
            <a:r>
              <a:rPr lang="en-US" sz="2400" dirty="0"/>
              <a:t>3 contexts within the process of parting</a:t>
            </a:r>
          </a:p>
          <a:p>
            <a:r>
              <a:rPr lang="en-US" sz="2400" dirty="0"/>
              <a:t>3 main models ‘explaining’ the process of parting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81711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4C2B0-4613-4D38-6EA7-E9A13357C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our Journey- views from the Church window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2D1EF-9EB8-BFA8-9CDA-FBF4AAED2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Church </a:t>
            </a:r>
            <a:r>
              <a:rPr lang="en-US" sz="2400" dirty="0" err="1"/>
              <a:t>Supersessionalist</a:t>
            </a:r>
            <a:r>
              <a:rPr lang="en-US" sz="2400" dirty="0"/>
              <a:t>  Model </a:t>
            </a:r>
          </a:p>
          <a:p>
            <a:r>
              <a:rPr lang="en-US" sz="2400" dirty="0"/>
              <a:t>Church Absorption Model</a:t>
            </a:r>
          </a:p>
          <a:p>
            <a:r>
              <a:rPr lang="en-US" sz="2400" dirty="0"/>
              <a:t>Church Integrated Model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90970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E226-DE7D-A799-B9CC-A3EF243BD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Insights from Christ Church, Jerusalem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397C6-11BF-75BB-A020-FCA63DB35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“</a:t>
            </a:r>
            <a:r>
              <a:rPr lang="en-US" sz="2400" i="1" dirty="0"/>
              <a:t>Bishop Alexander and his movement desired to see the Church set free from the false assumption that it was gentile- the real purpose of the Church in Jerusalem was to be where both Jews and Gentiles in Messiah would be living as ‘one new man’.” A Jewish Bishop in Jerusalem- The Life story of Michael Solomon Alexander, </a:t>
            </a:r>
            <a:r>
              <a:rPr lang="en-US" sz="2400" dirty="0"/>
              <a:t>(Kelvin Crombie,  </a:t>
            </a:r>
            <a:r>
              <a:rPr lang="en-US" sz="2400" dirty="0" err="1"/>
              <a:t>Nicolayson</a:t>
            </a:r>
            <a:r>
              <a:rPr lang="en-US" sz="2400" dirty="0"/>
              <a:t>, 2006)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04180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B8700-81D5-EB99-3A8F-C0E90D79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our Journey- views from the Messianic Jewish window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943F4-195B-5EA1-B194-6F1AC3920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Separate (Distinctive) yet open</a:t>
            </a:r>
          </a:p>
          <a:p>
            <a:r>
              <a:rPr lang="en-US" sz="2400" dirty="0"/>
              <a:t>Separate (Distinctive)  - “ A movement within the Jewish community that distinguishes itself by the response to the Spirit of Messiah in our midst.”  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91212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32800-2854-A0DC-DC79-0802BB45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views and emerging models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90BC4-4690-1D3A-6F68-910DB7B57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Paul </a:t>
            </a:r>
            <a:r>
              <a:rPr lang="en-US" sz="2400" dirty="0" err="1"/>
              <a:t>Levertoff</a:t>
            </a:r>
            <a:r>
              <a:rPr lang="en-US" sz="2400" dirty="0"/>
              <a:t> (1874-1954)</a:t>
            </a:r>
          </a:p>
          <a:p>
            <a:r>
              <a:rPr lang="en-US" sz="2400" dirty="0"/>
              <a:t>1883- Luke 2 :46-47</a:t>
            </a:r>
          </a:p>
          <a:p>
            <a:r>
              <a:rPr lang="en-US" sz="2400" dirty="0" err="1"/>
              <a:t>Baptised</a:t>
            </a:r>
            <a:r>
              <a:rPr lang="en-US" sz="2400" dirty="0"/>
              <a:t> 1895, CMJ staff, ordained 1922</a:t>
            </a:r>
          </a:p>
          <a:p>
            <a:r>
              <a:rPr lang="en-US" sz="2400" i="1" dirty="0"/>
              <a:t>Love and the Messianic Age </a:t>
            </a:r>
            <a:r>
              <a:rPr lang="en-US" sz="2400" dirty="0"/>
              <a:t>(1</a:t>
            </a:r>
            <a:r>
              <a:rPr lang="en-US" sz="2400" baseline="30000" dirty="0"/>
              <a:t>st</a:t>
            </a:r>
            <a:r>
              <a:rPr lang="en-US" sz="2400" dirty="0"/>
              <a:t> published in 1923 – republished by Vine of David (USA) in 2009)</a:t>
            </a:r>
          </a:p>
          <a:p>
            <a:r>
              <a:rPr lang="en-US" sz="2400" i="1" dirty="0"/>
              <a:t>The Religious Thought of the Chasidim </a:t>
            </a:r>
            <a:r>
              <a:rPr lang="en-US" sz="2400" dirty="0"/>
              <a:t>(1</a:t>
            </a:r>
            <a:r>
              <a:rPr lang="en-US" sz="2400" baseline="30000" dirty="0"/>
              <a:t>st</a:t>
            </a:r>
            <a:r>
              <a:rPr lang="en-US" sz="2400" dirty="0"/>
              <a:t> published in German in 1918  - republished by Vine of David (USA) in 2017)</a:t>
            </a:r>
            <a:endParaRPr lang="en-US" sz="2400" i="1" dirty="0"/>
          </a:p>
          <a:p>
            <a:pPr marL="0" indent="0">
              <a:buNone/>
            </a:pPr>
            <a:r>
              <a:rPr lang="en-US" sz="2400" i="1" dirty="0"/>
              <a:t>The Emergence of the Hebrew Christian Movement in Nineteenth-Century Britain </a:t>
            </a:r>
            <a:r>
              <a:rPr lang="en-US" sz="2400" dirty="0"/>
              <a:t>(Michael R. Darby,  Brill, 2010)</a:t>
            </a:r>
          </a:p>
          <a:p>
            <a:pPr marL="0" indent="0">
              <a:buNone/>
            </a:pP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2275684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88102-6BEF-38BB-F768-A520097C1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concluding remarks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B27A8-5074-5E0E-028A-07F4C5719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Affirm the value of the Order of Service to celebrate the identity of Jewish Believers in Jesus within the Church</a:t>
            </a:r>
          </a:p>
          <a:p>
            <a:r>
              <a:rPr lang="en-US" sz="2400" dirty="0"/>
              <a:t>I hope and pray that the </a:t>
            </a:r>
            <a:r>
              <a:rPr lang="en-US" sz="2400" dirty="0" err="1"/>
              <a:t>suppersessionist</a:t>
            </a:r>
            <a:r>
              <a:rPr lang="en-US" sz="2400" dirty="0"/>
              <a:t> model will become less influential</a:t>
            </a:r>
          </a:p>
          <a:p>
            <a:r>
              <a:rPr lang="en-US" sz="2400" dirty="0"/>
              <a:t>Romans 11:26  and Zechariah 12:10</a:t>
            </a:r>
          </a:p>
          <a:p>
            <a:r>
              <a:rPr lang="en-US" sz="2400" dirty="0"/>
              <a:t>On that day of celebration Jewish Believers in Jesus will say to Gentile Believers in Jesus </a:t>
            </a:r>
            <a:r>
              <a:rPr lang="en-US" sz="2400" i="1" dirty="0"/>
              <a:t>“Were so glad you're here”    </a:t>
            </a:r>
            <a:r>
              <a:rPr lang="en-US" sz="2400" dirty="0"/>
              <a:t>and Gentile Believers in Jesus will say to Jewish Believers in Jesus   “</a:t>
            </a:r>
            <a:r>
              <a:rPr lang="en-US" sz="2400" i="1" dirty="0"/>
              <a:t>Were so glad you’re here”  </a:t>
            </a:r>
            <a:r>
              <a:rPr lang="en-US" sz="2400" dirty="0"/>
              <a:t>and together all will agree that </a:t>
            </a:r>
            <a:r>
              <a:rPr lang="en-US" sz="4000" dirty="0"/>
              <a:t>“</a:t>
            </a:r>
            <a:r>
              <a:rPr lang="en-US" sz="4000" i="1" dirty="0"/>
              <a:t>It wouldn’t be the same without you!”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891516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842f5e9-09c3-45dc-bf02-ec2f6368f8d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3F9F06BF774945A2E76B2EB415040D" ma:contentTypeVersion="9" ma:contentTypeDescription="Create a new document." ma:contentTypeScope="" ma:versionID="5253b4f8c061ed048b2c76188323caca">
  <xsd:schema xmlns:xsd="http://www.w3.org/2001/XMLSchema" xmlns:xs="http://www.w3.org/2001/XMLSchema" xmlns:p="http://schemas.microsoft.com/office/2006/metadata/properties" xmlns:ns3="f842f5e9-09c3-45dc-bf02-ec2f6368f8d7" xmlns:ns4="08ac775f-c787-4802-af81-e9e895a618a1" targetNamespace="http://schemas.microsoft.com/office/2006/metadata/properties" ma:root="true" ma:fieldsID="d1b6e6e48f01502fac75cb2f82f31ba8" ns3:_="" ns4:_="">
    <xsd:import namespace="f842f5e9-09c3-45dc-bf02-ec2f6368f8d7"/>
    <xsd:import namespace="08ac775f-c787-4802-af81-e9e895a618a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42f5e9-09c3-45dc-bf02-ec2f6368f8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ac775f-c787-4802-af81-e9e895a618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5D13D3-8B92-4A01-ABD5-81D9E59425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F96F7D-14E2-408A-9460-0CE9A6451573}">
  <ds:schemaRefs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08ac775f-c787-4802-af81-e9e895a618a1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f842f5e9-09c3-45dc-bf02-ec2f6368f8d7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3C48FC6-2B8B-45D5-AB17-7294210FA9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42f5e9-09c3-45dc-bf02-ec2f6368f8d7"/>
    <ds:schemaRef ds:uri="08ac775f-c787-4802-af81-e9e895a618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566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Garamond</vt:lpstr>
      <vt:lpstr>Gill Sans MT</vt:lpstr>
      <vt:lpstr>SavonVTI</vt:lpstr>
      <vt:lpstr>The Church and Jewish Believers in Jesus</vt:lpstr>
      <vt:lpstr>Some Resources</vt:lpstr>
      <vt:lpstr>Getting Started</vt:lpstr>
      <vt:lpstr>Moving Forward- some steps on our journey</vt:lpstr>
      <vt:lpstr>Continuing our Journey- views from the Church window</vt:lpstr>
      <vt:lpstr>Some Insights from Christ Church, Jerusalem</vt:lpstr>
      <vt:lpstr>Continuing our Journey- views from the Messianic Jewish window</vt:lpstr>
      <vt:lpstr>Other views and emerging models</vt:lpstr>
      <vt:lpstr>Some concluding remarks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and Jewish Believers in Jesus</dc:title>
  <dc:creator>Alex Jacob</dc:creator>
  <cp:lastModifiedBy>Jim Sibley</cp:lastModifiedBy>
  <cp:revision>2</cp:revision>
  <dcterms:created xsi:type="dcterms:W3CDTF">2023-02-23T08:19:06Z</dcterms:created>
  <dcterms:modified xsi:type="dcterms:W3CDTF">2023-03-03T20:17:48Z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0x010100133F9F06BF774945A2E76B2EB415040D</vt:lpwstr>
  </property>
</Properties>
</file>