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6"/>
  </p:notesMasterIdLst>
  <p:sldIdLst>
    <p:sldId id="306" r:id="rId5"/>
    <p:sldId id="307" r:id="rId6"/>
    <p:sldId id="308" r:id="rId7"/>
    <p:sldId id="316" r:id="rId8"/>
    <p:sldId id="313" r:id="rId9"/>
    <p:sldId id="314" r:id="rId10"/>
    <p:sldId id="315" r:id="rId11"/>
    <p:sldId id="309" r:id="rId12"/>
    <p:sldId id="310" r:id="rId13"/>
    <p:sldId id="304" r:id="rId14"/>
    <p:sldId id="305" r:id="rId15"/>
    <p:sldId id="317" r:id="rId16"/>
    <p:sldId id="318" r:id="rId17"/>
    <p:sldId id="319" r:id="rId18"/>
    <p:sldId id="320" r:id="rId19"/>
    <p:sldId id="321" r:id="rId20"/>
    <p:sldId id="322" r:id="rId21"/>
    <p:sldId id="324" r:id="rId22"/>
    <p:sldId id="325" r:id="rId23"/>
    <p:sldId id="323" r:id="rId24"/>
    <p:sldId id="311" r:id="rId25"/>
    <p:sldId id="326" r:id="rId26"/>
    <p:sldId id="327" r:id="rId27"/>
    <p:sldId id="328" r:id="rId28"/>
    <p:sldId id="329" r:id="rId29"/>
    <p:sldId id="330" r:id="rId30"/>
    <p:sldId id="331" r:id="rId31"/>
    <p:sldId id="332" r:id="rId32"/>
    <p:sldId id="333" r:id="rId33"/>
    <p:sldId id="334"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4967" autoAdjust="0"/>
  </p:normalViewPr>
  <p:slideViewPr>
    <p:cSldViewPr snapToGrid="0">
      <p:cViewPr varScale="1">
        <p:scale>
          <a:sx n="135" d="100"/>
          <a:sy n="135" d="100"/>
        </p:scale>
        <p:origin x="403" y="115"/>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1BB5A-EAB2-4E46-AC49-4E68982E36A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EF50809-C17F-4AC9-BFA8-FEBD68A3B6BE}">
      <dgm:prSet/>
      <dgm:spPr/>
      <dgm:t>
        <a:bodyPr/>
        <a:lstStyle/>
        <a:p>
          <a:r>
            <a:rPr lang="en-US"/>
            <a:t>Johann Christoph Wagenseil (1633-1705)</a:t>
          </a:r>
        </a:p>
      </dgm:t>
    </dgm:pt>
    <dgm:pt modelId="{F2599BAE-A9D5-44B4-9932-EFDDAF3C2E77}" type="parTrans" cxnId="{B1813ECD-754C-4D9B-B2B6-6C76EEB93309}">
      <dgm:prSet/>
      <dgm:spPr/>
      <dgm:t>
        <a:bodyPr/>
        <a:lstStyle/>
        <a:p>
          <a:endParaRPr lang="en-US"/>
        </a:p>
      </dgm:t>
    </dgm:pt>
    <dgm:pt modelId="{570FD433-9DF2-4305-B5AF-81D9B637EBF7}" type="sibTrans" cxnId="{B1813ECD-754C-4D9B-B2B6-6C76EEB93309}">
      <dgm:prSet/>
      <dgm:spPr/>
      <dgm:t>
        <a:bodyPr/>
        <a:lstStyle/>
        <a:p>
          <a:endParaRPr lang="en-US"/>
        </a:p>
      </dgm:t>
    </dgm:pt>
    <dgm:pt modelId="{96EF5DD3-0CDE-491D-901C-D9365CBC66C2}">
      <dgm:prSet/>
      <dgm:spPr/>
      <dgm:t>
        <a:bodyPr/>
        <a:lstStyle/>
        <a:p>
          <a:r>
            <a:rPr lang="en-US"/>
            <a:t>Peaceful outreach to Jews</a:t>
          </a:r>
        </a:p>
      </dgm:t>
    </dgm:pt>
    <dgm:pt modelId="{8D96C897-C92C-4119-9F5E-2D4B9A6B3791}" type="parTrans" cxnId="{4072AECE-3040-451A-99B1-AB8E0822AC3F}">
      <dgm:prSet/>
      <dgm:spPr/>
      <dgm:t>
        <a:bodyPr/>
        <a:lstStyle/>
        <a:p>
          <a:endParaRPr lang="en-US"/>
        </a:p>
      </dgm:t>
    </dgm:pt>
    <dgm:pt modelId="{DD9BD556-17B6-4D51-BB52-EBAFD61AF762}" type="sibTrans" cxnId="{4072AECE-3040-451A-99B1-AB8E0822AC3F}">
      <dgm:prSet/>
      <dgm:spPr/>
      <dgm:t>
        <a:bodyPr/>
        <a:lstStyle/>
        <a:p>
          <a:endParaRPr lang="en-US"/>
        </a:p>
      </dgm:t>
    </dgm:pt>
    <dgm:pt modelId="{AFC44E6A-763D-455D-A613-15082EFD9520}">
      <dgm:prSet/>
      <dgm:spPr/>
      <dgm:t>
        <a:bodyPr/>
        <a:lstStyle/>
        <a:p>
          <a:r>
            <a:rPr lang="en-US" i="1"/>
            <a:t>Hope in the Redemption of Israel</a:t>
          </a:r>
          <a:endParaRPr lang="en-US"/>
        </a:p>
      </dgm:t>
    </dgm:pt>
    <dgm:pt modelId="{A8C0F6DE-F0E6-447D-A847-5F189F7EF7AF}" type="parTrans" cxnId="{D4073CEC-3143-481A-B819-6922B684FEA0}">
      <dgm:prSet/>
      <dgm:spPr/>
      <dgm:t>
        <a:bodyPr/>
        <a:lstStyle/>
        <a:p>
          <a:endParaRPr lang="en-US"/>
        </a:p>
      </dgm:t>
    </dgm:pt>
    <dgm:pt modelId="{AED3B771-6508-429F-8704-9747D9D743F1}" type="sibTrans" cxnId="{D4073CEC-3143-481A-B819-6922B684FEA0}">
      <dgm:prSet/>
      <dgm:spPr/>
      <dgm:t>
        <a:bodyPr/>
        <a:lstStyle/>
        <a:p>
          <a:endParaRPr lang="en-US"/>
        </a:p>
      </dgm:t>
    </dgm:pt>
    <dgm:pt modelId="{50999C1D-313C-46FB-8F9A-07BEB42C0F22}" type="pres">
      <dgm:prSet presAssocID="{CE71BB5A-EAB2-4E46-AC49-4E68982E36AE}" presName="vert0" presStyleCnt="0">
        <dgm:presLayoutVars>
          <dgm:dir/>
          <dgm:animOne val="branch"/>
          <dgm:animLvl val="lvl"/>
        </dgm:presLayoutVars>
      </dgm:prSet>
      <dgm:spPr/>
    </dgm:pt>
    <dgm:pt modelId="{DFF9F6E5-986C-495B-A4CD-BBB840D95A8E}" type="pres">
      <dgm:prSet presAssocID="{CEF50809-C17F-4AC9-BFA8-FEBD68A3B6BE}" presName="thickLine" presStyleLbl="alignNode1" presStyleIdx="0" presStyleCnt="3"/>
      <dgm:spPr/>
    </dgm:pt>
    <dgm:pt modelId="{9849049B-6CA9-4867-B042-161D47B710A6}" type="pres">
      <dgm:prSet presAssocID="{CEF50809-C17F-4AC9-BFA8-FEBD68A3B6BE}" presName="horz1" presStyleCnt="0"/>
      <dgm:spPr/>
    </dgm:pt>
    <dgm:pt modelId="{C978E5EC-DEC9-4601-A008-B2A7215405AF}" type="pres">
      <dgm:prSet presAssocID="{CEF50809-C17F-4AC9-BFA8-FEBD68A3B6BE}" presName="tx1" presStyleLbl="revTx" presStyleIdx="0" presStyleCnt="3"/>
      <dgm:spPr/>
    </dgm:pt>
    <dgm:pt modelId="{CA928DF1-5D84-4555-940E-D67118081FB1}" type="pres">
      <dgm:prSet presAssocID="{CEF50809-C17F-4AC9-BFA8-FEBD68A3B6BE}" presName="vert1" presStyleCnt="0"/>
      <dgm:spPr/>
    </dgm:pt>
    <dgm:pt modelId="{A080C4A3-C4BA-4C3D-B3D2-693AF7016EB1}" type="pres">
      <dgm:prSet presAssocID="{96EF5DD3-0CDE-491D-901C-D9365CBC66C2}" presName="thickLine" presStyleLbl="alignNode1" presStyleIdx="1" presStyleCnt="3"/>
      <dgm:spPr/>
    </dgm:pt>
    <dgm:pt modelId="{B2C01668-6295-4CE9-846B-8E470B458ED5}" type="pres">
      <dgm:prSet presAssocID="{96EF5DD3-0CDE-491D-901C-D9365CBC66C2}" presName="horz1" presStyleCnt="0"/>
      <dgm:spPr/>
    </dgm:pt>
    <dgm:pt modelId="{A6D0C34D-8EB9-4AE3-BEBD-501D623B57EB}" type="pres">
      <dgm:prSet presAssocID="{96EF5DD3-0CDE-491D-901C-D9365CBC66C2}" presName="tx1" presStyleLbl="revTx" presStyleIdx="1" presStyleCnt="3"/>
      <dgm:spPr/>
    </dgm:pt>
    <dgm:pt modelId="{FE63BA53-B0B6-40F0-85C4-1B2EF115982D}" type="pres">
      <dgm:prSet presAssocID="{96EF5DD3-0CDE-491D-901C-D9365CBC66C2}" presName="vert1" presStyleCnt="0"/>
      <dgm:spPr/>
    </dgm:pt>
    <dgm:pt modelId="{D19A0769-D871-4304-A32D-658A7A67717A}" type="pres">
      <dgm:prSet presAssocID="{AFC44E6A-763D-455D-A613-15082EFD9520}" presName="thickLine" presStyleLbl="alignNode1" presStyleIdx="2" presStyleCnt="3"/>
      <dgm:spPr/>
    </dgm:pt>
    <dgm:pt modelId="{03C07B40-B1B5-426C-BC63-FB17DDD7AF70}" type="pres">
      <dgm:prSet presAssocID="{AFC44E6A-763D-455D-A613-15082EFD9520}" presName="horz1" presStyleCnt="0"/>
      <dgm:spPr/>
    </dgm:pt>
    <dgm:pt modelId="{361C8368-ADFA-425B-B9FC-3E930F6D053D}" type="pres">
      <dgm:prSet presAssocID="{AFC44E6A-763D-455D-A613-15082EFD9520}" presName="tx1" presStyleLbl="revTx" presStyleIdx="2" presStyleCnt="3"/>
      <dgm:spPr/>
    </dgm:pt>
    <dgm:pt modelId="{4F8ED9BD-8092-42D7-A6C3-6CD7711BCEF6}" type="pres">
      <dgm:prSet presAssocID="{AFC44E6A-763D-455D-A613-15082EFD9520}" presName="vert1" presStyleCnt="0"/>
      <dgm:spPr/>
    </dgm:pt>
  </dgm:ptLst>
  <dgm:cxnLst>
    <dgm:cxn modelId="{D551B80B-56E6-46C5-A4FD-91C442794378}" type="presOf" srcId="{96EF5DD3-0CDE-491D-901C-D9365CBC66C2}" destId="{A6D0C34D-8EB9-4AE3-BEBD-501D623B57EB}" srcOrd="0" destOrd="0" presId="urn:microsoft.com/office/officeart/2008/layout/LinedList"/>
    <dgm:cxn modelId="{F4A6A463-9E01-4066-B8DC-1BAE7D8EE7B3}" type="presOf" srcId="{CE71BB5A-EAB2-4E46-AC49-4E68982E36AE}" destId="{50999C1D-313C-46FB-8F9A-07BEB42C0F22}" srcOrd="0" destOrd="0" presId="urn:microsoft.com/office/officeart/2008/layout/LinedList"/>
    <dgm:cxn modelId="{89781D79-1575-4A81-9579-120276C5D86F}" type="presOf" srcId="{AFC44E6A-763D-455D-A613-15082EFD9520}" destId="{361C8368-ADFA-425B-B9FC-3E930F6D053D}" srcOrd="0" destOrd="0" presId="urn:microsoft.com/office/officeart/2008/layout/LinedList"/>
    <dgm:cxn modelId="{B1813ECD-754C-4D9B-B2B6-6C76EEB93309}" srcId="{CE71BB5A-EAB2-4E46-AC49-4E68982E36AE}" destId="{CEF50809-C17F-4AC9-BFA8-FEBD68A3B6BE}" srcOrd="0" destOrd="0" parTransId="{F2599BAE-A9D5-44B4-9932-EFDDAF3C2E77}" sibTransId="{570FD433-9DF2-4305-B5AF-81D9B637EBF7}"/>
    <dgm:cxn modelId="{4072AECE-3040-451A-99B1-AB8E0822AC3F}" srcId="{CE71BB5A-EAB2-4E46-AC49-4E68982E36AE}" destId="{96EF5DD3-0CDE-491D-901C-D9365CBC66C2}" srcOrd="1" destOrd="0" parTransId="{8D96C897-C92C-4119-9F5E-2D4B9A6B3791}" sibTransId="{DD9BD556-17B6-4D51-BB52-EBAFD61AF762}"/>
    <dgm:cxn modelId="{58CC32D0-9D0F-451A-8B5A-8297685EB076}" type="presOf" srcId="{CEF50809-C17F-4AC9-BFA8-FEBD68A3B6BE}" destId="{C978E5EC-DEC9-4601-A008-B2A7215405AF}" srcOrd="0" destOrd="0" presId="urn:microsoft.com/office/officeart/2008/layout/LinedList"/>
    <dgm:cxn modelId="{D4073CEC-3143-481A-B819-6922B684FEA0}" srcId="{CE71BB5A-EAB2-4E46-AC49-4E68982E36AE}" destId="{AFC44E6A-763D-455D-A613-15082EFD9520}" srcOrd="2" destOrd="0" parTransId="{A8C0F6DE-F0E6-447D-A847-5F189F7EF7AF}" sibTransId="{AED3B771-6508-429F-8704-9747D9D743F1}"/>
    <dgm:cxn modelId="{F5FDF9E7-1616-4BD8-8D88-390B3F6F4BFD}" type="presParOf" srcId="{50999C1D-313C-46FB-8F9A-07BEB42C0F22}" destId="{DFF9F6E5-986C-495B-A4CD-BBB840D95A8E}" srcOrd="0" destOrd="0" presId="urn:microsoft.com/office/officeart/2008/layout/LinedList"/>
    <dgm:cxn modelId="{5BB766BF-761B-4683-A746-635D781A9097}" type="presParOf" srcId="{50999C1D-313C-46FB-8F9A-07BEB42C0F22}" destId="{9849049B-6CA9-4867-B042-161D47B710A6}" srcOrd="1" destOrd="0" presId="urn:microsoft.com/office/officeart/2008/layout/LinedList"/>
    <dgm:cxn modelId="{AA7EB50D-97C5-4F0D-A218-BEAC7389345F}" type="presParOf" srcId="{9849049B-6CA9-4867-B042-161D47B710A6}" destId="{C978E5EC-DEC9-4601-A008-B2A7215405AF}" srcOrd="0" destOrd="0" presId="urn:microsoft.com/office/officeart/2008/layout/LinedList"/>
    <dgm:cxn modelId="{E74CC232-56C8-49F4-91EE-1370843588BB}" type="presParOf" srcId="{9849049B-6CA9-4867-B042-161D47B710A6}" destId="{CA928DF1-5D84-4555-940E-D67118081FB1}" srcOrd="1" destOrd="0" presId="urn:microsoft.com/office/officeart/2008/layout/LinedList"/>
    <dgm:cxn modelId="{E5F09B81-EFC2-4D06-9760-821B60D101FF}" type="presParOf" srcId="{50999C1D-313C-46FB-8F9A-07BEB42C0F22}" destId="{A080C4A3-C4BA-4C3D-B3D2-693AF7016EB1}" srcOrd="2" destOrd="0" presId="urn:microsoft.com/office/officeart/2008/layout/LinedList"/>
    <dgm:cxn modelId="{023DB46F-07E0-44AE-A37E-4BA8D7935B75}" type="presParOf" srcId="{50999C1D-313C-46FB-8F9A-07BEB42C0F22}" destId="{B2C01668-6295-4CE9-846B-8E470B458ED5}" srcOrd="3" destOrd="0" presId="urn:microsoft.com/office/officeart/2008/layout/LinedList"/>
    <dgm:cxn modelId="{88EC599C-C78A-4639-9897-DD48401A6E8E}" type="presParOf" srcId="{B2C01668-6295-4CE9-846B-8E470B458ED5}" destId="{A6D0C34D-8EB9-4AE3-BEBD-501D623B57EB}" srcOrd="0" destOrd="0" presId="urn:microsoft.com/office/officeart/2008/layout/LinedList"/>
    <dgm:cxn modelId="{50449AE8-88D0-42F7-8748-DB4C83C775B5}" type="presParOf" srcId="{B2C01668-6295-4CE9-846B-8E470B458ED5}" destId="{FE63BA53-B0B6-40F0-85C4-1B2EF115982D}" srcOrd="1" destOrd="0" presId="urn:microsoft.com/office/officeart/2008/layout/LinedList"/>
    <dgm:cxn modelId="{7A6091EB-7A2E-44F8-B1BB-7BCCE555150C}" type="presParOf" srcId="{50999C1D-313C-46FB-8F9A-07BEB42C0F22}" destId="{D19A0769-D871-4304-A32D-658A7A67717A}" srcOrd="4" destOrd="0" presId="urn:microsoft.com/office/officeart/2008/layout/LinedList"/>
    <dgm:cxn modelId="{4BA92FC8-C7C6-43A9-BCEB-E3AD84BFDCF6}" type="presParOf" srcId="{50999C1D-313C-46FB-8F9A-07BEB42C0F22}" destId="{03C07B40-B1B5-426C-BC63-FB17DDD7AF70}" srcOrd="5" destOrd="0" presId="urn:microsoft.com/office/officeart/2008/layout/LinedList"/>
    <dgm:cxn modelId="{2AA9EED1-4E13-4699-B30E-1D715C542E8D}" type="presParOf" srcId="{03C07B40-B1B5-426C-BC63-FB17DDD7AF70}" destId="{361C8368-ADFA-425B-B9FC-3E930F6D053D}" srcOrd="0" destOrd="0" presId="urn:microsoft.com/office/officeart/2008/layout/LinedList"/>
    <dgm:cxn modelId="{F06FB25C-ACA2-4C29-A066-F5B967755E00}" type="presParOf" srcId="{03C07B40-B1B5-426C-BC63-FB17DDD7AF70}" destId="{4F8ED9BD-8092-42D7-A6C3-6CD7711BCEF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9F6E5-986C-495B-A4CD-BBB840D95A8E}">
      <dsp:nvSpPr>
        <dsp:cNvPr id="0" name=""/>
        <dsp:cNvSpPr/>
      </dsp:nvSpPr>
      <dsp:spPr>
        <a:xfrm>
          <a:off x="0" y="1633"/>
          <a:ext cx="61904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8E5EC-DEC9-4601-A008-B2A7215405AF}">
      <dsp:nvSpPr>
        <dsp:cNvPr id="0" name=""/>
        <dsp:cNvSpPr/>
      </dsp:nvSpPr>
      <dsp:spPr>
        <a:xfrm>
          <a:off x="0" y="1633"/>
          <a:ext cx="6190412" cy="111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Johann Christoph Wagenseil (1633-1705)</a:t>
          </a:r>
        </a:p>
      </dsp:txBody>
      <dsp:txXfrm>
        <a:off x="0" y="1633"/>
        <a:ext cx="6190412" cy="1113730"/>
      </dsp:txXfrm>
    </dsp:sp>
    <dsp:sp modelId="{A080C4A3-C4BA-4C3D-B3D2-693AF7016EB1}">
      <dsp:nvSpPr>
        <dsp:cNvPr id="0" name=""/>
        <dsp:cNvSpPr/>
      </dsp:nvSpPr>
      <dsp:spPr>
        <a:xfrm>
          <a:off x="0" y="1115364"/>
          <a:ext cx="61904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0C34D-8EB9-4AE3-BEBD-501D623B57EB}">
      <dsp:nvSpPr>
        <dsp:cNvPr id="0" name=""/>
        <dsp:cNvSpPr/>
      </dsp:nvSpPr>
      <dsp:spPr>
        <a:xfrm>
          <a:off x="0" y="1115364"/>
          <a:ext cx="6190412" cy="111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Peaceful outreach to Jews</a:t>
          </a:r>
        </a:p>
      </dsp:txBody>
      <dsp:txXfrm>
        <a:off x="0" y="1115364"/>
        <a:ext cx="6190412" cy="1113730"/>
      </dsp:txXfrm>
    </dsp:sp>
    <dsp:sp modelId="{D19A0769-D871-4304-A32D-658A7A67717A}">
      <dsp:nvSpPr>
        <dsp:cNvPr id="0" name=""/>
        <dsp:cNvSpPr/>
      </dsp:nvSpPr>
      <dsp:spPr>
        <a:xfrm>
          <a:off x="0" y="2229094"/>
          <a:ext cx="619041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C8368-ADFA-425B-B9FC-3E930F6D053D}">
      <dsp:nvSpPr>
        <dsp:cNvPr id="0" name=""/>
        <dsp:cNvSpPr/>
      </dsp:nvSpPr>
      <dsp:spPr>
        <a:xfrm>
          <a:off x="0" y="2229094"/>
          <a:ext cx="6190412" cy="1113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a:t>Hope in the Redemption of Israel</a:t>
          </a:r>
          <a:endParaRPr lang="en-US" sz="3000" kern="1200"/>
        </a:p>
      </dsp:txBody>
      <dsp:txXfrm>
        <a:off x="0" y="2229094"/>
        <a:ext cx="6190412" cy="11137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2/16/2023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7616952" cy="2843784"/>
          </a:xfrm>
        </p:spPr>
        <p:txBody>
          <a:bodyPr>
            <a:normAutofit fontScale="90000"/>
          </a:bodyPr>
          <a:lstStyle/>
          <a:p>
            <a:r>
              <a:rPr lang="en-US" sz="5400" spc="400" dirty="0">
                <a:solidFill>
                  <a:schemeClr val="tx2">
                    <a:lumMod val="75000"/>
                    <a:lumOff val="25000"/>
                  </a:schemeClr>
                </a:solidFill>
              </a:rPr>
              <a:t>M</a:t>
            </a:r>
            <a:r>
              <a:rPr lang="en-US" sz="4900" spc="400" dirty="0">
                <a:solidFill>
                  <a:schemeClr val="tx2">
                    <a:lumMod val="75000"/>
                    <a:lumOff val="25000"/>
                  </a:schemeClr>
                </a:solidFill>
              </a:rPr>
              <a:t>essianic</a:t>
            </a:r>
            <a:r>
              <a:rPr lang="en-US" sz="5400" spc="400" dirty="0">
                <a:solidFill>
                  <a:schemeClr val="tx2">
                    <a:lumMod val="75000"/>
                    <a:lumOff val="25000"/>
                  </a:schemeClr>
                </a:solidFill>
              </a:rPr>
              <a:t> J</a:t>
            </a:r>
            <a:r>
              <a:rPr lang="en-US" sz="4900" spc="400" dirty="0">
                <a:solidFill>
                  <a:schemeClr val="tx2">
                    <a:lumMod val="75000"/>
                    <a:lumOff val="25000"/>
                  </a:schemeClr>
                </a:solidFill>
              </a:rPr>
              <a:t>ews</a:t>
            </a:r>
            <a:r>
              <a:rPr lang="en-US" sz="5400" spc="400" dirty="0">
                <a:solidFill>
                  <a:schemeClr val="tx2">
                    <a:lumMod val="75000"/>
                    <a:lumOff val="25000"/>
                  </a:schemeClr>
                </a:solidFill>
              </a:rPr>
              <a:t> </a:t>
            </a:r>
            <a:r>
              <a:rPr lang="en-US" sz="4900" spc="400" dirty="0">
                <a:solidFill>
                  <a:schemeClr val="tx2">
                    <a:lumMod val="75000"/>
                    <a:lumOff val="25000"/>
                  </a:schemeClr>
                </a:solidFill>
              </a:rPr>
              <a:t>in</a:t>
            </a:r>
            <a:r>
              <a:rPr lang="en-US" sz="5400" spc="400" dirty="0">
                <a:solidFill>
                  <a:schemeClr val="tx2">
                    <a:lumMod val="75000"/>
                    <a:lumOff val="25000"/>
                  </a:schemeClr>
                </a:solidFill>
              </a:rPr>
              <a:t> P</a:t>
            </a:r>
            <a:r>
              <a:rPr lang="en-US" sz="4900" spc="400" dirty="0">
                <a:solidFill>
                  <a:schemeClr val="tx2">
                    <a:lumMod val="75000"/>
                    <a:lumOff val="25000"/>
                  </a:schemeClr>
                </a:solidFill>
              </a:rPr>
              <a:t>re</a:t>
            </a:r>
            <a:r>
              <a:rPr lang="en-US" sz="5400" spc="400" dirty="0">
                <a:solidFill>
                  <a:schemeClr val="tx2">
                    <a:lumMod val="75000"/>
                    <a:lumOff val="25000"/>
                  </a:schemeClr>
                </a:solidFill>
              </a:rPr>
              <a:t>-W</a:t>
            </a:r>
            <a:r>
              <a:rPr lang="en-US" sz="4900" spc="400" dirty="0">
                <a:solidFill>
                  <a:schemeClr val="tx2">
                    <a:lumMod val="75000"/>
                    <a:lumOff val="25000"/>
                  </a:schemeClr>
                </a:solidFill>
              </a:rPr>
              <a:t>ar</a:t>
            </a:r>
            <a:r>
              <a:rPr lang="en-US" sz="5400" spc="400" dirty="0">
                <a:solidFill>
                  <a:schemeClr val="tx2">
                    <a:lumMod val="75000"/>
                    <a:lumOff val="25000"/>
                  </a:schemeClr>
                </a:solidFill>
              </a:rPr>
              <a:t> G</a:t>
            </a:r>
            <a:r>
              <a:rPr lang="en-US" sz="4900" spc="400" dirty="0">
                <a:solidFill>
                  <a:schemeClr val="tx2">
                    <a:lumMod val="75000"/>
                    <a:lumOff val="25000"/>
                  </a:schemeClr>
                </a:solidFill>
              </a:rPr>
              <a:t>ermany</a:t>
            </a:r>
            <a:r>
              <a:rPr lang="en-US" sz="5400" spc="400" dirty="0">
                <a:solidFill>
                  <a:schemeClr val="tx2">
                    <a:lumMod val="75000"/>
                    <a:lumOff val="25000"/>
                  </a:schemeClr>
                </a:solidFill>
              </a:rPr>
              <a:t> – </a:t>
            </a:r>
            <a:br>
              <a:rPr lang="en-US" sz="5400" spc="400" dirty="0">
                <a:solidFill>
                  <a:schemeClr val="tx2">
                    <a:lumMod val="75000"/>
                    <a:lumOff val="25000"/>
                  </a:schemeClr>
                </a:solidFill>
              </a:rPr>
            </a:br>
            <a:r>
              <a:rPr lang="en-US" sz="5400" spc="400" dirty="0">
                <a:solidFill>
                  <a:schemeClr val="tx2">
                    <a:lumMod val="75000"/>
                    <a:lumOff val="25000"/>
                  </a:schemeClr>
                </a:solidFill>
              </a:rPr>
              <a:t>A S</a:t>
            </a:r>
            <a:r>
              <a:rPr lang="en-US" sz="4900" spc="400" dirty="0">
                <a:solidFill>
                  <a:schemeClr val="tx2">
                    <a:lumMod val="75000"/>
                    <a:lumOff val="25000"/>
                  </a:schemeClr>
                </a:solidFill>
              </a:rPr>
              <a:t>equel</a:t>
            </a:r>
            <a:endParaRPr lang="en-US" dirty="0">
              <a:solidFill>
                <a:schemeClr val="tx2">
                  <a:lumMod val="75000"/>
                  <a:lumOff val="25000"/>
                </a:schemeClr>
              </a:solidFill>
            </a:endParaRPr>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tx2">
                    <a:lumMod val="75000"/>
                    <a:lumOff val="25000"/>
                  </a:schemeClr>
                </a:solidFill>
              </a:rPr>
              <a:t>Christiane Jurik</a:t>
            </a:r>
          </a:p>
          <a:p>
            <a:r>
              <a:rPr lang="en-US" dirty="0">
                <a:solidFill>
                  <a:schemeClr val="tx2">
                    <a:lumMod val="75000"/>
                    <a:lumOff val="25000"/>
                  </a:schemeClr>
                </a:solidFill>
              </a:rPr>
              <a:t>Director of Publications</a:t>
            </a:r>
          </a:p>
          <a:p>
            <a:r>
              <a:rPr lang="en-US" sz="2000" dirty="0">
                <a:solidFill>
                  <a:schemeClr val="tx2">
                    <a:lumMod val="75000"/>
                    <a:lumOff val="25000"/>
                  </a:schemeClr>
                </a:solidFill>
              </a:rPr>
              <a:t>Ariel Ministries</a:t>
            </a:r>
          </a:p>
          <a:p>
            <a:endParaRPr lang="en-US" dirty="0">
              <a:solidFill>
                <a:schemeClr val="tx2">
                  <a:lumMod val="75000"/>
                  <a:lumOff val="25000"/>
                </a:schemeClr>
              </a:solidFill>
            </a:endParaRPr>
          </a:p>
        </p:txBody>
      </p:sp>
      <p:pic>
        <p:nvPicPr>
          <p:cNvPr id="5" name="Picture 4" descr="A picture containing text&#10;&#10;Description automatically generated">
            <a:extLst>
              <a:ext uri="{FF2B5EF4-FFF2-40B4-BE49-F238E27FC236}">
                <a16:creationId xmlns:a16="http://schemas.microsoft.com/office/drawing/2014/main" id="{39941748-8518-FCF1-1E75-E34507F73150}"/>
              </a:ext>
            </a:extLst>
          </p:cNvPr>
          <p:cNvPicPr>
            <a:picLocks noChangeAspect="1"/>
          </p:cNvPicPr>
          <p:nvPr/>
        </p:nvPicPr>
        <p:blipFill>
          <a:blip r:embed="rId2"/>
          <a:stretch>
            <a:fillRect/>
          </a:stretch>
        </p:blipFill>
        <p:spPr>
          <a:xfrm>
            <a:off x="8662049" y="5897880"/>
            <a:ext cx="2073007" cy="532576"/>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23">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37" name="Rectangle 25">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6412091" y="501651"/>
            <a:ext cx="4395340" cy="1716255"/>
          </a:xfrm>
        </p:spPr>
        <p:txBody>
          <a:bodyPr vert="horz" lIns="91440" tIns="45720" rIns="91440" bIns="45720" rtlCol="0" anchor="b">
            <a:normAutofit/>
          </a:bodyPr>
          <a:lstStyle/>
          <a:p>
            <a:r>
              <a:rPr lang="en-US" sz="5400" kern="1200" dirty="0">
                <a:solidFill>
                  <a:schemeClr val="tx1"/>
                </a:solidFill>
                <a:latin typeface="+mj-lt"/>
                <a:ea typeface="+mj-ea"/>
                <a:cs typeface="+mj-cs"/>
              </a:rPr>
              <a:t>Leo Tolstoy</a:t>
            </a:r>
          </a:p>
        </p:txBody>
      </p:sp>
      <p:sp>
        <p:nvSpPr>
          <p:cNvPr id="38" name="Rectangle 27">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erson sitting on a chair&#10;&#10;Description automatically generated with low confidence">
            <a:extLst>
              <a:ext uri="{FF2B5EF4-FFF2-40B4-BE49-F238E27FC236}">
                <a16:creationId xmlns:a16="http://schemas.microsoft.com/office/drawing/2014/main" id="{3D3FAFF0-DFBC-1ADD-0A28-05DA94EBEFCB}"/>
              </a:ext>
            </a:extLst>
          </p:cNvPr>
          <p:cNvPicPr>
            <a:picLocks noChangeAspect="1"/>
          </p:cNvPicPr>
          <p:nvPr/>
        </p:nvPicPr>
        <p:blipFill>
          <a:blip r:embed="rId2"/>
          <a:stretch>
            <a:fillRect/>
          </a:stretch>
        </p:blipFill>
        <p:spPr>
          <a:xfrm>
            <a:off x="628898" y="299509"/>
            <a:ext cx="4522115" cy="6258983"/>
          </a:xfrm>
          <a:prstGeom prst="rect">
            <a:avLst/>
          </a:prstGeom>
        </p:spPr>
      </p:pic>
      <p:sp>
        <p:nvSpPr>
          <p:cNvPr id="17" name="TextBox 16">
            <a:extLst>
              <a:ext uri="{FF2B5EF4-FFF2-40B4-BE49-F238E27FC236}">
                <a16:creationId xmlns:a16="http://schemas.microsoft.com/office/drawing/2014/main" id="{1D7D8BBB-5418-76F4-D2A9-A34D3B1CBA0F}"/>
              </a:ext>
            </a:extLst>
          </p:cNvPr>
          <p:cNvSpPr txBox="1"/>
          <p:nvPr/>
        </p:nvSpPr>
        <p:spPr>
          <a:xfrm>
            <a:off x="6392583" y="2836718"/>
            <a:ext cx="4434721" cy="3519631"/>
          </a:xfrm>
          <a:prstGeom prst="rect">
            <a:avLst/>
          </a:prstGeom>
        </p:spPr>
        <p:txBody>
          <a:bodyPr vert="horz" lIns="91440" tIns="45720" rIns="91440" bIns="45720" rtlCol="0" anchor="t">
            <a:normAutofit/>
          </a:bodyPr>
          <a:lstStyle/>
          <a:p>
            <a:pPr>
              <a:lnSpc>
                <a:spcPct val="90000"/>
              </a:lnSpc>
              <a:spcAft>
                <a:spcPts val="600"/>
              </a:spcAft>
            </a:pPr>
            <a:r>
              <a:rPr lang="en-US" sz="2400" dirty="0">
                <a:effectLst/>
              </a:rPr>
              <a:t>“Tolstoy showed me a Christianity I had not held to be possible. I thought that Christians learned from Jesus to murder Jews and torment Jewish children at school. But in Tolstoy’s books I read that Jesus taught boundless love”</a:t>
            </a:r>
          </a:p>
          <a:p>
            <a:pPr algn="r">
              <a:lnSpc>
                <a:spcPct val="90000"/>
              </a:lnSpc>
              <a:spcAft>
                <a:spcPts val="600"/>
              </a:spcAft>
            </a:pPr>
            <a:r>
              <a:rPr lang="en-US" sz="2400" dirty="0"/>
              <a:t>- Abram Poljak</a:t>
            </a:r>
            <a:endParaRPr lang="en-US" sz="2400" dirty="0">
              <a:effectLst/>
            </a:endParaRPr>
          </a:p>
        </p:txBody>
      </p:sp>
      <p:cxnSp>
        <p:nvCxnSpPr>
          <p:cNvPr id="39"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A8CC5FF-16B7-2598-9BCC-4F002A13A829}"/>
              </a:ext>
            </a:extLst>
          </p:cNvPr>
          <p:cNvSpPr txBox="1"/>
          <p:nvPr/>
        </p:nvSpPr>
        <p:spPr>
          <a:xfrm>
            <a:off x="6408809" y="2168797"/>
            <a:ext cx="4434721" cy="349547"/>
          </a:xfrm>
          <a:prstGeom prst="rect">
            <a:avLst/>
          </a:prstGeom>
        </p:spPr>
        <p:txBody>
          <a:bodyPr vert="horz" lIns="91440" tIns="45720" rIns="91440" bIns="45720" rtlCol="0" anchor="t">
            <a:normAutofit/>
          </a:bodyPr>
          <a:lstStyle/>
          <a:p>
            <a:pPr>
              <a:lnSpc>
                <a:spcPct val="90000"/>
              </a:lnSpc>
              <a:spcAft>
                <a:spcPts val="600"/>
              </a:spcAft>
            </a:pPr>
            <a:r>
              <a:rPr lang="en-US" dirty="0">
                <a:effectLst/>
              </a:rPr>
              <a:t>1828-1910</a:t>
            </a:r>
            <a:endParaRPr lang="en-US" sz="1500" dirty="0"/>
          </a:p>
        </p:txBody>
      </p:sp>
      <p:pic>
        <p:nvPicPr>
          <p:cNvPr id="3" name="Picture 2" descr="A picture containing text&#10;&#10;Description automatically generated">
            <a:extLst>
              <a:ext uri="{FF2B5EF4-FFF2-40B4-BE49-F238E27FC236}">
                <a16:creationId xmlns:a16="http://schemas.microsoft.com/office/drawing/2014/main" id="{FE68899D-46EA-0047-18A4-22664718068D}"/>
              </a:ext>
            </a:extLst>
          </p:cNvPr>
          <p:cNvPicPr>
            <a:picLocks noChangeAspect="1"/>
          </p:cNvPicPr>
          <p:nvPr/>
        </p:nvPicPr>
        <p:blipFill>
          <a:blip r:embed="rId3"/>
          <a:stretch>
            <a:fillRect/>
          </a:stretch>
        </p:blipFill>
        <p:spPr>
          <a:xfrm>
            <a:off x="9513155" y="315570"/>
            <a:ext cx="2073007" cy="532576"/>
          </a:xfrm>
          <a:prstGeom prst="rect">
            <a:avLst/>
          </a:prstGeom>
        </p:spPr>
      </p:pic>
    </p:spTree>
    <p:extLst>
      <p:ext uri="{BB962C8B-B14F-4D97-AF65-F5344CB8AC3E}">
        <p14:creationId xmlns:p14="http://schemas.microsoft.com/office/powerpoint/2010/main" val="312476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Salvation </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a:bodyPr>
          <a:lstStyle/>
          <a:p>
            <a:pPr marL="0" indent="0">
              <a:buNone/>
            </a:pPr>
            <a:r>
              <a:rPr lang="en-US" sz="2800" dirty="0"/>
              <a:t>“Scales fell from my eyes. Now I saw Yeshua inwardly and outwardly – the Master of love, the Lord of grace, the Redeemer of the world, the Son of God and the King of the Jews! The One in everything and everything in the One: the King of the Jews.”</a:t>
            </a:r>
          </a:p>
          <a:p>
            <a:pPr marL="0" indent="0" algn="r">
              <a:buNone/>
            </a:pPr>
            <a:r>
              <a:rPr lang="en-US" sz="2800" dirty="0"/>
              <a:t>-Abram Poljak</a:t>
            </a:r>
          </a:p>
        </p:txBody>
      </p:sp>
      <p:pic>
        <p:nvPicPr>
          <p:cNvPr id="3" name="Picture 2" descr="A picture containing text&#10;&#10;Description automatically generated">
            <a:extLst>
              <a:ext uri="{FF2B5EF4-FFF2-40B4-BE49-F238E27FC236}">
                <a16:creationId xmlns:a16="http://schemas.microsoft.com/office/drawing/2014/main" id="{60BBA216-B58D-482B-878C-12CCC7C89B70}"/>
              </a:ext>
            </a:extLst>
          </p:cNvPr>
          <p:cNvPicPr>
            <a:picLocks noChangeAspect="1"/>
          </p:cNvPicPr>
          <p:nvPr/>
        </p:nvPicPr>
        <p:blipFill>
          <a:blip r:embed="rId2"/>
          <a:stretch>
            <a:fillRect/>
          </a:stretch>
        </p:blipFill>
        <p:spPr>
          <a:xfrm>
            <a:off x="5059496" y="6226587"/>
            <a:ext cx="2073007" cy="532576"/>
          </a:xfrm>
          <a:prstGeom prst="rect">
            <a:avLst/>
          </a:prstGeom>
        </p:spPr>
      </p:pic>
    </p:spTree>
    <p:extLst>
      <p:ext uri="{BB962C8B-B14F-4D97-AF65-F5344CB8AC3E}">
        <p14:creationId xmlns:p14="http://schemas.microsoft.com/office/powerpoint/2010/main" val="140345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Career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University</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buNone/>
            </a:pPr>
            <a:r>
              <a:rPr lang="en-US" sz="2000" dirty="0"/>
              <a:t>Parents hoped that he would become rabbi</a:t>
            </a:r>
          </a:p>
          <a:p>
            <a:pPr marL="0" indent="0">
              <a:buNone/>
            </a:pPr>
            <a:r>
              <a:rPr lang="en-US" sz="2000" dirty="0"/>
              <a:t>Poljak studied philosophy instead</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1927</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sz="2000" dirty="0"/>
              <a:t>Taught on Jewish topics at </a:t>
            </a:r>
            <a:r>
              <a:rPr lang="en-US" sz="2000" i="1" dirty="0" err="1"/>
              <a:t>Institutum</a:t>
            </a:r>
            <a:r>
              <a:rPr lang="en-US" sz="2000" i="1" dirty="0"/>
              <a:t> </a:t>
            </a:r>
            <a:r>
              <a:rPr lang="en-US" sz="2000" i="1" dirty="0" err="1"/>
              <a:t>Judaicum</a:t>
            </a:r>
            <a:r>
              <a:rPr lang="en-US" sz="2000" i="1" dirty="0"/>
              <a:t> </a:t>
            </a:r>
            <a:r>
              <a:rPr lang="en-US" sz="2000" i="1" dirty="0" err="1"/>
              <a:t>Delitzschianum</a:t>
            </a:r>
            <a:r>
              <a:rPr lang="en-US" sz="2000" i="1" dirty="0"/>
              <a:t> </a:t>
            </a:r>
            <a:r>
              <a:rPr lang="en-US" sz="2000" dirty="0"/>
              <a:t>in Leipzig</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Journalism</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Worked as journalist until the Nazis forced his dismissal in 1930</a:t>
            </a:r>
          </a:p>
        </p:txBody>
      </p:sp>
      <p:pic>
        <p:nvPicPr>
          <p:cNvPr id="7" name="Picture 6" descr="A picture containing text&#10;&#10;Description automatically generated">
            <a:extLst>
              <a:ext uri="{FF2B5EF4-FFF2-40B4-BE49-F238E27FC236}">
                <a16:creationId xmlns:a16="http://schemas.microsoft.com/office/drawing/2014/main" id="{57CF308A-4455-BDAC-0D55-E738574A398D}"/>
              </a:ext>
            </a:extLst>
          </p:cNvPr>
          <p:cNvPicPr>
            <a:picLocks noChangeAspect="1"/>
          </p:cNvPicPr>
          <p:nvPr/>
        </p:nvPicPr>
        <p:blipFill>
          <a:blip r:embed="rId2"/>
          <a:stretch>
            <a:fillRect/>
          </a:stretch>
        </p:blipFill>
        <p:spPr>
          <a:xfrm>
            <a:off x="5064912" y="6189663"/>
            <a:ext cx="2073007" cy="532576"/>
          </a:xfrm>
          <a:prstGeom prst="rect">
            <a:avLst/>
          </a:prstGeom>
        </p:spPr>
      </p:pic>
    </p:spTree>
    <p:extLst>
      <p:ext uri="{BB962C8B-B14F-4D97-AF65-F5344CB8AC3E}">
        <p14:creationId xmlns:p14="http://schemas.microsoft.com/office/powerpoint/2010/main" val="1390244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Publications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1927</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buNone/>
            </a:pPr>
            <a:r>
              <a:rPr lang="en-US" sz="2000" i="1" dirty="0"/>
              <a:t>Between Man and God</a:t>
            </a:r>
          </a:p>
        </p:txBody>
      </p:sp>
      <p:pic>
        <p:nvPicPr>
          <p:cNvPr id="5" name="Picture 4" descr="A picture containing text&#10;&#10;Description automatically generated">
            <a:extLst>
              <a:ext uri="{FF2B5EF4-FFF2-40B4-BE49-F238E27FC236}">
                <a16:creationId xmlns:a16="http://schemas.microsoft.com/office/drawing/2014/main" id="{500D5631-613F-C823-6BED-240F3F07F5F4}"/>
              </a:ext>
            </a:extLst>
          </p:cNvPr>
          <p:cNvPicPr>
            <a:picLocks noChangeAspect="1"/>
          </p:cNvPicPr>
          <p:nvPr/>
        </p:nvPicPr>
        <p:blipFill>
          <a:blip r:embed="rId2"/>
          <a:stretch>
            <a:fillRect/>
          </a:stretch>
        </p:blipFill>
        <p:spPr>
          <a:xfrm>
            <a:off x="5059496" y="6189663"/>
            <a:ext cx="2073007" cy="532576"/>
          </a:xfrm>
          <a:prstGeom prst="rect">
            <a:avLst/>
          </a:prstGeom>
        </p:spPr>
      </p:pic>
    </p:spTree>
    <p:extLst>
      <p:ext uri="{BB962C8B-B14F-4D97-AF65-F5344CB8AC3E}">
        <p14:creationId xmlns:p14="http://schemas.microsoft.com/office/powerpoint/2010/main" val="351437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Party Affiliations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1930-1933</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buNone/>
            </a:pPr>
            <a:r>
              <a:rPr lang="en-US" sz="2000" dirty="0"/>
              <a:t>German Social Democratic Party</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1933</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sz="2000" dirty="0"/>
              <a:t>Founding of Communist Party</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1933</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Disbanding of Communist Party by Nazis</a:t>
            </a:r>
          </a:p>
          <a:p>
            <a:pPr marL="0" indent="0">
              <a:buNone/>
            </a:pPr>
            <a:r>
              <a:rPr lang="en-US" sz="2000" dirty="0"/>
              <a:t>Arrest</a:t>
            </a:r>
          </a:p>
        </p:txBody>
      </p:sp>
      <p:pic>
        <p:nvPicPr>
          <p:cNvPr id="7" name="Picture 6" descr="A picture containing text&#10;&#10;Description automatically generated">
            <a:extLst>
              <a:ext uri="{FF2B5EF4-FFF2-40B4-BE49-F238E27FC236}">
                <a16:creationId xmlns:a16="http://schemas.microsoft.com/office/drawing/2014/main" id="{1FA75A53-DB28-F9F3-CE42-F3C16D8AF921}"/>
              </a:ext>
            </a:extLst>
          </p:cNvPr>
          <p:cNvPicPr>
            <a:picLocks noChangeAspect="1"/>
          </p:cNvPicPr>
          <p:nvPr/>
        </p:nvPicPr>
        <p:blipFill>
          <a:blip r:embed="rId2"/>
          <a:stretch>
            <a:fillRect/>
          </a:stretch>
        </p:blipFill>
        <p:spPr>
          <a:xfrm>
            <a:off x="5368151" y="6189663"/>
            <a:ext cx="2073007" cy="532576"/>
          </a:xfrm>
          <a:prstGeom prst="rect">
            <a:avLst/>
          </a:prstGeom>
        </p:spPr>
      </p:pic>
    </p:spTree>
    <p:extLst>
      <p:ext uri="{BB962C8B-B14F-4D97-AF65-F5344CB8AC3E}">
        <p14:creationId xmlns:p14="http://schemas.microsoft.com/office/powerpoint/2010/main" val="250874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Palestine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1933</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buNone/>
            </a:pPr>
            <a:r>
              <a:rPr lang="en-US" sz="2000" dirty="0"/>
              <a:t>Fled to France</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1934</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sz="2000" dirty="0"/>
              <a:t>Wanted to get to Palestine</a:t>
            </a:r>
          </a:p>
          <a:p>
            <a:pPr marL="0" indent="0">
              <a:buNone/>
            </a:pPr>
            <a:r>
              <a:rPr lang="en-US" dirty="0"/>
              <a:t>Arrived in December of 1934</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1936</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Left Palestine because his plans to establish a safe-haven for Jewish believers did not work out</a:t>
            </a:r>
          </a:p>
        </p:txBody>
      </p:sp>
      <p:pic>
        <p:nvPicPr>
          <p:cNvPr id="7" name="Picture 6" descr="A picture containing text&#10;&#10;Description automatically generated">
            <a:extLst>
              <a:ext uri="{FF2B5EF4-FFF2-40B4-BE49-F238E27FC236}">
                <a16:creationId xmlns:a16="http://schemas.microsoft.com/office/drawing/2014/main" id="{4DD99BED-6EA6-C593-6335-55A6D3C46B55}"/>
              </a:ext>
            </a:extLst>
          </p:cNvPr>
          <p:cNvPicPr>
            <a:picLocks noChangeAspect="1"/>
          </p:cNvPicPr>
          <p:nvPr/>
        </p:nvPicPr>
        <p:blipFill>
          <a:blip r:embed="rId2"/>
          <a:stretch>
            <a:fillRect/>
          </a:stretch>
        </p:blipFill>
        <p:spPr>
          <a:xfrm>
            <a:off x="5368151" y="6189663"/>
            <a:ext cx="2073007" cy="532576"/>
          </a:xfrm>
          <a:prstGeom prst="rect">
            <a:avLst/>
          </a:prstGeom>
        </p:spPr>
      </p:pic>
    </p:spTree>
    <p:extLst>
      <p:ext uri="{BB962C8B-B14F-4D97-AF65-F5344CB8AC3E}">
        <p14:creationId xmlns:p14="http://schemas.microsoft.com/office/powerpoint/2010/main" val="412549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Important Meetings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fontScale="92500"/>
          </a:bodyPr>
          <a:lstStyle/>
          <a:p>
            <a:r>
              <a:rPr lang="en-US" dirty="0"/>
              <a:t>Rabbi Moshe Immanuel ben Meir</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buNone/>
            </a:pPr>
            <a:r>
              <a:rPr lang="en-US" sz="2000" dirty="0"/>
              <a:t>1905-1978</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fontScale="92500"/>
          </a:bodyPr>
          <a:lstStyle/>
          <a:p>
            <a:r>
              <a:rPr lang="en-US" dirty="0"/>
              <a:t>Rabbi Daniel Zion</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sz="2000" dirty="0"/>
              <a:t>1883-1979</a:t>
            </a:r>
          </a:p>
        </p:txBody>
      </p:sp>
      <p:pic>
        <p:nvPicPr>
          <p:cNvPr id="8" name="Picture 7" descr="A picture containing text&#10;&#10;Description automatically generated">
            <a:extLst>
              <a:ext uri="{FF2B5EF4-FFF2-40B4-BE49-F238E27FC236}">
                <a16:creationId xmlns:a16="http://schemas.microsoft.com/office/drawing/2014/main" id="{0F70B11C-C4E6-9738-ABD5-67671EEB177F}"/>
              </a:ext>
            </a:extLst>
          </p:cNvPr>
          <p:cNvPicPr>
            <a:picLocks noChangeAspect="1"/>
          </p:cNvPicPr>
          <p:nvPr/>
        </p:nvPicPr>
        <p:blipFill rotWithShape="1">
          <a:blip r:embed="rId2"/>
          <a:srcRect l="16336" t="11606" r="15828" b="17226"/>
          <a:stretch/>
        </p:blipFill>
        <p:spPr>
          <a:xfrm>
            <a:off x="1447800" y="3288289"/>
            <a:ext cx="2298379" cy="2999072"/>
          </a:xfrm>
          <a:prstGeom prst="rect">
            <a:avLst/>
          </a:prstGeom>
        </p:spPr>
      </p:pic>
      <p:pic>
        <p:nvPicPr>
          <p:cNvPr id="10" name="Picture 9" descr="A person with a beard&#10;&#10;Description automatically generated with low confidence">
            <a:extLst>
              <a:ext uri="{FF2B5EF4-FFF2-40B4-BE49-F238E27FC236}">
                <a16:creationId xmlns:a16="http://schemas.microsoft.com/office/drawing/2014/main" id="{07899B22-4752-4096-2686-57C613EED4E6}"/>
              </a:ext>
            </a:extLst>
          </p:cNvPr>
          <p:cNvPicPr>
            <a:picLocks noChangeAspect="1"/>
          </p:cNvPicPr>
          <p:nvPr/>
        </p:nvPicPr>
        <p:blipFill rotWithShape="1">
          <a:blip r:embed="rId3"/>
          <a:srcRect l="54035" t="27727" r="1478"/>
          <a:stretch/>
        </p:blipFill>
        <p:spPr>
          <a:xfrm>
            <a:off x="4987335" y="3288289"/>
            <a:ext cx="3282003" cy="299907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47C7C69A-27AA-DD0E-0149-B3EE8219EAEF}"/>
              </a:ext>
            </a:extLst>
          </p:cNvPr>
          <p:cNvPicPr>
            <a:picLocks noChangeAspect="1"/>
          </p:cNvPicPr>
          <p:nvPr/>
        </p:nvPicPr>
        <p:blipFill>
          <a:blip r:embed="rId4"/>
          <a:stretch>
            <a:fillRect/>
          </a:stretch>
        </p:blipFill>
        <p:spPr>
          <a:xfrm>
            <a:off x="9282381" y="5754785"/>
            <a:ext cx="2073007" cy="532576"/>
          </a:xfrm>
          <a:prstGeom prst="rect">
            <a:avLst/>
          </a:prstGeom>
        </p:spPr>
      </p:pic>
    </p:spTree>
    <p:extLst>
      <p:ext uri="{BB962C8B-B14F-4D97-AF65-F5344CB8AC3E}">
        <p14:creationId xmlns:p14="http://schemas.microsoft.com/office/powerpoint/2010/main" val="411137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Publications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1936</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2834640" cy="3684588"/>
          </a:xfrm>
        </p:spPr>
        <p:txBody>
          <a:bodyPr>
            <a:normAutofit/>
          </a:bodyPr>
          <a:lstStyle/>
          <a:p>
            <a:pPr marL="0" indent="0">
              <a:buNone/>
            </a:pPr>
            <a:r>
              <a:rPr lang="en-US" sz="2000" i="1" dirty="0"/>
              <a:t>Jewish Christians in the Holy Land</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4987335" y="1681163"/>
            <a:ext cx="2834640" cy="823912"/>
          </a:xfrm>
        </p:spPr>
        <p:txBody>
          <a:bodyPr>
            <a:normAutofit/>
          </a:bodyPr>
          <a:lstStyle/>
          <a:p>
            <a:r>
              <a:rPr lang="en-US" dirty="0"/>
              <a:t>1936</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4987335" y="2505075"/>
            <a:ext cx="2834640" cy="3684588"/>
          </a:xfrm>
        </p:spPr>
        <p:txBody>
          <a:bodyPr>
            <a:normAutofit/>
          </a:bodyPr>
          <a:lstStyle/>
          <a:p>
            <a:pPr marL="0" indent="0">
              <a:buNone/>
            </a:pPr>
            <a:r>
              <a:rPr lang="en-US" sz="2000" i="1" dirty="0"/>
              <a:t>The Jewish Christian Community</a:t>
            </a:r>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8526870" y="1681163"/>
            <a:ext cx="28346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1937</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8526870" y="2505075"/>
            <a:ext cx="2834640" cy="3684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i="1" dirty="0"/>
              <a:t>The Cross in the Star of David</a:t>
            </a:r>
          </a:p>
        </p:txBody>
      </p:sp>
      <p:pic>
        <p:nvPicPr>
          <p:cNvPr id="8" name="Picture 7">
            <a:extLst>
              <a:ext uri="{FF2B5EF4-FFF2-40B4-BE49-F238E27FC236}">
                <a16:creationId xmlns:a16="http://schemas.microsoft.com/office/drawing/2014/main" id="{E2E053AC-C371-047F-0AA9-C393694199D7}"/>
              </a:ext>
            </a:extLst>
          </p:cNvPr>
          <p:cNvPicPr>
            <a:picLocks noChangeAspect="1"/>
          </p:cNvPicPr>
          <p:nvPr/>
        </p:nvPicPr>
        <p:blipFill>
          <a:blip r:embed="rId2"/>
          <a:srcRect l="3326" r="3326"/>
          <a:stretch/>
        </p:blipFill>
        <p:spPr>
          <a:xfrm>
            <a:off x="5266850" y="3319462"/>
            <a:ext cx="2275609" cy="3455557"/>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10;&#10;Description automatically generated">
            <a:extLst>
              <a:ext uri="{FF2B5EF4-FFF2-40B4-BE49-F238E27FC236}">
                <a16:creationId xmlns:a16="http://schemas.microsoft.com/office/drawing/2014/main" id="{FF59E76D-5743-3D01-2CB9-A05750AAB570}"/>
              </a:ext>
            </a:extLst>
          </p:cNvPr>
          <p:cNvPicPr>
            <a:picLocks noChangeAspect="1"/>
          </p:cNvPicPr>
          <p:nvPr/>
        </p:nvPicPr>
        <p:blipFill>
          <a:blip r:embed="rId3"/>
          <a:stretch>
            <a:fillRect/>
          </a:stretch>
        </p:blipFill>
        <p:spPr>
          <a:xfrm>
            <a:off x="9288503" y="761618"/>
            <a:ext cx="2073007" cy="532576"/>
          </a:xfrm>
          <a:prstGeom prst="rect">
            <a:avLst/>
          </a:prstGeom>
        </p:spPr>
      </p:pic>
    </p:spTree>
    <p:extLst>
      <p:ext uri="{BB962C8B-B14F-4D97-AF65-F5344CB8AC3E}">
        <p14:creationId xmlns:p14="http://schemas.microsoft.com/office/powerpoint/2010/main" val="392158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88">
            <a:extLst>
              <a:ext uri="{FF2B5EF4-FFF2-40B4-BE49-F238E27FC236}">
                <a16:creationId xmlns:a16="http://schemas.microsoft.com/office/drawing/2014/main" id="{330C0765-5A38-4A34-880C-9CC4C2E14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646103" y="381935"/>
            <a:ext cx="5908006" cy="2344840"/>
          </a:xfrm>
        </p:spPr>
        <p:txBody>
          <a:bodyPr vert="horz" lIns="91440" tIns="45720" rIns="91440" bIns="45720" rtlCol="0" anchor="b">
            <a:normAutofit/>
          </a:bodyPr>
          <a:lstStyle/>
          <a:p>
            <a:r>
              <a:rPr lang="en-US" sz="6000" b="1" i="0" kern="1200" cap="all" baseline="0">
                <a:solidFill>
                  <a:schemeClr val="tx1"/>
                </a:solidFill>
                <a:latin typeface="+mj-lt"/>
                <a:ea typeface="+mj-ea"/>
                <a:cs typeface="+mj-cs"/>
              </a:rPr>
              <a:t>Paul Levertoff</a:t>
            </a:r>
          </a:p>
        </p:txBody>
      </p:sp>
      <p:sp>
        <p:nvSpPr>
          <p:cNvPr id="99" name="Graphic 15">
            <a:extLst>
              <a:ext uri="{FF2B5EF4-FFF2-40B4-BE49-F238E27FC236}">
                <a16:creationId xmlns:a16="http://schemas.microsoft.com/office/drawing/2014/main" id="{B7DA268A-F88C-4936-8401-97C8C9861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1450" y="122968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00" name="Graphic 14">
            <a:extLst>
              <a:ext uri="{FF2B5EF4-FFF2-40B4-BE49-F238E27FC236}">
                <a16:creationId xmlns:a16="http://schemas.microsoft.com/office/drawing/2014/main" id="{2E48EAB8-CD1C-4BF5-A92C-BA11919E6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30230" y="145898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101" name="Graphic 16">
            <a:extLst>
              <a:ext uri="{FF2B5EF4-FFF2-40B4-BE49-F238E27FC236}">
                <a16:creationId xmlns:a16="http://schemas.microsoft.com/office/drawing/2014/main" id="{F66F957D-AE64-4187-90D7-B24F1CC27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5910" y="1974124"/>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A9C1E8DF-BA84-482E-1778-88BA96F2EBD7}"/>
              </a:ext>
            </a:extLst>
          </p:cNvPr>
          <p:cNvSpPr txBox="1"/>
          <p:nvPr/>
        </p:nvSpPr>
        <p:spPr>
          <a:xfrm>
            <a:off x="646103" y="3096039"/>
            <a:ext cx="5908007" cy="2888627"/>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1700" dirty="0"/>
              <a:t>1878-1954</a:t>
            </a:r>
          </a:p>
          <a:p>
            <a:pPr marL="285750" indent="-228600">
              <a:lnSpc>
                <a:spcPct val="90000"/>
              </a:lnSpc>
              <a:spcAft>
                <a:spcPts val="600"/>
              </a:spcAft>
              <a:buFont typeface="Arial" panose="020B0604020202020204" pitchFamily="34" charset="0"/>
              <a:buChar char="•"/>
            </a:pPr>
            <a:r>
              <a:rPr lang="en-US" sz="1700" dirty="0"/>
              <a:t>Born in Belarus into Hassidic family</a:t>
            </a:r>
          </a:p>
          <a:p>
            <a:pPr marL="285750" indent="-228600">
              <a:lnSpc>
                <a:spcPct val="90000"/>
              </a:lnSpc>
              <a:spcAft>
                <a:spcPts val="600"/>
              </a:spcAft>
              <a:buFont typeface="Arial" panose="020B0604020202020204" pitchFamily="34" charset="0"/>
              <a:buChar char="•"/>
            </a:pPr>
            <a:r>
              <a:rPr lang="en-US" sz="1700" dirty="0"/>
              <a:t>Studied in Yeshiva in </a:t>
            </a:r>
            <a:r>
              <a:rPr lang="en-US" sz="1700" dirty="0" err="1"/>
              <a:t>Waloshyn</a:t>
            </a:r>
            <a:endParaRPr lang="en-US" sz="1700" dirty="0"/>
          </a:p>
          <a:p>
            <a:pPr marL="285750" indent="-228600">
              <a:lnSpc>
                <a:spcPct val="90000"/>
              </a:lnSpc>
              <a:spcAft>
                <a:spcPts val="600"/>
              </a:spcAft>
              <a:buFont typeface="Arial" panose="020B0604020202020204" pitchFamily="34" charset="0"/>
              <a:buChar char="•"/>
            </a:pPr>
            <a:r>
              <a:rPr lang="en-US" sz="1700" dirty="0"/>
              <a:t>After coming to saving faith, studied theology in Russia and Germany</a:t>
            </a:r>
          </a:p>
          <a:p>
            <a:pPr marL="285750" indent="-228600">
              <a:lnSpc>
                <a:spcPct val="90000"/>
              </a:lnSpc>
              <a:spcAft>
                <a:spcPts val="600"/>
              </a:spcAft>
              <a:buFont typeface="Arial" panose="020B0604020202020204" pitchFamily="34" charset="0"/>
              <a:buChar char="•"/>
            </a:pPr>
            <a:r>
              <a:rPr lang="en-US" sz="1700" dirty="0"/>
              <a:t>Taught at </a:t>
            </a:r>
            <a:r>
              <a:rPr lang="en-US" sz="1700" dirty="0" err="1"/>
              <a:t>Institutum</a:t>
            </a:r>
            <a:r>
              <a:rPr lang="en-US" sz="1700" dirty="0"/>
              <a:t> </a:t>
            </a:r>
            <a:r>
              <a:rPr lang="en-US" sz="1700" dirty="0" err="1"/>
              <a:t>Judaicum</a:t>
            </a:r>
            <a:r>
              <a:rPr lang="en-US" sz="1700" dirty="0"/>
              <a:t> </a:t>
            </a:r>
            <a:r>
              <a:rPr lang="en-US" sz="1700" dirty="0" err="1"/>
              <a:t>Delitzschianum</a:t>
            </a:r>
            <a:r>
              <a:rPr lang="en-US" sz="1700" dirty="0"/>
              <a:t> in Leipzig</a:t>
            </a:r>
          </a:p>
          <a:p>
            <a:pPr marL="285750" indent="-228600">
              <a:lnSpc>
                <a:spcPct val="90000"/>
              </a:lnSpc>
              <a:spcAft>
                <a:spcPts val="600"/>
              </a:spcAft>
              <a:buFont typeface="Arial" panose="020B0604020202020204" pitchFamily="34" charset="0"/>
              <a:buChar char="•"/>
            </a:pPr>
            <a:r>
              <a:rPr lang="en-US" sz="1700" dirty="0"/>
              <a:t>1918 – moved to London</a:t>
            </a:r>
          </a:p>
          <a:p>
            <a:pPr marL="285750" indent="-228600">
              <a:lnSpc>
                <a:spcPct val="90000"/>
              </a:lnSpc>
              <a:spcAft>
                <a:spcPts val="600"/>
              </a:spcAft>
              <a:buFont typeface="Arial" panose="020B0604020202020204" pitchFamily="34" charset="0"/>
              <a:buChar char="•"/>
            </a:pPr>
            <a:r>
              <a:rPr lang="en-US" sz="1700" dirty="0"/>
              <a:t>Became priest in Anglican Church where he was active in the outreach to the Jewish people</a:t>
            </a:r>
          </a:p>
        </p:txBody>
      </p:sp>
      <p:pic>
        <p:nvPicPr>
          <p:cNvPr id="8" name="Picture 7">
            <a:extLst>
              <a:ext uri="{FF2B5EF4-FFF2-40B4-BE49-F238E27FC236}">
                <a16:creationId xmlns:a16="http://schemas.microsoft.com/office/drawing/2014/main" id="{BB10C675-779A-20CE-ED0E-343D59339671}"/>
              </a:ext>
            </a:extLst>
          </p:cNvPr>
          <p:cNvPicPr>
            <a:picLocks noChangeAspect="1"/>
          </p:cNvPicPr>
          <p:nvPr/>
        </p:nvPicPr>
        <p:blipFill rotWithShape="1">
          <a:blip r:embed="rId2"/>
          <a:srcRect t="2719" b="5389"/>
          <a:stretch/>
        </p:blipFill>
        <p:spPr>
          <a:xfrm>
            <a:off x="7200212" y="1423196"/>
            <a:ext cx="4009703" cy="4561469"/>
          </a:xfrm>
          <a:prstGeom prst="rect">
            <a:avLst/>
          </a:prstGeom>
        </p:spPr>
      </p:pic>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a:xfrm rot="5400000">
            <a:off x="9806116" y="1591484"/>
            <a:ext cx="3548094" cy="365125"/>
          </a:xfrm>
        </p:spPr>
        <p:txBody>
          <a:bodyPr vert="horz" lIns="91440" tIns="45720" rIns="91440" bIns="45720" rtlCol="0" anchor="ctr">
            <a:normAutofit/>
          </a:bodyPr>
          <a:lstStyle/>
          <a:p>
            <a:pPr>
              <a:spcAft>
                <a:spcPts val="600"/>
              </a:spcAft>
            </a:pPr>
            <a:r>
              <a:rPr lang="en-US" b="1" i="0" kern="1200" cap="all" spc="100" baseline="0">
                <a:solidFill>
                  <a:schemeClr val="accent2"/>
                </a:solidFill>
                <a:latin typeface="+mn-lt"/>
                <a:ea typeface="+mn-ea"/>
                <a:cs typeface="+mn-cs"/>
              </a:rPr>
              <a:t>Pre-War Germany</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accent2"/>
                </a:solidFill>
              </a:rPr>
              <a:pPr>
                <a:spcAft>
                  <a:spcPts val="600"/>
                </a:spcAft>
              </a:pPr>
              <a:t>18</a:t>
            </a:fld>
            <a:endParaRPr lang="en-US">
              <a:solidFill>
                <a:schemeClr val="accent2"/>
              </a:solidFill>
            </a:endParaRPr>
          </a:p>
        </p:txBody>
      </p:sp>
      <p:cxnSp>
        <p:nvCxnSpPr>
          <p:cNvPr id="97" name="Straight Connector 9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0162" y="3610394"/>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10;&#10;Description automatically generated">
            <a:extLst>
              <a:ext uri="{FF2B5EF4-FFF2-40B4-BE49-F238E27FC236}">
                <a16:creationId xmlns:a16="http://schemas.microsoft.com/office/drawing/2014/main" id="{E8FAAB8E-299A-DD00-271F-0F200022747C}"/>
              </a:ext>
            </a:extLst>
          </p:cNvPr>
          <p:cNvPicPr>
            <a:picLocks noChangeAspect="1"/>
          </p:cNvPicPr>
          <p:nvPr/>
        </p:nvPicPr>
        <p:blipFill>
          <a:blip r:embed="rId3"/>
          <a:stretch>
            <a:fillRect/>
          </a:stretch>
        </p:blipFill>
        <p:spPr>
          <a:xfrm>
            <a:off x="9689719" y="179022"/>
            <a:ext cx="2073007" cy="532576"/>
          </a:xfrm>
          <a:prstGeom prst="rect">
            <a:avLst/>
          </a:prstGeom>
        </p:spPr>
      </p:pic>
    </p:spTree>
    <p:extLst>
      <p:ext uri="{BB962C8B-B14F-4D97-AF65-F5344CB8AC3E}">
        <p14:creationId xmlns:p14="http://schemas.microsoft.com/office/powerpoint/2010/main" val="2501043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Levertoff’s Mission </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lnSpcReduction="10000"/>
          </a:bodyPr>
          <a:lstStyle/>
          <a:p>
            <a:pPr marL="0" indent="0">
              <a:buNone/>
            </a:pPr>
            <a:r>
              <a:rPr lang="en-US" sz="2800" dirty="0"/>
              <a:t>“Levertoff rescued the Jewish Christian idea by uniting it to an ancient Christian tradition and placing it within the ordered forms of a securely founded church… Levertoff had a historic task to fulfill. He could go no other way. He thus showed a twofold courage: courage in the face of the Christians in erecting a synagogue within the church and courage in the face of the Jews by setting up his synagogue with the church.”</a:t>
            </a:r>
          </a:p>
          <a:p>
            <a:pPr marL="0" indent="0" algn="r">
              <a:buNone/>
            </a:pPr>
            <a:r>
              <a:rPr lang="en-US" sz="2800" dirty="0"/>
              <a:t>-Abram Poljak</a:t>
            </a:r>
          </a:p>
        </p:txBody>
      </p:sp>
      <p:pic>
        <p:nvPicPr>
          <p:cNvPr id="3" name="Picture 2" descr="A picture containing text&#10;&#10;Description automatically generated">
            <a:extLst>
              <a:ext uri="{FF2B5EF4-FFF2-40B4-BE49-F238E27FC236}">
                <a16:creationId xmlns:a16="http://schemas.microsoft.com/office/drawing/2014/main" id="{4D6763A6-2087-9E79-8A3C-35D50A9338DE}"/>
              </a:ext>
            </a:extLst>
          </p:cNvPr>
          <p:cNvPicPr>
            <a:picLocks noChangeAspect="1"/>
          </p:cNvPicPr>
          <p:nvPr/>
        </p:nvPicPr>
        <p:blipFill>
          <a:blip r:embed="rId2"/>
          <a:stretch>
            <a:fillRect/>
          </a:stretch>
        </p:blipFill>
        <p:spPr>
          <a:xfrm>
            <a:off x="5059496" y="6189663"/>
            <a:ext cx="2073007" cy="532576"/>
          </a:xfrm>
          <a:prstGeom prst="rect">
            <a:avLst/>
          </a:prstGeom>
        </p:spPr>
      </p:pic>
    </p:spTree>
    <p:extLst>
      <p:ext uri="{BB962C8B-B14F-4D97-AF65-F5344CB8AC3E}">
        <p14:creationId xmlns:p14="http://schemas.microsoft.com/office/powerpoint/2010/main" val="363904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b="1" cap="all" spc="400" dirty="0">
                <a:solidFill>
                  <a:schemeClr val="bg1"/>
                </a:solidFill>
                <a:latin typeface="+mn-lt"/>
              </a:rPr>
              <a:t>A Brief History</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dirty="0"/>
              <a:t>o</a:t>
            </a:r>
            <a:r>
              <a:rPr lang="en-US" sz="1800" dirty="0">
                <a:solidFill>
                  <a:schemeClr val="bg1"/>
                </a:solidFill>
              </a:rPr>
              <a:t>f the Messianic Jewish </a:t>
            </a:r>
          </a:p>
          <a:p>
            <a:pPr algn="r"/>
            <a:r>
              <a:rPr lang="en-US" sz="1800" dirty="0">
                <a:solidFill>
                  <a:schemeClr val="bg1"/>
                </a:solidFill>
              </a:rPr>
              <a:t>Movement in Europe</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a:lstStyle/>
          <a:p>
            <a:r>
              <a:rPr lang="en-US" dirty="0"/>
              <a:t>February 2023</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Pre-War Germany</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pic>
        <p:nvPicPr>
          <p:cNvPr id="2" name="Picture 1" descr="A picture containing text&#10;&#10;Description automatically generated">
            <a:extLst>
              <a:ext uri="{FF2B5EF4-FFF2-40B4-BE49-F238E27FC236}">
                <a16:creationId xmlns:a16="http://schemas.microsoft.com/office/drawing/2014/main" id="{FCC51296-C96D-6DB3-1749-3DF133D493E6}"/>
              </a:ext>
            </a:extLst>
          </p:cNvPr>
          <p:cNvPicPr>
            <a:picLocks noChangeAspect="1"/>
          </p:cNvPicPr>
          <p:nvPr/>
        </p:nvPicPr>
        <p:blipFill>
          <a:blip r:embed="rId3"/>
          <a:stretch>
            <a:fillRect/>
          </a:stretch>
        </p:blipFill>
        <p:spPr>
          <a:xfrm>
            <a:off x="8945696" y="5971741"/>
            <a:ext cx="2073007" cy="532576"/>
          </a:xfrm>
          <a:prstGeom prst="rect">
            <a:avLst/>
          </a:prstGeom>
        </p:spPr>
      </p:pic>
    </p:spTree>
    <p:extLst>
      <p:ext uri="{BB962C8B-B14F-4D97-AF65-F5344CB8AC3E}">
        <p14:creationId xmlns:p14="http://schemas.microsoft.com/office/powerpoint/2010/main" val="161359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Return to Palestine </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681163"/>
            <a:ext cx="2834640" cy="823912"/>
          </a:xfrm>
        </p:spPr>
        <p:txBody>
          <a:bodyPr>
            <a:normAutofit/>
          </a:bodyPr>
          <a:lstStyle/>
          <a:p>
            <a:r>
              <a:rPr lang="en-US" dirty="0"/>
              <a:t>1940-1944</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1524000" cy="3684588"/>
          </a:xfrm>
        </p:spPr>
        <p:txBody>
          <a:bodyPr>
            <a:normAutofit/>
          </a:bodyPr>
          <a:lstStyle/>
          <a:p>
            <a:pPr marL="0" indent="0">
              <a:buNone/>
            </a:pPr>
            <a:r>
              <a:rPr lang="en-US" sz="2000" dirty="0"/>
              <a:t>Imprisoned on the Isle of Man and in Canada</a:t>
            </a:r>
          </a:p>
        </p:txBody>
      </p:sp>
      <p:sp>
        <p:nvSpPr>
          <p:cNvPr id="5" name="Text Placeholder 4">
            <a:extLst>
              <a:ext uri="{FF2B5EF4-FFF2-40B4-BE49-F238E27FC236}">
                <a16:creationId xmlns:a16="http://schemas.microsoft.com/office/drawing/2014/main" id="{2347FB98-C049-45C5-86B4-4CF44B247B2C}"/>
              </a:ext>
            </a:extLst>
          </p:cNvPr>
          <p:cNvSpPr>
            <a:spLocks noGrp="1"/>
          </p:cNvSpPr>
          <p:nvPr>
            <p:ph type="body" sz="quarter" idx="3"/>
          </p:nvPr>
        </p:nvSpPr>
        <p:spPr>
          <a:xfrm>
            <a:off x="3584561" y="1681163"/>
            <a:ext cx="2834640" cy="823912"/>
          </a:xfrm>
        </p:spPr>
        <p:txBody>
          <a:bodyPr>
            <a:normAutofit/>
          </a:bodyPr>
          <a:lstStyle/>
          <a:p>
            <a:r>
              <a:rPr lang="en-US" dirty="0"/>
              <a:t>After the War</a:t>
            </a:r>
          </a:p>
        </p:txBody>
      </p:sp>
      <p:sp>
        <p:nvSpPr>
          <p:cNvPr id="6" name="Content Placeholder 5">
            <a:extLst>
              <a:ext uri="{FF2B5EF4-FFF2-40B4-BE49-F238E27FC236}">
                <a16:creationId xmlns:a16="http://schemas.microsoft.com/office/drawing/2014/main" id="{5A74CB9D-E60B-4C8A-B4E7-23BC1D9FA66E}"/>
              </a:ext>
            </a:extLst>
          </p:cNvPr>
          <p:cNvSpPr>
            <a:spLocks noGrp="1"/>
          </p:cNvSpPr>
          <p:nvPr>
            <p:ph sz="quarter" idx="4"/>
          </p:nvPr>
        </p:nvSpPr>
        <p:spPr>
          <a:xfrm>
            <a:off x="3584561" y="2505075"/>
            <a:ext cx="2057703" cy="3684588"/>
          </a:xfrm>
        </p:spPr>
        <p:txBody>
          <a:bodyPr>
            <a:normAutofit/>
          </a:bodyPr>
          <a:lstStyle/>
          <a:p>
            <a:r>
              <a:rPr lang="en-US" sz="2000" dirty="0"/>
              <a:t>Return to Palestine</a:t>
            </a:r>
          </a:p>
          <a:p>
            <a:r>
              <a:rPr lang="en-US" dirty="0"/>
              <a:t>Reconnected with ben Meir</a:t>
            </a:r>
            <a:endParaRPr lang="en-US" sz="2000" dirty="0"/>
          </a:p>
        </p:txBody>
      </p:sp>
      <p:sp>
        <p:nvSpPr>
          <p:cNvPr id="11" name="Text Placeholder 4">
            <a:extLst>
              <a:ext uri="{FF2B5EF4-FFF2-40B4-BE49-F238E27FC236}">
                <a16:creationId xmlns:a16="http://schemas.microsoft.com/office/drawing/2014/main" id="{CE6B5B72-43F9-4438-A504-FD3C083AB96D}"/>
              </a:ext>
            </a:extLst>
          </p:cNvPr>
          <p:cNvSpPr txBox="1">
            <a:spLocks/>
          </p:cNvSpPr>
          <p:nvPr/>
        </p:nvSpPr>
        <p:spPr>
          <a:xfrm>
            <a:off x="6255025" y="1681163"/>
            <a:ext cx="510648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Definition of “Jewish Christian”</a:t>
            </a:r>
          </a:p>
        </p:txBody>
      </p:sp>
      <p:sp>
        <p:nvSpPr>
          <p:cNvPr id="13" name="Content Placeholder 5">
            <a:extLst>
              <a:ext uri="{FF2B5EF4-FFF2-40B4-BE49-F238E27FC236}">
                <a16:creationId xmlns:a16="http://schemas.microsoft.com/office/drawing/2014/main" id="{DE486408-F529-4D60-A080-911A0851FE1B}"/>
              </a:ext>
            </a:extLst>
          </p:cNvPr>
          <p:cNvSpPr txBox="1">
            <a:spLocks/>
          </p:cNvSpPr>
          <p:nvPr/>
        </p:nvSpPr>
        <p:spPr>
          <a:xfrm>
            <a:off x="6255025" y="2505075"/>
            <a:ext cx="5106485" cy="368458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 am] a Jewish Christian,” … “Why do you emphasize ‘Jewish’?” … ‘First of all because there are English, German, and Russian Christians, and second because I assume from your question that you make a difference between Jews and Christians. If you had asked me whether I am a German, I would have said simply ‘no’, because I’m not a German but a Jew. Here, there is actually a national difference. But if you make a difference between Jews and Christians, the way I understand things I cannot accept a radical division and must answer as my conscience demands… My Christianity is also a Jewish duty.”</a:t>
            </a:r>
          </a:p>
        </p:txBody>
      </p:sp>
      <p:pic>
        <p:nvPicPr>
          <p:cNvPr id="7" name="Picture 6" descr="A picture containing text&#10;&#10;Description automatically generated">
            <a:extLst>
              <a:ext uri="{FF2B5EF4-FFF2-40B4-BE49-F238E27FC236}">
                <a16:creationId xmlns:a16="http://schemas.microsoft.com/office/drawing/2014/main" id="{6B0412D4-276A-5C31-2734-2447B9D1638F}"/>
              </a:ext>
            </a:extLst>
          </p:cNvPr>
          <p:cNvPicPr>
            <a:picLocks noChangeAspect="1"/>
          </p:cNvPicPr>
          <p:nvPr/>
        </p:nvPicPr>
        <p:blipFill>
          <a:blip r:embed="rId2"/>
          <a:stretch>
            <a:fillRect/>
          </a:stretch>
        </p:blipFill>
        <p:spPr>
          <a:xfrm>
            <a:off x="5382697" y="6226587"/>
            <a:ext cx="2073007" cy="532576"/>
          </a:xfrm>
          <a:prstGeom prst="rect">
            <a:avLst/>
          </a:prstGeom>
        </p:spPr>
      </p:pic>
    </p:spTree>
    <p:extLst>
      <p:ext uri="{BB962C8B-B14F-4D97-AF65-F5344CB8AC3E}">
        <p14:creationId xmlns:p14="http://schemas.microsoft.com/office/powerpoint/2010/main" val="166414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CE3C5560-7A9C-489F-9148-18C5E1D0F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1578043" y="590062"/>
            <a:ext cx="5309140" cy="2838938"/>
          </a:xfrm>
        </p:spPr>
        <p:txBody>
          <a:bodyPr vert="horz" lIns="91440" tIns="45720" rIns="91440" bIns="45720" rtlCol="0" anchor="b">
            <a:normAutofit/>
          </a:bodyPr>
          <a:lstStyle/>
          <a:p>
            <a:r>
              <a:rPr lang="en-US" b="1" i="0" kern="1200" cap="all" baseline="0" dirty="0">
                <a:solidFill>
                  <a:schemeClr val="bg1"/>
                </a:solidFill>
                <a:latin typeface="+mj-lt"/>
                <a:ea typeface="+mj-ea"/>
                <a:cs typeface="+mj-cs"/>
              </a:rPr>
              <a:t>Operation Mercy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1578043" y="3739764"/>
            <a:ext cx="5309133" cy="1198120"/>
          </a:xfrm>
        </p:spPr>
        <p:txBody>
          <a:bodyPr vert="horz" lIns="91440" tIns="45720" rIns="91440" bIns="45720" rtlCol="0">
            <a:noAutofit/>
          </a:bodyPr>
          <a:lstStyle/>
          <a:p>
            <a:pPr>
              <a:lnSpc>
                <a:spcPct val="90000"/>
              </a:lnSpc>
            </a:pPr>
            <a:r>
              <a:rPr lang="en-US" sz="1800" kern="1200" dirty="0">
                <a:solidFill>
                  <a:schemeClr val="bg1"/>
                </a:solidFill>
                <a:latin typeface="+mn-lt"/>
                <a:ea typeface="+mn-ea"/>
                <a:cs typeface="+mn-cs"/>
              </a:rPr>
              <a:t>“He who believes does not flee!” Stay in the land! Close ranks! Let us serve one another! If we must go hungry, let us be hungry together, and if we must die, we will die together. There is no fairer death than that on the way of faith in the Holy land. Let us give thanks to God that he has given us an opportunity to prove our faith, our sincerity and faithfulness and to glorify the name of Christ in Israel—in the hour of need!</a:t>
            </a:r>
          </a:p>
          <a:p>
            <a:pPr>
              <a:lnSpc>
                <a:spcPct val="90000"/>
              </a:lnSpc>
            </a:pPr>
            <a:r>
              <a:rPr lang="en-US" sz="1800" kern="1200" dirty="0">
                <a:solidFill>
                  <a:schemeClr val="bg1"/>
                </a:solidFill>
                <a:latin typeface="+mn-lt"/>
                <a:ea typeface="+mn-ea"/>
                <a:cs typeface="+mn-cs"/>
              </a:rPr>
              <a:t>- Abram Poljak</a:t>
            </a:r>
          </a:p>
        </p:txBody>
      </p:sp>
      <p:pic>
        <p:nvPicPr>
          <p:cNvPr id="22" name="Picture Placeholder 21">
            <a:extLst>
              <a:ext uri="{FF2B5EF4-FFF2-40B4-BE49-F238E27FC236}">
                <a16:creationId xmlns:a16="http://schemas.microsoft.com/office/drawing/2014/main" id="{D8AC51EB-1C22-4303-8354-FC97950C7DE6}"/>
              </a:ext>
            </a:extLst>
          </p:cNvPr>
          <p:cNvPicPr>
            <a:picLocks noGrp="1" noChangeAspect="1"/>
          </p:cNvPicPr>
          <p:nvPr>
            <p:ph type="pic" sz="quarter" idx="13"/>
          </p:nvPr>
        </p:nvPicPr>
        <p:blipFill rotWithShape="1">
          <a:blip r:embed="rId2"/>
          <a:srcRect r="1988" b="-1"/>
          <a:stretch/>
        </p:blipFill>
        <p:spPr>
          <a:xfrm>
            <a:off x="9325160" y="10"/>
            <a:ext cx="2866840" cy="2925034"/>
          </a:xfrm>
          <a:custGeom>
            <a:avLst/>
            <a:gdLst/>
            <a:ahLst/>
            <a:cxnLst/>
            <a:rect l="l" t="t" r="r" b="b"/>
            <a:pathLst>
              <a:path w="2866840" h="2925044">
                <a:moveTo>
                  <a:pt x="1437601" y="0"/>
                </a:moveTo>
                <a:lnTo>
                  <a:pt x="1488735" y="0"/>
                </a:lnTo>
                <a:lnTo>
                  <a:pt x="1612768" y="6263"/>
                </a:lnTo>
                <a:cubicBezTo>
                  <a:pt x="2203017" y="66206"/>
                  <a:pt x="2689551" y="476982"/>
                  <a:pt x="2860554" y="1026775"/>
                </a:cubicBezTo>
                <a:lnTo>
                  <a:pt x="2866840" y="1051223"/>
                </a:lnTo>
                <a:lnTo>
                  <a:pt x="2866840" y="1872530"/>
                </a:lnTo>
                <a:lnTo>
                  <a:pt x="2860554" y="1896978"/>
                </a:lnTo>
                <a:cubicBezTo>
                  <a:pt x="2675300" y="2492588"/>
                  <a:pt x="2119737" y="2925044"/>
                  <a:pt x="1463168" y="2925044"/>
                </a:cubicBezTo>
                <a:cubicBezTo>
                  <a:pt x="655082" y="2925044"/>
                  <a:pt x="0" y="2269962"/>
                  <a:pt x="0" y="1461877"/>
                </a:cubicBezTo>
                <a:cubicBezTo>
                  <a:pt x="0" y="704296"/>
                  <a:pt x="575756" y="81192"/>
                  <a:pt x="1313568" y="6263"/>
                </a:cubicBezTo>
                <a:close/>
              </a:path>
            </a:pathLst>
          </a:custGeom>
        </p:spPr>
      </p:pic>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bg1"/>
                </a:solidFill>
              </a:rPr>
              <a:pPr>
                <a:spcAft>
                  <a:spcPts val="600"/>
                </a:spcAft>
              </a:pPr>
              <a:t>21</a:t>
            </a:fld>
            <a:endParaRPr lang="en-US">
              <a:solidFill>
                <a:schemeClr val="bg1"/>
              </a:solidFill>
            </a:endParaRPr>
          </a:p>
        </p:txBody>
      </p:sp>
      <p:sp>
        <p:nvSpPr>
          <p:cNvPr id="3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a:xfrm rot="16200000">
            <a:off x="-759310" y="4995679"/>
            <a:ext cx="3346084" cy="365125"/>
          </a:xfrm>
        </p:spPr>
        <p:txBody>
          <a:bodyPr vert="horz" lIns="91440" tIns="45720" rIns="91440" bIns="45720" rtlCol="0" anchor="ctr">
            <a:normAutofit/>
          </a:bodyPr>
          <a:lstStyle/>
          <a:p>
            <a:pPr>
              <a:spcAft>
                <a:spcPts val="600"/>
              </a:spcAft>
            </a:pPr>
            <a:r>
              <a:rPr lang="en-US" b="1" i="0" kern="1200" cap="all" spc="100" baseline="0" dirty="0">
                <a:solidFill>
                  <a:schemeClr val="bg1"/>
                </a:solidFill>
                <a:latin typeface="+mn-lt"/>
                <a:ea typeface="+mn-ea"/>
                <a:cs typeface="+mn-cs"/>
              </a:rPr>
              <a:t>Pre-War Germany</a:t>
            </a:r>
          </a:p>
        </p:txBody>
      </p:sp>
      <p:cxnSp>
        <p:nvCxnSpPr>
          <p:cNvPr id="39" name="Straight Connector 3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8" name="Picture Placeholder 17">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3"/>
          <a:srcRect l="1238" t="29135" r="-1238" b="7915"/>
          <a:stretch/>
        </p:blipFill>
        <p:spPr>
          <a:xfrm>
            <a:off x="8465226" y="3267983"/>
            <a:ext cx="3726773" cy="3590017"/>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20" name="Picture Placeholder 19">
            <a:extLst>
              <a:ext uri="{FF2B5EF4-FFF2-40B4-BE49-F238E27FC236}">
                <a16:creationId xmlns:a16="http://schemas.microsoft.com/office/drawing/2014/main" id="{B8714555-7486-4DD7-A96C-52C276483584}"/>
              </a:ext>
            </a:extLst>
          </p:cNvPr>
          <p:cNvPicPr>
            <a:picLocks noGrp="1" noChangeAspect="1"/>
          </p:cNvPicPr>
          <p:nvPr>
            <p:ph type="pic" sz="quarter" idx="15"/>
          </p:nvPr>
        </p:nvPicPr>
        <p:blipFill>
          <a:blip r:embed="rId4"/>
          <a:srcRect l="21872" r="21872"/>
          <a:stretch/>
        </p:blipFill>
        <p:spPr>
          <a:xfrm>
            <a:off x="7130003" y="1856226"/>
            <a:ext cx="2040674" cy="2040674"/>
          </a:xfrm>
          <a:custGeom>
            <a:avLst/>
            <a:gdLst/>
            <a:ahLst/>
            <a:cxnLst/>
            <a:rect l="l" t="t" r="r" b="b"/>
            <a:pathLst>
              <a:path w="2040674" h="2040674">
                <a:moveTo>
                  <a:pt x="1020337" y="0"/>
                </a:moveTo>
                <a:cubicBezTo>
                  <a:pt x="1583854" y="0"/>
                  <a:pt x="2040674" y="456820"/>
                  <a:pt x="2040674" y="1020337"/>
                </a:cubicBezTo>
                <a:cubicBezTo>
                  <a:pt x="2040674" y="1583854"/>
                  <a:pt x="1583854" y="2040674"/>
                  <a:pt x="1020337" y="2040674"/>
                </a:cubicBezTo>
                <a:cubicBezTo>
                  <a:pt x="456820" y="2040674"/>
                  <a:pt x="0" y="1583854"/>
                  <a:pt x="0" y="1020337"/>
                </a:cubicBezTo>
                <a:cubicBezTo>
                  <a:pt x="0" y="456820"/>
                  <a:pt x="456820" y="0"/>
                  <a:pt x="1020337" y="0"/>
                </a:cubicBezTo>
                <a:close/>
              </a:path>
            </a:pathLst>
          </a:custGeom>
        </p:spPr>
      </p:pic>
      <p:pic>
        <p:nvPicPr>
          <p:cNvPr id="3" name="Picture 2" descr="A picture containing text&#10;&#10;Description automatically generated">
            <a:extLst>
              <a:ext uri="{FF2B5EF4-FFF2-40B4-BE49-F238E27FC236}">
                <a16:creationId xmlns:a16="http://schemas.microsoft.com/office/drawing/2014/main" id="{D64E26BF-DE93-6882-C37D-8870B4531F07}"/>
              </a:ext>
            </a:extLst>
          </p:cNvPr>
          <p:cNvPicPr>
            <a:picLocks noChangeAspect="1"/>
          </p:cNvPicPr>
          <p:nvPr/>
        </p:nvPicPr>
        <p:blipFill>
          <a:blip r:embed="rId5"/>
          <a:stretch>
            <a:fillRect/>
          </a:stretch>
        </p:blipFill>
        <p:spPr>
          <a:xfrm>
            <a:off x="838510" y="168392"/>
            <a:ext cx="2073007" cy="532576"/>
          </a:xfrm>
          <a:prstGeom prst="rect">
            <a:avLst/>
          </a:prstGeom>
        </p:spPr>
      </p:pic>
    </p:spTree>
    <p:extLst>
      <p:ext uri="{BB962C8B-B14F-4D97-AF65-F5344CB8AC3E}">
        <p14:creationId xmlns:p14="http://schemas.microsoft.com/office/powerpoint/2010/main" val="358477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Poljak’s Interpretation of the Shoah - 1</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a:bodyPr>
          <a:lstStyle/>
          <a:p>
            <a:pPr marL="0" indent="0">
              <a:buNone/>
            </a:pPr>
            <a:r>
              <a:rPr lang="en-US" sz="2800" dirty="0"/>
              <a:t>Our belief that Hitler is merely a tool of Satan leaves the question unanswered. Instead, we should direct the question toward God. The “tools of Satan” and Satan himself are ultimately dependent upon God. Nothing in the heavens, in hell, or on earth happens without God’s knowledge and permission. So also, Hitler is, in the final analysis, like Nebuchadnezzar, “a servant of God” (Jeremiah 27:6), a scourge in the hand of God.</a:t>
            </a:r>
          </a:p>
        </p:txBody>
      </p:sp>
      <p:pic>
        <p:nvPicPr>
          <p:cNvPr id="3" name="Picture 2" descr="A picture containing text&#10;&#10;Description automatically generated">
            <a:extLst>
              <a:ext uri="{FF2B5EF4-FFF2-40B4-BE49-F238E27FC236}">
                <a16:creationId xmlns:a16="http://schemas.microsoft.com/office/drawing/2014/main" id="{29D1741B-FFD7-C9A7-7052-DA4784DE32E4}"/>
              </a:ext>
            </a:extLst>
          </p:cNvPr>
          <p:cNvPicPr>
            <a:picLocks noChangeAspect="1"/>
          </p:cNvPicPr>
          <p:nvPr/>
        </p:nvPicPr>
        <p:blipFill>
          <a:blip r:embed="rId2"/>
          <a:stretch>
            <a:fillRect/>
          </a:stretch>
        </p:blipFill>
        <p:spPr>
          <a:xfrm>
            <a:off x="5059496" y="6189663"/>
            <a:ext cx="2073007" cy="532576"/>
          </a:xfrm>
          <a:prstGeom prst="rect">
            <a:avLst/>
          </a:prstGeom>
        </p:spPr>
      </p:pic>
    </p:spTree>
    <p:extLst>
      <p:ext uri="{BB962C8B-B14F-4D97-AF65-F5344CB8AC3E}">
        <p14:creationId xmlns:p14="http://schemas.microsoft.com/office/powerpoint/2010/main" val="115714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Poljak’s Interpretation of the Shoah - 2</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a:bodyPr>
          <a:lstStyle/>
          <a:p>
            <a:pPr marL="0" indent="0">
              <a:buNone/>
            </a:pPr>
            <a:r>
              <a:rPr lang="en-US" sz="2800" dirty="0"/>
              <a:t>His war against Judaism and Christianity has been decreed. If we find ourselves in the hands of Satan, it is not God, but our sins that have driven us there. God does not create these clouds of misfortune; we do. We bring down punishment, and punishment comes to correct us from walking the wrong paths…</a:t>
            </a:r>
          </a:p>
        </p:txBody>
      </p:sp>
      <p:pic>
        <p:nvPicPr>
          <p:cNvPr id="3" name="Picture 2" descr="A picture containing text&#10;&#10;Description automatically generated">
            <a:extLst>
              <a:ext uri="{FF2B5EF4-FFF2-40B4-BE49-F238E27FC236}">
                <a16:creationId xmlns:a16="http://schemas.microsoft.com/office/drawing/2014/main" id="{E8D73A04-8EF2-1A77-57C1-002793D19951}"/>
              </a:ext>
            </a:extLst>
          </p:cNvPr>
          <p:cNvPicPr>
            <a:picLocks noChangeAspect="1"/>
          </p:cNvPicPr>
          <p:nvPr/>
        </p:nvPicPr>
        <p:blipFill>
          <a:blip r:embed="rId2"/>
          <a:stretch>
            <a:fillRect/>
          </a:stretch>
        </p:blipFill>
        <p:spPr>
          <a:xfrm>
            <a:off x="5059496" y="6189663"/>
            <a:ext cx="2073007" cy="532576"/>
          </a:xfrm>
          <a:prstGeom prst="rect">
            <a:avLst/>
          </a:prstGeom>
        </p:spPr>
      </p:pic>
    </p:spTree>
    <p:extLst>
      <p:ext uri="{BB962C8B-B14F-4D97-AF65-F5344CB8AC3E}">
        <p14:creationId xmlns:p14="http://schemas.microsoft.com/office/powerpoint/2010/main" val="2654360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Poljak’s Interpretation of the Shoah - 3</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a:bodyPr>
          <a:lstStyle/>
          <a:p>
            <a:pPr marL="0" indent="0">
              <a:buNone/>
            </a:pPr>
            <a:r>
              <a:rPr lang="en-US" sz="2800" dirty="0"/>
              <a:t>The crooked path is assimilation, the desire of the Jewish people to no longer be Jews, but to be reckoned as Germans. The Jews and Germany are not suffering today because they are bad Germans, as the Nazis maintain, but because they were too good at being Germans. In reality, the assimilated Jews have sacrificed everything for Germany, even truth itself and their own honor…</a:t>
            </a:r>
          </a:p>
        </p:txBody>
      </p:sp>
      <p:pic>
        <p:nvPicPr>
          <p:cNvPr id="3" name="Picture 2" descr="A picture containing text&#10;&#10;Description automatically generated">
            <a:extLst>
              <a:ext uri="{FF2B5EF4-FFF2-40B4-BE49-F238E27FC236}">
                <a16:creationId xmlns:a16="http://schemas.microsoft.com/office/drawing/2014/main" id="{7CC85604-9D91-9DB8-7539-8AF26B6BF04B}"/>
              </a:ext>
            </a:extLst>
          </p:cNvPr>
          <p:cNvPicPr>
            <a:picLocks noChangeAspect="1"/>
          </p:cNvPicPr>
          <p:nvPr/>
        </p:nvPicPr>
        <p:blipFill>
          <a:blip r:embed="rId2"/>
          <a:stretch>
            <a:fillRect/>
          </a:stretch>
        </p:blipFill>
        <p:spPr>
          <a:xfrm>
            <a:off x="5059496" y="6226587"/>
            <a:ext cx="2073007" cy="532576"/>
          </a:xfrm>
          <a:prstGeom prst="rect">
            <a:avLst/>
          </a:prstGeom>
        </p:spPr>
      </p:pic>
    </p:spTree>
    <p:extLst>
      <p:ext uri="{BB962C8B-B14F-4D97-AF65-F5344CB8AC3E}">
        <p14:creationId xmlns:p14="http://schemas.microsoft.com/office/powerpoint/2010/main" val="2100498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Poljak’s Interpretation of the Shoah - 4</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lnSpcReduction="10000"/>
          </a:bodyPr>
          <a:lstStyle/>
          <a:p>
            <a:pPr marL="0" indent="0">
              <a:buNone/>
            </a:pPr>
            <a:r>
              <a:rPr lang="en-US" sz="2800" dirty="0"/>
              <a:t>They even took German names for themselves. And as if that were not enough for them, they were baptized and changed to own family names. So it was that a Kohen became a Mr. Karsten, and a Levy became a Mr. Ley. Instead of the Hanukkiah, they took a Christmas tree.  The assimilated Jews wanted to forget Jerusalem completely. However, “If I forget you, O Jerusalem, may my right hand forget her skill” (Psalm 137:5).</a:t>
            </a:r>
          </a:p>
          <a:p>
            <a:pPr marL="0" indent="0">
              <a:buNone/>
            </a:pPr>
            <a:r>
              <a:rPr lang="en-US" sz="2800" dirty="0"/>
              <a:t>And they forgot!</a:t>
            </a:r>
          </a:p>
        </p:txBody>
      </p:sp>
      <p:pic>
        <p:nvPicPr>
          <p:cNvPr id="3" name="Picture 2" descr="A picture containing text&#10;&#10;Description automatically generated">
            <a:extLst>
              <a:ext uri="{FF2B5EF4-FFF2-40B4-BE49-F238E27FC236}">
                <a16:creationId xmlns:a16="http://schemas.microsoft.com/office/drawing/2014/main" id="{2767F2B6-4B89-FD53-2061-DA2A0C97542D}"/>
              </a:ext>
            </a:extLst>
          </p:cNvPr>
          <p:cNvPicPr>
            <a:picLocks noChangeAspect="1"/>
          </p:cNvPicPr>
          <p:nvPr/>
        </p:nvPicPr>
        <p:blipFill>
          <a:blip r:embed="rId2"/>
          <a:stretch>
            <a:fillRect/>
          </a:stretch>
        </p:blipFill>
        <p:spPr>
          <a:xfrm>
            <a:off x="5059496" y="6226587"/>
            <a:ext cx="2073007" cy="532576"/>
          </a:xfrm>
          <a:prstGeom prst="rect">
            <a:avLst/>
          </a:prstGeom>
        </p:spPr>
      </p:pic>
    </p:spTree>
    <p:extLst>
      <p:ext uri="{BB962C8B-B14F-4D97-AF65-F5344CB8AC3E}">
        <p14:creationId xmlns:p14="http://schemas.microsoft.com/office/powerpoint/2010/main" val="40932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fontScale="90000"/>
          </a:bodyPr>
          <a:lstStyle/>
          <a:p>
            <a:r>
              <a:rPr lang="en-US" sz="5400" dirty="0"/>
              <a:t>My Conclusion Regarding this Interpretation</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a:bodyPr>
          <a:lstStyle/>
          <a:p>
            <a:pPr marL="0" indent="0">
              <a:buNone/>
            </a:pPr>
            <a:r>
              <a:rPr lang="en-US" sz="2800" dirty="0"/>
              <a:t>Having studied under Dr. Fruchtenbaum, I personally believe that the Holocaust was permitted by God and was ultimately the result of Israel’s rejection of Yeshua’s Messiahship. However, Poljak presents a portion of this teaching and then attributes the Holocaust to the assimilation of Jews into European societies. I do not agree with this conclusion. </a:t>
            </a:r>
          </a:p>
        </p:txBody>
      </p:sp>
      <p:pic>
        <p:nvPicPr>
          <p:cNvPr id="3" name="Picture 2" descr="A picture containing text&#10;&#10;Description automatically generated">
            <a:extLst>
              <a:ext uri="{FF2B5EF4-FFF2-40B4-BE49-F238E27FC236}">
                <a16:creationId xmlns:a16="http://schemas.microsoft.com/office/drawing/2014/main" id="{76FD568A-477E-0856-D17E-E3BD0AF8545F}"/>
              </a:ext>
            </a:extLst>
          </p:cNvPr>
          <p:cNvPicPr>
            <a:picLocks noChangeAspect="1"/>
          </p:cNvPicPr>
          <p:nvPr/>
        </p:nvPicPr>
        <p:blipFill>
          <a:blip r:embed="rId2"/>
          <a:stretch>
            <a:fillRect/>
          </a:stretch>
        </p:blipFill>
        <p:spPr>
          <a:xfrm>
            <a:off x="5059496" y="6226587"/>
            <a:ext cx="2073007" cy="532576"/>
          </a:xfrm>
          <a:prstGeom prst="rect">
            <a:avLst/>
          </a:prstGeom>
        </p:spPr>
      </p:pic>
    </p:spTree>
    <p:extLst>
      <p:ext uri="{BB962C8B-B14F-4D97-AF65-F5344CB8AC3E}">
        <p14:creationId xmlns:p14="http://schemas.microsoft.com/office/powerpoint/2010/main" val="1804725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Poljak’s View of Hitler</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a:bodyPr>
          <a:lstStyle/>
          <a:p>
            <a:pPr marL="0" indent="0">
              <a:buNone/>
            </a:pPr>
            <a:r>
              <a:rPr lang="en-US" sz="2800" dirty="0"/>
              <a:t>In 1949, Poljak wrote </a:t>
            </a:r>
            <a:r>
              <a:rPr lang="en-US" sz="2800" i="1" dirty="0"/>
              <a:t>Hitler as General and Spiritist</a:t>
            </a:r>
            <a:r>
              <a:rPr lang="en-US" sz="2800" dirty="0"/>
              <a:t>.</a:t>
            </a:r>
          </a:p>
          <a:p>
            <a:pPr marL="0" indent="0">
              <a:buNone/>
            </a:pPr>
            <a:r>
              <a:rPr lang="en-US" sz="2800" dirty="0"/>
              <a:t>Demonic influences on Hitler</a:t>
            </a:r>
          </a:p>
          <a:p>
            <a:pPr marL="0" indent="0">
              <a:buNone/>
            </a:pPr>
            <a:r>
              <a:rPr lang="en-US" sz="2800" dirty="0"/>
              <a:t>Demon by the name of “Blessing Bringer”</a:t>
            </a:r>
          </a:p>
        </p:txBody>
      </p:sp>
      <p:pic>
        <p:nvPicPr>
          <p:cNvPr id="3" name="Picture 2" descr="A picture containing text&#10;&#10;Description automatically generated">
            <a:extLst>
              <a:ext uri="{FF2B5EF4-FFF2-40B4-BE49-F238E27FC236}">
                <a16:creationId xmlns:a16="http://schemas.microsoft.com/office/drawing/2014/main" id="{CC2F51B9-5EB8-7721-BFD4-F8339D632467}"/>
              </a:ext>
            </a:extLst>
          </p:cNvPr>
          <p:cNvPicPr>
            <a:picLocks noChangeAspect="1"/>
          </p:cNvPicPr>
          <p:nvPr/>
        </p:nvPicPr>
        <p:blipFill>
          <a:blip r:embed="rId2"/>
          <a:stretch>
            <a:fillRect/>
          </a:stretch>
        </p:blipFill>
        <p:spPr>
          <a:xfrm>
            <a:off x="5059496" y="6189663"/>
            <a:ext cx="2073007" cy="532576"/>
          </a:xfrm>
          <a:prstGeom prst="rect">
            <a:avLst/>
          </a:prstGeom>
        </p:spPr>
      </p:pic>
    </p:spTree>
    <p:extLst>
      <p:ext uri="{BB962C8B-B14F-4D97-AF65-F5344CB8AC3E}">
        <p14:creationId xmlns:p14="http://schemas.microsoft.com/office/powerpoint/2010/main" val="2468320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Poljak’s Eschatology</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505075"/>
            <a:ext cx="9296400" cy="3684588"/>
          </a:xfrm>
        </p:spPr>
        <p:txBody>
          <a:bodyPr>
            <a:normAutofit/>
          </a:bodyPr>
          <a:lstStyle/>
          <a:p>
            <a:pPr marL="0" indent="0">
              <a:buNone/>
            </a:pPr>
            <a:r>
              <a:rPr lang="en-US" sz="2800" dirty="0"/>
              <a:t>Poljak was driven by a clear eschatology and believed that the rise of the Messianic movement was an indication of Yeshua’s imminent return: </a:t>
            </a:r>
          </a:p>
          <a:p>
            <a:pPr marL="457200" indent="0">
              <a:buNone/>
            </a:pPr>
            <a:r>
              <a:rPr lang="en-US" sz="2800" dirty="0"/>
              <a:t>“We also are signs of the times, pointing to Messiah in an era far away from Messiah. Therein lies our calling, the assignment of the Messianic Jewish community—the huge task of a small community.”</a:t>
            </a:r>
          </a:p>
        </p:txBody>
      </p:sp>
      <p:pic>
        <p:nvPicPr>
          <p:cNvPr id="3" name="Picture 2" descr="A picture containing text&#10;&#10;Description automatically generated">
            <a:extLst>
              <a:ext uri="{FF2B5EF4-FFF2-40B4-BE49-F238E27FC236}">
                <a16:creationId xmlns:a16="http://schemas.microsoft.com/office/drawing/2014/main" id="{37B14FC6-804F-D4E7-D25F-BC3B637CDB4E}"/>
              </a:ext>
            </a:extLst>
          </p:cNvPr>
          <p:cNvPicPr>
            <a:picLocks noChangeAspect="1"/>
          </p:cNvPicPr>
          <p:nvPr/>
        </p:nvPicPr>
        <p:blipFill>
          <a:blip r:embed="rId2"/>
          <a:stretch>
            <a:fillRect/>
          </a:stretch>
        </p:blipFill>
        <p:spPr>
          <a:xfrm>
            <a:off x="5059496" y="6189663"/>
            <a:ext cx="2073007" cy="532576"/>
          </a:xfrm>
          <a:prstGeom prst="rect">
            <a:avLst/>
          </a:prstGeom>
        </p:spPr>
      </p:pic>
    </p:spTree>
    <p:extLst>
      <p:ext uri="{BB962C8B-B14F-4D97-AF65-F5344CB8AC3E}">
        <p14:creationId xmlns:p14="http://schemas.microsoft.com/office/powerpoint/2010/main" val="212754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 name="Straight Connector 75">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3" name="Rectangle 7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838200" y="1336390"/>
            <a:ext cx="6155988" cy="1182927"/>
          </a:xfrm>
        </p:spPr>
        <p:txBody>
          <a:bodyPr vert="horz" lIns="91440" tIns="45720" rIns="91440" bIns="45720" rtlCol="0" anchor="b">
            <a:normAutofit/>
          </a:bodyPr>
          <a:lstStyle/>
          <a:p>
            <a:r>
              <a:rPr lang="en-US" b="1" i="0" kern="1200" cap="all" baseline="0">
                <a:solidFill>
                  <a:schemeClr val="tx1"/>
                </a:solidFill>
                <a:latin typeface="+mj-lt"/>
                <a:ea typeface="+mj-ea"/>
                <a:cs typeface="+mj-cs"/>
              </a:rPr>
              <a:t>Conclusion</a:t>
            </a:r>
          </a:p>
        </p:txBody>
      </p:sp>
      <p:cxnSp>
        <p:nvCxnSpPr>
          <p:cNvPr id="104" name="Straight Connector 7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a:xfrm>
            <a:off x="7962190" y="623907"/>
            <a:ext cx="4114800" cy="365125"/>
          </a:xfrm>
        </p:spPr>
        <p:txBody>
          <a:bodyPr vert="horz" lIns="91440" tIns="45720" rIns="91440" bIns="45720" rtlCol="0" anchor="ctr">
            <a:normAutofit/>
          </a:bodyPr>
          <a:lstStyle/>
          <a:p>
            <a:pPr>
              <a:spcAft>
                <a:spcPts val="600"/>
              </a:spcAft>
            </a:pPr>
            <a:r>
              <a:rPr lang="en-US" b="1" i="0" kern="1200" cap="all" spc="100" baseline="0">
                <a:latin typeface="+mn-lt"/>
                <a:ea typeface="+mn-ea"/>
                <a:cs typeface="+mn-cs"/>
              </a:rPr>
              <a:t>Messianic Jews in Pre-War Germany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803776" y="2829330"/>
            <a:ext cx="6190412" cy="3344459"/>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sz="1800" dirty="0"/>
              <a:t>We at Ariel Ministries appreciate Poljak’s credo.</a:t>
            </a:r>
          </a:p>
          <a:p>
            <a:pPr indent="-228600">
              <a:lnSpc>
                <a:spcPct val="90000"/>
              </a:lnSpc>
              <a:buFont typeface="Arial" panose="020B0604020202020204" pitchFamily="34" charset="0"/>
              <a:buChar char="•"/>
            </a:pPr>
            <a:r>
              <a:rPr lang="en-US" sz="1800" dirty="0"/>
              <a:t>We further appreciate Poljak’s zeal to reach the Jewish people with the gospel without forcing them to give up their Jewish identity.</a:t>
            </a:r>
          </a:p>
          <a:p>
            <a:pPr indent="-228600">
              <a:lnSpc>
                <a:spcPct val="90000"/>
              </a:lnSpc>
              <a:buFont typeface="Arial" panose="020B0604020202020204" pitchFamily="34" charset="0"/>
              <a:buChar char="•"/>
            </a:pPr>
            <a:r>
              <a:rPr lang="en-US" sz="1800" dirty="0"/>
              <a:t>We see the passion with which Poljak loved his Savior, the King of the Jews, and we concur with him that the return of Yeshua is imminent. </a:t>
            </a:r>
          </a:p>
          <a:p>
            <a:pPr indent="-228600">
              <a:lnSpc>
                <a:spcPct val="90000"/>
              </a:lnSpc>
              <a:buFont typeface="Arial" panose="020B0604020202020204" pitchFamily="34" charset="0"/>
              <a:buChar char="•"/>
            </a:pPr>
            <a:r>
              <a:rPr lang="en-US" sz="1800" dirty="0"/>
              <a:t>But most of all, we so appreciate that there was a Jewish believer who saw the danger his people faced in Nazi Germany and tried to save some of them.</a:t>
            </a:r>
          </a:p>
        </p:txBody>
      </p:sp>
      <p:pic>
        <p:nvPicPr>
          <p:cNvPr id="18" name="Picture Placeholder 17">
            <a:extLst>
              <a:ext uri="{FF2B5EF4-FFF2-40B4-BE49-F238E27FC236}">
                <a16:creationId xmlns:a16="http://schemas.microsoft.com/office/drawing/2014/main" id="{B503D699-E643-4969-9463-5C6331D0C869}"/>
              </a:ext>
            </a:extLst>
          </p:cNvPr>
          <p:cNvPicPr>
            <a:picLocks noGrp="1" noChangeAspect="1"/>
          </p:cNvPicPr>
          <p:nvPr>
            <p:ph type="pic" sz="quarter" idx="14"/>
          </p:nvPr>
        </p:nvPicPr>
        <p:blipFill rotWithShape="1">
          <a:blip r:embed="rId2"/>
          <a:srcRect r="-3" b="-3"/>
          <a:stretch/>
        </p:blipFill>
        <p:spPr>
          <a:xfrm>
            <a:off x="7572653" y="1980885"/>
            <a:ext cx="3548404" cy="3548404"/>
          </a:xfrm>
          <a:prstGeom prst="rect">
            <a:avLst/>
          </a:prstGeom>
        </p:spPr>
      </p:pic>
      <p:sp>
        <p:nvSpPr>
          <p:cNvPr id="10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0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pPr>
                <a:spcAft>
                  <a:spcPts val="600"/>
                </a:spcAft>
              </a:pPr>
              <a:t>29</a:t>
            </a:fld>
            <a:endParaRPr lang="en-US"/>
          </a:p>
        </p:txBody>
      </p:sp>
    </p:spTree>
    <p:extLst>
      <p:ext uri="{BB962C8B-B14F-4D97-AF65-F5344CB8AC3E}">
        <p14:creationId xmlns:p14="http://schemas.microsoft.com/office/powerpoint/2010/main" val="266190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15">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37" name="Rectangle 1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657715" y="467271"/>
            <a:ext cx="4195674" cy="2052522"/>
          </a:xfrm>
        </p:spPr>
        <p:txBody>
          <a:bodyPr vert="horz" lIns="91440" tIns="45720" rIns="91440" bIns="45720" rtlCol="0" anchor="b">
            <a:normAutofit/>
          </a:bodyPr>
          <a:lstStyle/>
          <a:p>
            <a:r>
              <a:rPr lang="en-US" sz="4800" kern="1200" dirty="0">
                <a:solidFill>
                  <a:schemeClr val="tx1"/>
                </a:solidFill>
                <a:latin typeface="+mj-lt"/>
                <a:ea typeface="+mj-ea"/>
                <a:cs typeface="+mj-cs"/>
              </a:rPr>
              <a:t>Julius Bamberger</a:t>
            </a:r>
          </a:p>
        </p:txBody>
      </p:sp>
      <p:sp>
        <p:nvSpPr>
          <p:cNvPr id="38" name="Oval 1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r="2" b="1800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6657715" y="2990818"/>
            <a:ext cx="4195673" cy="2913872"/>
          </a:xfrm>
        </p:spPr>
        <p:txBody>
          <a:bodyPr vert="horz" lIns="91440" tIns="45720" rIns="91440" bIns="45720" rtlCol="0" anchor="t">
            <a:normAutofit lnSpcReduction="10000"/>
          </a:bodyPr>
          <a:lstStyle/>
          <a:p>
            <a:pPr marL="285750" indent="-285750">
              <a:lnSpc>
                <a:spcPct val="90000"/>
              </a:lnSpc>
              <a:buFont typeface="Arial" panose="020B0604020202020204" pitchFamily="34" charset="0"/>
              <a:buChar char="•"/>
            </a:pPr>
            <a:r>
              <a:rPr lang="en-US" sz="1800" dirty="0"/>
              <a:t>My ancestor through the male line</a:t>
            </a:r>
          </a:p>
          <a:p>
            <a:pPr marL="285750" indent="-285750">
              <a:lnSpc>
                <a:spcPct val="90000"/>
              </a:lnSpc>
              <a:buFont typeface="Arial" panose="020B0604020202020204" pitchFamily="34" charset="0"/>
              <a:buChar char="•"/>
            </a:pPr>
            <a:r>
              <a:rPr lang="en-US" sz="1800" dirty="0"/>
              <a:t>Son of Lazarus Loew, a door-to-door salesman</a:t>
            </a:r>
          </a:p>
          <a:p>
            <a:pPr marL="285750" indent="-285750">
              <a:lnSpc>
                <a:spcPct val="90000"/>
              </a:lnSpc>
              <a:buFont typeface="Arial" panose="020B0604020202020204" pitchFamily="34" charset="0"/>
              <a:buChar char="•"/>
            </a:pPr>
            <a:r>
              <a:rPr lang="en-US" sz="1800" dirty="0"/>
              <a:t>Got baptized so that he could teach at the Maximilian University in Munich and took on the name Karl Friedrich Neumann</a:t>
            </a:r>
          </a:p>
          <a:p>
            <a:pPr marL="285750" indent="-285750">
              <a:lnSpc>
                <a:spcPct val="90000"/>
              </a:lnSpc>
              <a:buFont typeface="Arial" panose="020B0604020202020204" pitchFamily="34" charset="0"/>
              <a:buChar char="•"/>
            </a:pPr>
            <a:r>
              <a:rPr lang="en-US" sz="1800" dirty="0"/>
              <a:t>Orientalist, started the first department of Chinese Studies at a German university</a:t>
            </a:r>
          </a:p>
          <a:p>
            <a:pPr indent="-228600">
              <a:lnSpc>
                <a:spcPct val="90000"/>
              </a:lnSpc>
              <a:buFont typeface="Arial" panose="020B0604020202020204" pitchFamily="34" charset="0"/>
              <a:buChar char="•"/>
            </a:pPr>
            <a:endParaRPr lang="en-US" sz="1800" dirty="0"/>
          </a:p>
          <a:p>
            <a:pPr indent="-228600">
              <a:lnSpc>
                <a:spcPct val="90000"/>
              </a:lnSpc>
              <a:buFont typeface="Arial" panose="020B0604020202020204" pitchFamily="34" charset="0"/>
              <a:buChar char="•"/>
            </a:pPr>
            <a:endParaRPr lang="en-US" sz="1800" dirty="0"/>
          </a:p>
          <a:p>
            <a:pPr indent="-228600">
              <a:lnSpc>
                <a:spcPct val="90000"/>
              </a:lnSpc>
              <a:buFont typeface="Arial" panose="020B0604020202020204" pitchFamily="34" charset="0"/>
              <a:buChar char="•"/>
            </a:pPr>
            <a:endParaRPr lang="en-US" sz="1800"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rot="16200000">
            <a:off x="9812115" y="1591485"/>
            <a:ext cx="3548094" cy="365125"/>
          </a:xfrm>
        </p:spPr>
        <p:txBody>
          <a:bodyPr vert="horz" lIns="91440" tIns="45720" rIns="91440" bIns="45720" rtlCol="0" anchor="ctr">
            <a:normAutofit/>
          </a:bodyPr>
          <a:lstStyle/>
          <a:p>
            <a:pPr>
              <a:spcAft>
                <a:spcPts val="600"/>
              </a:spcAft>
            </a:pPr>
            <a:r>
              <a:rPr lang="en-US" b="1" i="0" kern="1200" cap="all" spc="100" baseline="0">
                <a:latin typeface="+mn-lt"/>
                <a:ea typeface="+mn-ea"/>
                <a:cs typeface="+mn-cs"/>
              </a:rPr>
              <a:t>Pre-War Germany</a:t>
            </a:r>
          </a:p>
        </p:txBody>
      </p:sp>
      <p:sp>
        <p:nvSpPr>
          <p:cNvPr id="2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dirty="0"/>
              <a:t>February 2023</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smtClean="0"/>
              <a:pPr>
                <a:spcAft>
                  <a:spcPts val="600"/>
                </a:spcAft>
              </a:pPr>
              <a:t>3</a:t>
            </a:fld>
            <a:endParaRPr lang="en-US"/>
          </a:p>
        </p:txBody>
      </p:sp>
      <p:cxnSp>
        <p:nvCxnSpPr>
          <p:cNvPr id="2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2" name="Picture 1" descr="A picture containing text&#10;&#10;Description automatically generated">
            <a:extLst>
              <a:ext uri="{FF2B5EF4-FFF2-40B4-BE49-F238E27FC236}">
                <a16:creationId xmlns:a16="http://schemas.microsoft.com/office/drawing/2014/main" id="{EA3E1244-C844-FA8F-ED29-0256E9FD082F}"/>
              </a:ext>
            </a:extLst>
          </p:cNvPr>
          <p:cNvPicPr>
            <a:picLocks noChangeAspect="1"/>
          </p:cNvPicPr>
          <p:nvPr/>
        </p:nvPicPr>
        <p:blipFill>
          <a:blip r:embed="rId3"/>
          <a:stretch>
            <a:fillRect/>
          </a:stretch>
        </p:blipFill>
        <p:spPr>
          <a:xfrm>
            <a:off x="9695718" y="129806"/>
            <a:ext cx="2073007" cy="532576"/>
          </a:xfrm>
          <a:prstGeom prst="rect">
            <a:avLst/>
          </a:prstGeom>
        </p:spPr>
      </p:pic>
    </p:spTree>
    <p:extLst>
      <p:ext uri="{BB962C8B-B14F-4D97-AF65-F5344CB8AC3E}">
        <p14:creationId xmlns:p14="http://schemas.microsoft.com/office/powerpoint/2010/main" val="36533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 name="Straight Connector 75">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03" name="Rectangle 7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a:xfrm>
            <a:off x="838199" y="1336390"/>
            <a:ext cx="9874823" cy="1182927"/>
          </a:xfrm>
        </p:spPr>
        <p:txBody>
          <a:bodyPr vert="horz" lIns="91440" tIns="45720" rIns="91440" bIns="45720" rtlCol="0" anchor="b">
            <a:normAutofit/>
          </a:bodyPr>
          <a:lstStyle/>
          <a:p>
            <a:r>
              <a:rPr lang="en-US" b="1" i="0" kern="1200" cap="all" baseline="0" dirty="0">
                <a:solidFill>
                  <a:schemeClr val="tx1"/>
                </a:solidFill>
                <a:latin typeface="+mj-lt"/>
                <a:ea typeface="+mj-ea"/>
                <a:cs typeface="+mj-cs"/>
              </a:rPr>
              <a:t>S</a:t>
            </a:r>
            <a:r>
              <a:rPr lang="en-US" sz="4400" b="1" i="0" kern="1200" cap="all" baseline="0" dirty="0">
                <a:solidFill>
                  <a:schemeClr val="tx1"/>
                </a:solidFill>
                <a:latin typeface="+mj-lt"/>
                <a:ea typeface="+mj-ea"/>
                <a:cs typeface="+mj-cs"/>
              </a:rPr>
              <a:t>elected</a:t>
            </a:r>
            <a:r>
              <a:rPr lang="en-US" b="1" i="0" kern="1200" cap="all" baseline="0" dirty="0">
                <a:solidFill>
                  <a:schemeClr val="tx1"/>
                </a:solidFill>
                <a:latin typeface="+mj-lt"/>
                <a:ea typeface="+mj-ea"/>
                <a:cs typeface="+mj-cs"/>
              </a:rPr>
              <a:t> B</a:t>
            </a:r>
            <a:r>
              <a:rPr lang="en-US" sz="4400" b="1" i="0" kern="1200" cap="all" baseline="0" dirty="0">
                <a:solidFill>
                  <a:schemeClr val="tx1"/>
                </a:solidFill>
                <a:latin typeface="+mj-lt"/>
                <a:ea typeface="+mj-ea"/>
                <a:cs typeface="+mj-cs"/>
              </a:rPr>
              <a:t>ibliography</a:t>
            </a:r>
            <a:endParaRPr lang="en-US" b="1" i="0" kern="1200" cap="all" baseline="0" dirty="0">
              <a:solidFill>
                <a:schemeClr val="tx1"/>
              </a:solidFill>
              <a:latin typeface="+mj-lt"/>
              <a:ea typeface="+mj-ea"/>
              <a:cs typeface="+mj-cs"/>
            </a:endParaRPr>
          </a:p>
        </p:txBody>
      </p:sp>
      <p:cxnSp>
        <p:nvCxnSpPr>
          <p:cNvPr id="104" name="Straight Connector 7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a:xfrm>
            <a:off x="7962190" y="623907"/>
            <a:ext cx="4114800" cy="365125"/>
          </a:xfrm>
        </p:spPr>
        <p:txBody>
          <a:bodyPr vert="horz" lIns="91440" tIns="45720" rIns="91440" bIns="45720" rtlCol="0" anchor="ctr">
            <a:normAutofit/>
          </a:bodyPr>
          <a:lstStyle/>
          <a:p>
            <a:pPr>
              <a:spcAft>
                <a:spcPts val="600"/>
              </a:spcAft>
            </a:pPr>
            <a:r>
              <a:rPr lang="en-US" b="1" i="0" kern="1200" cap="all" spc="100" baseline="0">
                <a:latin typeface="+mn-lt"/>
                <a:ea typeface="+mn-ea"/>
                <a:cs typeface="+mn-cs"/>
              </a:rPr>
              <a:t>Messianic Jews in Pre-War Germany</a:t>
            </a:r>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803775" y="2829330"/>
            <a:ext cx="10433083" cy="3344459"/>
          </a:xfrm>
        </p:spPr>
        <p:txBody>
          <a:bodyPr vert="horz" lIns="91440" tIns="45720" rIns="91440" bIns="45720" rtlCol="0" anchor="t">
            <a:normAutofit/>
          </a:bodyPr>
          <a:lstStyle/>
          <a:p>
            <a:pPr>
              <a:lnSpc>
                <a:spcPct val="90000"/>
              </a:lnSpc>
            </a:pPr>
            <a:r>
              <a:rPr lang="en-US" sz="1800" dirty="0"/>
              <a:t>Abram Poljak, </a:t>
            </a:r>
            <a:r>
              <a:rPr lang="en-US" sz="1800" i="1" dirty="0"/>
              <a:t>Bram – The Life and Wisdom of Messianic Jewish Pioneer Abram Poljak in His Own Words </a:t>
            </a:r>
            <a:r>
              <a:rPr lang="en-US" sz="1800" dirty="0"/>
              <a:t>(Marshfield, MO: Vine of David, 1976)</a:t>
            </a:r>
          </a:p>
          <a:p>
            <a:pPr>
              <a:lnSpc>
                <a:spcPct val="90000"/>
              </a:lnSpc>
            </a:pPr>
            <a:r>
              <a:rPr lang="en-US" sz="1800" dirty="0"/>
              <a:t>Abram Poljak, </a:t>
            </a:r>
            <a:r>
              <a:rPr lang="en-US" sz="1800" i="1" dirty="0"/>
              <a:t>Hitler – Warlord and Spiritualist </a:t>
            </a:r>
            <a:r>
              <a:rPr lang="en-US" sz="1800" dirty="0"/>
              <a:t>(Marshfield, MO: Vine of David, 2019)</a:t>
            </a:r>
          </a:p>
          <a:p>
            <a:pPr>
              <a:lnSpc>
                <a:spcPct val="90000"/>
              </a:lnSpc>
            </a:pPr>
            <a:r>
              <a:rPr lang="en-US" sz="1800" dirty="0"/>
              <a:t>Nathanael Riemer, “</a:t>
            </a:r>
            <a:r>
              <a:rPr lang="en-US" sz="1800" dirty="0" err="1"/>
              <a:t>Messianische</a:t>
            </a:r>
            <a:r>
              <a:rPr lang="en-US" sz="1800" dirty="0"/>
              <a:t> </a:t>
            </a:r>
            <a:r>
              <a:rPr lang="en-US" sz="1800" dirty="0" err="1"/>
              <a:t>Juden</a:t>
            </a:r>
            <a:r>
              <a:rPr lang="en-US" sz="1800" dirty="0"/>
              <a:t> und </a:t>
            </a:r>
            <a:r>
              <a:rPr lang="en-US" sz="1800" dirty="0" err="1"/>
              <a:t>ihr</a:t>
            </a:r>
            <a:r>
              <a:rPr lang="en-US" sz="1800" dirty="0"/>
              <a:t> </a:t>
            </a:r>
            <a:r>
              <a:rPr lang="en-US" sz="1800" dirty="0" err="1"/>
              <a:t>Beitrag</a:t>
            </a:r>
            <a:r>
              <a:rPr lang="en-US" sz="1800" dirty="0"/>
              <a:t> </a:t>
            </a:r>
            <a:r>
              <a:rPr lang="en-US" sz="1800" dirty="0" err="1"/>
              <a:t>zu</a:t>
            </a:r>
            <a:r>
              <a:rPr lang="en-US" sz="1800" dirty="0"/>
              <a:t> </a:t>
            </a:r>
            <a:r>
              <a:rPr lang="en-US" sz="1800" dirty="0" err="1"/>
              <a:t>deutsch-jüdischen</a:t>
            </a:r>
            <a:r>
              <a:rPr lang="en-US" sz="1800" dirty="0"/>
              <a:t> und </a:t>
            </a:r>
            <a:r>
              <a:rPr lang="en-US" sz="1800" dirty="0" err="1"/>
              <a:t>deutsch-israelischen</a:t>
            </a:r>
            <a:r>
              <a:rPr lang="en-US" sz="1800" dirty="0"/>
              <a:t> </a:t>
            </a:r>
            <a:r>
              <a:rPr lang="en-US" sz="1800" dirty="0" err="1"/>
              <a:t>Begegnungen</a:t>
            </a:r>
            <a:r>
              <a:rPr lang="en-US" sz="1800" dirty="0"/>
              <a:t>,” </a:t>
            </a:r>
            <a:r>
              <a:rPr lang="en-US" sz="1800" i="1" dirty="0" err="1"/>
              <a:t>Juden</a:t>
            </a:r>
            <a:r>
              <a:rPr lang="en-US" sz="1800" i="1" dirty="0"/>
              <a:t> und </a:t>
            </a:r>
            <a:r>
              <a:rPr lang="en-US" sz="1800" i="1" dirty="0" err="1"/>
              <a:t>Nichtjuden</a:t>
            </a:r>
            <a:r>
              <a:rPr lang="en-US" sz="1800" i="1" dirty="0"/>
              <a:t> </a:t>
            </a:r>
            <a:r>
              <a:rPr lang="en-US" sz="1800" i="1" dirty="0" err="1"/>
              <a:t>nach</a:t>
            </a:r>
            <a:r>
              <a:rPr lang="en-US" sz="1800" i="1" dirty="0"/>
              <a:t> der Shoah: </a:t>
            </a:r>
            <a:r>
              <a:rPr lang="en-US" sz="1800" i="1" dirty="0" err="1"/>
              <a:t>Begegnungen</a:t>
            </a:r>
            <a:r>
              <a:rPr lang="en-US" sz="1800" i="1" dirty="0"/>
              <a:t> in Deutschland</a:t>
            </a:r>
            <a:r>
              <a:rPr lang="en-US" sz="1800" dirty="0"/>
              <a:t>, edited by Stefanie Fischer, Nathanael Riemer, and Stefanie </a:t>
            </a:r>
            <a:r>
              <a:rPr lang="en-US" sz="1800" dirty="0" err="1"/>
              <a:t>Schüler-Springorum</a:t>
            </a:r>
            <a:r>
              <a:rPr lang="en-US" sz="1800" dirty="0"/>
              <a:t> (Berlin, Boston: De Gruyter </a:t>
            </a:r>
            <a:r>
              <a:rPr lang="en-US" sz="1800" dirty="0" err="1"/>
              <a:t>Oldenbourg</a:t>
            </a:r>
            <a:r>
              <a:rPr lang="en-US" sz="1800" dirty="0"/>
              <a:t>, 2019), pp. 167-194.</a:t>
            </a:r>
          </a:p>
          <a:p>
            <a:pPr>
              <a:lnSpc>
                <a:spcPct val="90000"/>
              </a:lnSpc>
            </a:pPr>
            <a:r>
              <a:rPr lang="en-US" sz="1800" dirty="0"/>
              <a:t>Gershon Nerel, “Creeds among Jewish Believers in Yeshua between the World Wars,” </a:t>
            </a:r>
            <a:r>
              <a:rPr lang="en-US" sz="1800" i="1" dirty="0"/>
              <a:t>Mishkan</a:t>
            </a:r>
            <a:r>
              <a:rPr lang="en-US" sz="1800" dirty="0"/>
              <a:t>, 34 (2001), pp. 61-80.</a:t>
            </a:r>
          </a:p>
          <a:p>
            <a:pPr>
              <a:lnSpc>
                <a:spcPct val="90000"/>
              </a:lnSpc>
            </a:pPr>
            <a:r>
              <a:rPr lang="en-US" sz="1800" dirty="0"/>
              <a:t>Jorge Quiñónez, “Paul Phillip Levertoff: Pioneering Hebrew-Christian Scholar and Leader,” </a:t>
            </a:r>
            <a:r>
              <a:rPr lang="en-US" sz="1800" i="1" dirty="0"/>
              <a:t>Mishkan</a:t>
            </a:r>
            <a:r>
              <a:rPr lang="en-US" sz="1800" dirty="0"/>
              <a:t>, 37 (2002), pp. 21-34.</a:t>
            </a:r>
          </a:p>
        </p:txBody>
      </p:sp>
      <p:sp>
        <p:nvSpPr>
          <p:cNvPr id="10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0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pPr>
                <a:spcAft>
                  <a:spcPts val="600"/>
                </a:spcAft>
              </a:pPr>
              <a:t>30</a:t>
            </a:fld>
            <a:endParaRPr lang="en-US"/>
          </a:p>
        </p:txBody>
      </p:sp>
      <p:pic>
        <p:nvPicPr>
          <p:cNvPr id="3" name="Picture 2" descr="A picture containing text&#10;&#10;Description automatically generated">
            <a:extLst>
              <a:ext uri="{FF2B5EF4-FFF2-40B4-BE49-F238E27FC236}">
                <a16:creationId xmlns:a16="http://schemas.microsoft.com/office/drawing/2014/main" id="{EDBA68A5-1336-A04D-9BB6-9F70F727421C}"/>
              </a:ext>
            </a:extLst>
          </p:cNvPr>
          <p:cNvPicPr>
            <a:picLocks noChangeAspect="1"/>
          </p:cNvPicPr>
          <p:nvPr/>
        </p:nvPicPr>
        <p:blipFill>
          <a:blip r:embed="rId2"/>
          <a:stretch>
            <a:fillRect/>
          </a:stretch>
        </p:blipFill>
        <p:spPr>
          <a:xfrm>
            <a:off x="4983812" y="6173789"/>
            <a:ext cx="2073007" cy="532576"/>
          </a:xfrm>
          <a:prstGeom prst="rect">
            <a:avLst/>
          </a:prstGeom>
        </p:spPr>
      </p:pic>
    </p:spTree>
    <p:extLst>
      <p:ext uri="{BB962C8B-B14F-4D97-AF65-F5344CB8AC3E}">
        <p14:creationId xmlns:p14="http://schemas.microsoft.com/office/powerpoint/2010/main" val="74506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February 2023</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31</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Pre-War Germany</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n-US" dirty="0"/>
              <a:t>Christiane Jurik</a:t>
            </a:r>
          </a:p>
          <a:p>
            <a:r>
              <a:rPr lang="en-US" dirty="0"/>
              <a:t>editorarielministries@gmail.com</a:t>
            </a:r>
          </a:p>
          <a:p>
            <a:r>
              <a:rPr lang="en-US" dirty="0"/>
              <a:t>www.ariel.org</a:t>
            </a:r>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pic>
        <p:nvPicPr>
          <p:cNvPr id="2" name="Picture 1" descr="A picture containing text&#10;&#10;Description automatically generated">
            <a:extLst>
              <a:ext uri="{FF2B5EF4-FFF2-40B4-BE49-F238E27FC236}">
                <a16:creationId xmlns:a16="http://schemas.microsoft.com/office/drawing/2014/main" id="{ECE31E81-EB9E-3FFB-3988-468695E99DAE}"/>
              </a:ext>
            </a:extLst>
          </p:cNvPr>
          <p:cNvPicPr>
            <a:picLocks noChangeAspect="1"/>
          </p:cNvPicPr>
          <p:nvPr/>
        </p:nvPicPr>
        <p:blipFill>
          <a:blip r:embed="rId6"/>
          <a:stretch>
            <a:fillRect/>
          </a:stretch>
        </p:blipFill>
        <p:spPr>
          <a:xfrm>
            <a:off x="9072181" y="4386312"/>
            <a:ext cx="2073007" cy="532576"/>
          </a:xfrm>
          <a:prstGeom prst="rect">
            <a:avLst/>
          </a:prstGeom>
        </p:spPr>
      </p:pic>
    </p:spTree>
    <p:extLst>
      <p:ext uri="{BB962C8B-B14F-4D97-AF65-F5344CB8AC3E}">
        <p14:creationId xmlns:p14="http://schemas.microsoft.com/office/powerpoint/2010/main" val="92731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47" name="Rectangle 4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3776" y="1336390"/>
            <a:ext cx="6190412" cy="1182927"/>
          </a:xfrm>
        </p:spPr>
        <p:txBody>
          <a:bodyPr vert="horz" lIns="91440" tIns="45720" rIns="91440" bIns="45720" rtlCol="0" anchor="b">
            <a:normAutofit/>
          </a:bodyPr>
          <a:lstStyle/>
          <a:p>
            <a:r>
              <a:rPr lang="en-US" kern="1200">
                <a:solidFill>
                  <a:schemeClr val="tx1"/>
                </a:solidFill>
                <a:latin typeface="+mj-lt"/>
                <a:ea typeface="+mj-ea"/>
                <a:cs typeface="+mj-cs"/>
              </a:rPr>
              <a:t>Caroline of Baden</a:t>
            </a:r>
          </a:p>
        </p:txBody>
      </p:sp>
      <p:cxnSp>
        <p:nvCxnSpPr>
          <p:cNvPr id="49"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7962190" y="623907"/>
            <a:ext cx="4114800" cy="365125"/>
          </a:xfrm>
        </p:spPr>
        <p:txBody>
          <a:bodyPr vert="horz" lIns="91440" tIns="45720" rIns="91440" bIns="45720" rtlCol="0" anchor="ctr">
            <a:normAutofit/>
          </a:bodyPr>
          <a:lstStyle/>
          <a:p>
            <a:pPr>
              <a:spcAft>
                <a:spcPts val="600"/>
              </a:spcAft>
            </a:pPr>
            <a:r>
              <a:rPr lang="en-US" b="1" i="0" kern="1200" cap="all" spc="100" baseline="0">
                <a:latin typeface="+mn-lt"/>
                <a:ea typeface="+mn-ea"/>
                <a:cs typeface="+mn-cs"/>
              </a:rPr>
              <a:t>Pre-War Germany</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03776" y="2829330"/>
            <a:ext cx="6190412" cy="3344459"/>
          </a:xfrm>
        </p:spPr>
        <p:txBody>
          <a:bodyPr vert="horz" lIns="91440" tIns="45720" rIns="91440" bIns="45720" rtlCol="0" anchor="t">
            <a:normAutofit/>
          </a:bodyPr>
          <a:lstStyle/>
          <a:p>
            <a:pPr marL="285750" indent="-228600">
              <a:lnSpc>
                <a:spcPct val="90000"/>
              </a:lnSpc>
              <a:buFont typeface="Arial" panose="020B0604020202020204" pitchFamily="34" charset="0"/>
              <a:buChar char="•"/>
            </a:pPr>
            <a:r>
              <a:rPr lang="en-US" sz="1800" dirty="0"/>
              <a:t>1776-1841</a:t>
            </a:r>
          </a:p>
          <a:p>
            <a:pPr marL="285750" indent="-228600">
              <a:lnSpc>
                <a:spcPct val="90000"/>
              </a:lnSpc>
              <a:buFont typeface="Arial" panose="020B0604020202020204" pitchFamily="34" charset="0"/>
              <a:buChar char="•"/>
            </a:pPr>
            <a:r>
              <a:rPr lang="en-US" sz="1800" dirty="0"/>
              <a:t>Queen of Bavaria (1806-1825)</a:t>
            </a:r>
          </a:p>
          <a:p>
            <a:pPr indent="-228600">
              <a:lnSpc>
                <a:spcPct val="90000"/>
              </a:lnSpc>
              <a:buFont typeface="Arial" panose="020B0604020202020204" pitchFamily="34" charset="0"/>
              <a:buChar char="•"/>
            </a:pPr>
            <a:endParaRPr lang="en-US" sz="1800" dirty="0"/>
          </a:p>
          <a:p>
            <a:pPr indent="-228600">
              <a:lnSpc>
                <a:spcPct val="90000"/>
              </a:lnSpc>
              <a:buFont typeface="Arial" panose="020B0604020202020204" pitchFamily="34" charset="0"/>
              <a:buChar char="•"/>
            </a:pPr>
            <a:endParaRPr lang="en-US" sz="1800" dirty="0"/>
          </a:p>
          <a:p>
            <a:pPr indent="-228600">
              <a:lnSpc>
                <a:spcPct val="90000"/>
              </a:lnSpc>
              <a:buFont typeface="Arial" panose="020B0604020202020204" pitchFamily="34" charset="0"/>
              <a:buChar char="•"/>
            </a:pPr>
            <a:endParaRPr lang="en-US" sz="1800" dirty="0"/>
          </a:p>
        </p:txBody>
      </p:sp>
      <p:pic>
        <p:nvPicPr>
          <p:cNvPr id="8" name="Picture Placeholder 7">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t="438" r="-2" b="21060"/>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5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5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dirty="0"/>
              <a:t>February 2023</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smtClean="0"/>
              <a:pPr>
                <a:spcAft>
                  <a:spcPts val="600"/>
                </a:spcAft>
              </a:pPr>
              <a:t>4</a:t>
            </a:fld>
            <a:endParaRPr lang="en-US"/>
          </a:p>
        </p:txBody>
      </p:sp>
      <p:pic>
        <p:nvPicPr>
          <p:cNvPr id="2" name="Picture 1" descr="A picture containing text&#10;&#10;Description automatically generated">
            <a:extLst>
              <a:ext uri="{FF2B5EF4-FFF2-40B4-BE49-F238E27FC236}">
                <a16:creationId xmlns:a16="http://schemas.microsoft.com/office/drawing/2014/main" id="{D576DBD6-D8BC-3C12-D2A0-F9C96719C254}"/>
              </a:ext>
            </a:extLst>
          </p:cNvPr>
          <p:cNvPicPr>
            <a:picLocks noChangeAspect="1"/>
          </p:cNvPicPr>
          <p:nvPr/>
        </p:nvPicPr>
        <p:blipFill>
          <a:blip r:embed="rId3"/>
          <a:stretch>
            <a:fillRect/>
          </a:stretch>
        </p:blipFill>
        <p:spPr>
          <a:xfrm>
            <a:off x="5059496" y="6242626"/>
            <a:ext cx="2073007" cy="532576"/>
          </a:xfrm>
          <a:prstGeom prst="rect">
            <a:avLst/>
          </a:prstGeom>
        </p:spPr>
      </p:pic>
    </p:spTree>
    <p:extLst>
      <p:ext uri="{BB962C8B-B14F-4D97-AF65-F5344CB8AC3E}">
        <p14:creationId xmlns:p14="http://schemas.microsoft.com/office/powerpoint/2010/main" val="57184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3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03776" y="1336390"/>
            <a:ext cx="6190412" cy="1182927"/>
          </a:xfrm>
        </p:spPr>
        <p:txBody>
          <a:bodyPr vert="horz" lIns="91440" tIns="45720" rIns="91440" bIns="45720" rtlCol="0" anchor="b">
            <a:normAutofit/>
          </a:bodyPr>
          <a:lstStyle/>
          <a:p>
            <a:r>
              <a:rPr lang="en-US" b="1" i="0" kern="1200" cap="all" baseline="0" dirty="0">
                <a:solidFill>
                  <a:schemeClr val="tx1"/>
                </a:solidFill>
                <a:latin typeface="+mj-lt"/>
                <a:ea typeface="+mj-ea"/>
                <a:cs typeface="+mj-cs"/>
              </a:rPr>
              <a:t>Pioneers</a:t>
            </a:r>
          </a:p>
        </p:txBody>
      </p:sp>
      <p:cxnSp>
        <p:nvCxnSpPr>
          <p:cNvPr id="57" name="Straight Connector 3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a:xfrm>
            <a:off x="7962190" y="623907"/>
            <a:ext cx="4114800" cy="365125"/>
          </a:xfrm>
        </p:spPr>
        <p:txBody>
          <a:bodyPr vert="horz" lIns="91440" tIns="45720" rIns="91440" bIns="45720" rtlCol="0" anchor="ctr">
            <a:normAutofit/>
          </a:bodyPr>
          <a:lstStyle/>
          <a:p>
            <a:pPr>
              <a:spcAft>
                <a:spcPts val="600"/>
              </a:spcAft>
            </a:pPr>
            <a:r>
              <a:rPr lang="en-US" b="1" i="0" kern="1200" cap="all" spc="100" baseline="0">
                <a:solidFill>
                  <a:schemeClr val="accent2"/>
                </a:solidFill>
                <a:latin typeface="+mn-lt"/>
                <a:ea typeface="+mn-ea"/>
                <a:cs typeface="+mn-cs"/>
              </a:rPr>
              <a:t>Pre-War Germany</a:t>
            </a:r>
          </a:p>
        </p:txBody>
      </p:sp>
      <p:pic>
        <p:nvPicPr>
          <p:cNvPr id="8" name="Picture 7" descr="A close-up of a person&#10;&#10;Description automatically generated with medium confidence">
            <a:extLst>
              <a:ext uri="{FF2B5EF4-FFF2-40B4-BE49-F238E27FC236}">
                <a16:creationId xmlns:a16="http://schemas.microsoft.com/office/drawing/2014/main" id="{BB10C675-779A-20CE-ED0E-343D59339671}"/>
              </a:ext>
            </a:extLst>
          </p:cNvPr>
          <p:cNvPicPr>
            <a:picLocks noChangeAspect="1"/>
          </p:cNvPicPr>
          <p:nvPr/>
        </p:nvPicPr>
        <p:blipFill rotWithShape="1">
          <a:blip r:embed="rId2"/>
          <a:srcRect r="-2" b="21499"/>
          <a:stretch/>
        </p:blipFill>
        <p:spPr>
          <a:xfrm>
            <a:off x="7755107" y="1113947"/>
            <a:ext cx="2524852" cy="2524834"/>
          </a:xfrm>
          <a:prstGeom prst="rect">
            <a:avLst/>
          </a:prstGeom>
        </p:spPr>
      </p:pic>
      <p:sp>
        <p:nvSpPr>
          <p:cNvPr id="5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1042" y="17552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5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9792" y="227721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2F8D5D16-EDC5-46DE-A0B9-0765F4F59BB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chemeClr val="accent2"/>
                </a:solidFill>
              </a:rPr>
              <a:t>February 2023</a:t>
            </a:r>
          </a:p>
        </p:txBody>
      </p:sp>
      <p:pic>
        <p:nvPicPr>
          <p:cNvPr id="14" name="Picture 13" descr="Map&#10;&#10;Description automatically generated">
            <a:extLst>
              <a:ext uri="{FF2B5EF4-FFF2-40B4-BE49-F238E27FC236}">
                <a16:creationId xmlns:a16="http://schemas.microsoft.com/office/drawing/2014/main" id="{7D94553B-0A61-78B1-A081-26B4F8A4E913}"/>
              </a:ext>
            </a:extLst>
          </p:cNvPr>
          <p:cNvPicPr>
            <a:picLocks noChangeAspect="1"/>
          </p:cNvPicPr>
          <p:nvPr/>
        </p:nvPicPr>
        <p:blipFill>
          <a:blip r:embed="rId3"/>
          <a:stretch>
            <a:fillRect/>
          </a:stretch>
        </p:blipFill>
        <p:spPr>
          <a:xfrm>
            <a:off x="7755107" y="3830034"/>
            <a:ext cx="2095612" cy="2524834"/>
          </a:xfrm>
          <a:prstGeom prst="rect">
            <a:avLst/>
          </a:prstGeom>
        </p:spPr>
      </p:pic>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accent2"/>
                </a:solidFill>
              </a:rPr>
              <a:pPr>
                <a:spcAft>
                  <a:spcPts val="600"/>
                </a:spcAft>
              </a:pPr>
              <a:t>5</a:t>
            </a:fld>
            <a:endParaRPr lang="en-US">
              <a:solidFill>
                <a:schemeClr val="accent2"/>
              </a:solidFill>
            </a:endParaRPr>
          </a:p>
        </p:txBody>
      </p:sp>
      <p:graphicFrame>
        <p:nvGraphicFramePr>
          <p:cNvPr id="45" name="TextBox 10">
            <a:extLst>
              <a:ext uri="{FF2B5EF4-FFF2-40B4-BE49-F238E27FC236}">
                <a16:creationId xmlns:a16="http://schemas.microsoft.com/office/drawing/2014/main" id="{FEB8AB11-F351-3C15-7B2A-8AE56F49461D}"/>
              </a:ext>
            </a:extLst>
          </p:cNvPr>
          <p:cNvGraphicFramePr/>
          <p:nvPr>
            <p:extLst>
              <p:ext uri="{D42A27DB-BD31-4B8C-83A1-F6EECF244321}">
                <p14:modId xmlns:p14="http://schemas.microsoft.com/office/powerpoint/2010/main" val="2565930072"/>
              </p:ext>
            </p:extLst>
          </p:nvPr>
        </p:nvGraphicFramePr>
        <p:xfrm>
          <a:off x="803776" y="2829330"/>
          <a:ext cx="6190412" cy="33444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picture containing text&#10;&#10;Description automatically generated">
            <a:extLst>
              <a:ext uri="{FF2B5EF4-FFF2-40B4-BE49-F238E27FC236}">
                <a16:creationId xmlns:a16="http://schemas.microsoft.com/office/drawing/2014/main" id="{B4A5E613-BE46-ED63-79BE-156F77FCA5DF}"/>
              </a:ext>
            </a:extLst>
          </p:cNvPr>
          <p:cNvPicPr>
            <a:picLocks noChangeAspect="1"/>
          </p:cNvPicPr>
          <p:nvPr/>
        </p:nvPicPr>
        <p:blipFill>
          <a:blip r:embed="rId9"/>
          <a:stretch>
            <a:fillRect/>
          </a:stretch>
        </p:blipFill>
        <p:spPr>
          <a:xfrm>
            <a:off x="803776" y="136525"/>
            <a:ext cx="2073007" cy="532576"/>
          </a:xfrm>
          <a:prstGeom prst="rect">
            <a:avLst/>
          </a:prstGeom>
        </p:spPr>
      </p:pic>
    </p:spTree>
    <p:extLst>
      <p:ext uri="{BB962C8B-B14F-4D97-AF65-F5344CB8AC3E}">
        <p14:creationId xmlns:p14="http://schemas.microsoft.com/office/powerpoint/2010/main" val="227002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1188069" y="381935"/>
            <a:ext cx="5366040" cy="2344840"/>
          </a:xfrm>
        </p:spPr>
        <p:txBody>
          <a:bodyPr vert="horz" lIns="91440" tIns="45720" rIns="91440" bIns="45720" rtlCol="0" anchor="b">
            <a:normAutofit/>
          </a:bodyPr>
          <a:lstStyle/>
          <a:p>
            <a:r>
              <a:rPr lang="en-US" sz="6600" b="1" i="0" kern="1200" cap="all" baseline="0">
                <a:solidFill>
                  <a:schemeClr val="tx1"/>
                </a:solidFill>
                <a:latin typeface="+mj-lt"/>
                <a:ea typeface="+mj-ea"/>
                <a:cs typeface="+mj-cs"/>
              </a:rPr>
              <a:t>Pioneers</a:t>
            </a: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a:xfrm rot="16200000">
            <a:off x="-1150424" y="1591484"/>
            <a:ext cx="3548094" cy="365125"/>
          </a:xfrm>
        </p:spPr>
        <p:txBody>
          <a:bodyPr vert="horz" lIns="91440" tIns="45720" rIns="91440" bIns="45720" rtlCol="0" anchor="ctr">
            <a:normAutofit/>
          </a:bodyPr>
          <a:lstStyle/>
          <a:p>
            <a:pPr>
              <a:spcAft>
                <a:spcPts val="600"/>
              </a:spcAft>
            </a:pPr>
            <a:r>
              <a:rPr lang="en-US" b="1" i="0" kern="1200" cap="all" spc="100" baseline="0">
                <a:solidFill>
                  <a:schemeClr val="accent2"/>
                </a:solidFill>
                <a:latin typeface="+mn-lt"/>
                <a:ea typeface="+mn-ea"/>
                <a:cs typeface="+mn-cs"/>
              </a:rPr>
              <a:t>Pre-War Germany</a:t>
            </a:r>
          </a:p>
        </p:txBody>
      </p:sp>
      <p:cxnSp>
        <p:nvCxnSpPr>
          <p:cNvPr id="5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9C1E8DF-BA84-482E-1778-88BA96F2EBD7}"/>
              </a:ext>
            </a:extLst>
          </p:cNvPr>
          <p:cNvSpPr txBox="1"/>
          <p:nvPr/>
        </p:nvSpPr>
        <p:spPr>
          <a:xfrm>
            <a:off x="1188069" y="3175552"/>
            <a:ext cx="5366041" cy="280911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dirty="0"/>
              <a:t>Nikolas Ludwig von Zinzendorf (1700-1760)</a:t>
            </a:r>
          </a:p>
          <a:p>
            <a:pPr marL="285750" indent="-228600">
              <a:lnSpc>
                <a:spcPct val="90000"/>
              </a:lnSpc>
              <a:spcAft>
                <a:spcPts val="600"/>
              </a:spcAft>
              <a:buFont typeface="Arial" panose="020B0604020202020204" pitchFamily="34" charset="0"/>
              <a:buChar char="•"/>
            </a:pPr>
            <a:r>
              <a:rPr lang="en-US" dirty="0"/>
              <a:t>Encouraged faith in Yeshua while observing Jewish practices, such as Shabbat traditions and the observance of Yom Kippur</a:t>
            </a:r>
          </a:p>
          <a:p>
            <a:pPr marL="285750" indent="-228600">
              <a:lnSpc>
                <a:spcPct val="90000"/>
              </a:lnSpc>
              <a:spcAft>
                <a:spcPts val="600"/>
              </a:spcAft>
              <a:buFont typeface="Arial" panose="020B0604020202020204" pitchFamily="34" charset="0"/>
              <a:buChar char="•"/>
            </a:pPr>
            <a:r>
              <a:rPr lang="en-US" dirty="0"/>
              <a:t>Started a </a:t>
            </a:r>
            <a:r>
              <a:rPr lang="en-US" i="1" dirty="0"/>
              <a:t>kehillah</a:t>
            </a:r>
            <a:r>
              <a:rPr lang="en-US" dirty="0"/>
              <a:t> in Moravia</a:t>
            </a:r>
            <a:endParaRPr lang="en-US" i="1" dirty="0"/>
          </a:p>
          <a:p>
            <a:pPr marL="285750" indent="-228600">
              <a:lnSpc>
                <a:spcPct val="90000"/>
              </a:lnSpc>
              <a:spcAft>
                <a:spcPts val="600"/>
              </a:spcAft>
              <a:buFont typeface="Arial" panose="020B0604020202020204" pitchFamily="34" charset="0"/>
              <a:buChar char="•"/>
            </a:pPr>
            <a:r>
              <a:rPr lang="en-US" dirty="0"/>
              <a:t>Paradigm shift</a:t>
            </a:r>
          </a:p>
        </p:txBody>
      </p:sp>
      <p:pic>
        <p:nvPicPr>
          <p:cNvPr id="8" name="Picture 7">
            <a:extLst>
              <a:ext uri="{FF2B5EF4-FFF2-40B4-BE49-F238E27FC236}">
                <a16:creationId xmlns:a16="http://schemas.microsoft.com/office/drawing/2014/main" id="{BB10C675-779A-20CE-ED0E-343D59339671}"/>
              </a:ext>
            </a:extLst>
          </p:cNvPr>
          <p:cNvPicPr>
            <a:picLocks noChangeAspect="1"/>
          </p:cNvPicPr>
          <p:nvPr/>
        </p:nvPicPr>
        <p:blipFill rotWithShape="1">
          <a:blip r:embed="rId2"/>
          <a:srcRect t="12150" b="4205"/>
          <a:stretch/>
        </p:blipFill>
        <p:spPr>
          <a:xfrm>
            <a:off x="7186482" y="1242528"/>
            <a:ext cx="4167318" cy="4167318"/>
          </a:xfrm>
          <a:custGeom>
            <a:avLst/>
            <a:gdLst/>
            <a:ahLst/>
            <a:cxnLst/>
            <a:rect l="l" t="t" r="r" b="b"/>
            <a:pathLst>
              <a:path w="2242226" h="2242226">
                <a:moveTo>
                  <a:pt x="1121113" y="0"/>
                </a:moveTo>
                <a:cubicBezTo>
                  <a:pt x="1740287" y="0"/>
                  <a:pt x="2242226" y="501939"/>
                  <a:pt x="2242226" y="1121113"/>
                </a:cubicBezTo>
                <a:cubicBezTo>
                  <a:pt x="2242226" y="1740287"/>
                  <a:pt x="1740287" y="2242226"/>
                  <a:pt x="1121113" y="2242226"/>
                </a:cubicBezTo>
                <a:cubicBezTo>
                  <a:pt x="501939" y="2242226"/>
                  <a:pt x="0" y="1740287"/>
                  <a:pt x="0" y="1121113"/>
                </a:cubicBezTo>
                <a:cubicBezTo>
                  <a:pt x="0" y="501939"/>
                  <a:pt x="501939" y="0"/>
                  <a:pt x="1121113" y="0"/>
                </a:cubicBezTo>
                <a:close/>
              </a:path>
            </a:pathLst>
          </a:custGeom>
        </p:spPr>
      </p:pic>
      <p:sp>
        <p:nvSpPr>
          <p:cNvPr id="5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01652" y="1106003"/>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4"/>
          </a:solidFill>
          <a:ln w="776" cap="flat">
            <a:noFill/>
            <a:prstDash val="solid"/>
            <a:miter/>
          </a:ln>
        </p:spPr>
        <p:txBody>
          <a:bodyPr rtlCol="0" anchor="ctr"/>
          <a:lstStyle/>
          <a:p>
            <a:endParaRPr lang="en-US"/>
          </a:p>
        </p:txBody>
      </p:sp>
      <p:sp>
        <p:nvSpPr>
          <p:cNvPr id="5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44234" y="1388856"/>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4"/>
          </a:solidFill>
          <a:ln w="516" cap="flat">
            <a:noFill/>
            <a:prstDash val="solid"/>
            <a:miter/>
          </a:ln>
        </p:spPr>
        <p:txBody>
          <a:bodyPr rtlCol="0" anchor="ctr"/>
          <a:lstStyle/>
          <a:p>
            <a:endParaRPr lang="en-US"/>
          </a:p>
        </p:txBody>
      </p:sp>
      <p:sp>
        <p:nvSpPr>
          <p:cNvPr id="60"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6781" y="4876208"/>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4"/>
          </a:solidFill>
          <a:ln w="751" cap="flat">
            <a:no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accent2"/>
                </a:solidFill>
              </a:rPr>
              <a:pPr>
                <a:spcAft>
                  <a:spcPts val="600"/>
                </a:spcAft>
              </a:pPr>
              <a:t>6</a:t>
            </a:fld>
            <a:endParaRPr lang="en-US">
              <a:solidFill>
                <a:schemeClr val="accent2"/>
              </a:solidFill>
            </a:endParaRPr>
          </a:p>
        </p:txBody>
      </p:sp>
      <p:pic>
        <p:nvPicPr>
          <p:cNvPr id="3" name="Picture 2" descr="A picture containing text&#10;&#10;Description automatically generated">
            <a:extLst>
              <a:ext uri="{FF2B5EF4-FFF2-40B4-BE49-F238E27FC236}">
                <a16:creationId xmlns:a16="http://schemas.microsoft.com/office/drawing/2014/main" id="{838B4F03-5437-DAE3-64DF-D535BEFF6DCE}"/>
              </a:ext>
            </a:extLst>
          </p:cNvPr>
          <p:cNvPicPr>
            <a:picLocks noChangeAspect="1"/>
          </p:cNvPicPr>
          <p:nvPr/>
        </p:nvPicPr>
        <p:blipFill>
          <a:blip r:embed="rId3"/>
          <a:stretch>
            <a:fillRect/>
          </a:stretch>
        </p:blipFill>
        <p:spPr>
          <a:xfrm>
            <a:off x="441060" y="115646"/>
            <a:ext cx="2073007" cy="532576"/>
          </a:xfrm>
          <a:prstGeom prst="rect">
            <a:avLst/>
          </a:prstGeom>
        </p:spPr>
      </p:pic>
    </p:spTree>
    <p:extLst>
      <p:ext uri="{BB962C8B-B14F-4D97-AF65-F5344CB8AC3E}">
        <p14:creationId xmlns:p14="http://schemas.microsoft.com/office/powerpoint/2010/main" val="28686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03776" y="1336390"/>
            <a:ext cx="6190412" cy="1182927"/>
          </a:xfrm>
        </p:spPr>
        <p:txBody>
          <a:bodyPr vert="horz" lIns="91440" tIns="45720" rIns="91440" bIns="45720" rtlCol="0" anchor="b">
            <a:normAutofit/>
          </a:bodyPr>
          <a:lstStyle/>
          <a:p>
            <a:r>
              <a:rPr lang="en-US" b="1" i="0" kern="1200" cap="all" baseline="0">
                <a:solidFill>
                  <a:schemeClr val="tx1"/>
                </a:solidFill>
                <a:latin typeface="+mj-lt"/>
                <a:ea typeface="+mj-ea"/>
                <a:cs typeface="+mj-cs"/>
              </a:rPr>
              <a:t>Pioneers</a:t>
            </a:r>
          </a:p>
        </p:txBody>
      </p:sp>
      <p:cxnSp>
        <p:nvCxnSpPr>
          <p:cNvPr id="69" name="Straight Connector 68">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a:xfrm>
            <a:off x="7962190" y="623907"/>
            <a:ext cx="4114800" cy="365125"/>
          </a:xfrm>
        </p:spPr>
        <p:txBody>
          <a:bodyPr vert="horz" lIns="91440" tIns="45720" rIns="91440" bIns="45720" rtlCol="0" anchor="ctr">
            <a:normAutofit/>
          </a:bodyPr>
          <a:lstStyle/>
          <a:p>
            <a:pPr>
              <a:spcAft>
                <a:spcPts val="600"/>
              </a:spcAft>
            </a:pPr>
            <a:r>
              <a:rPr lang="en-US" b="1" i="0" kern="1200" cap="all" spc="100" baseline="0">
                <a:solidFill>
                  <a:schemeClr val="accent2"/>
                </a:solidFill>
                <a:latin typeface="+mn-lt"/>
                <a:ea typeface="+mn-ea"/>
                <a:cs typeface="+mn-cs"/>
              </a:rPr>
              <a:t>Pre-War Germany</a:t>
            </a:r>
          </a:p>
        </p:txBody>
      </p:sp>
      <p:sp>
        <p:nvSpPr>
          <p:cNvPr id="11" name="TextBox 10">
            <a:extLst>
              <a:ext uri="{FF2B5EF4-FFF2-40B4-BE49-F238E27FC236}">
                <a16:creationId xmlns:a16="http://schemas.microsoft.com/office/drawing/2014/main" id="{A9C1E8DF-BA84-482E-1778-88BA96F2EBD7}"/>
              </a:ext>
            </a:extLst>
          </p:cNvPr>
          <p:cNvSpPr txBox="1"/>
          <p:nvPr/>
        </p:nvSpPr>
        <p:spPr>
          <a:xfrm>
            <a:off x="803776" y="2829330"/>
            <a:ext cx="6190412" cy="3344459"/>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dirty="0"/>
              <a:t>Joseph Rabinowitz (1837-1899)</a:t>
            </a:r>
          </a:p>
          <a:p>
            <a:pPr marL="285750" indent="-228600">
              <a:lnSpc>
                <a:spcPct val="90000"/>
              </a:lnSpc>
              <a:spcAft>
                <a:spcPts val="600"/>
              </a:spcAft>
              <a:buFont typeface="Arial" panose="020B0604020202020204" pitchFamily="34" charset="0"/>
              <a:buChar char="•"/>
            </a:pPr>
            <a:r>
              <a:rPr lang="en-US" dirty="0"/>
              <a:t>Founded a Messianic congregation in Bessarabia, Congregation of Israelites of the New Covenant</a:t>
            </a:r>
          </a:p>
          <a:p>
            <a:pPr marL="285750" indent="-228600">
              <a:lnSpc>
                <a:spcPct val="90000"/>
              </a:lnSpc>
              <a:spcAft>
                <a:spcPts val="600"/>
              </a:spcAft>
              <a:buFont typeface="Arial" panose="020B0604020202020204" pitchFamily="34" charset="0"/>
              <a:buChar char="•"/>
            </a:pPr>
            <a:r>
              <a:rPr lang="en-US" dirty="0"/>
              <a:t>Active in Romania, Hungary, and Russia</a:t>
            </a:r>
          </a:p>
          <a:p>
            <a:pPr marL="285750" indent="-228600">
              <a:lnSpc>
                <a:spcPct val="90000"/>
              </a:lnSpc>
              <a:spcAft>
                <a:spcPts val="600"/>
              </a:spcAft>
              <a:buFont typeface="Arial" panose="020B0604020202020204" pitchFamily="34" charset="0"/>
              <a:buChar char="•"/>
            </a:pPr>
            <a:r>
              <a:rPr lang="en-US" dirty="0"/>
              <a:t>Called “Herzl of Messianic Judaism”</a:t>
            </a:r>
          </a:p>
        </p:txBody>
      </p:sp>
      <p:pic>
        <p:nvPicPr>
          <p:cNvPr id="8" name="Picture 7">
            <a:extLst>
              <a:ext uri="{FF2B5EF4-FFF2-40B4-BE49-F238E27FC236}">
                <a16:creationId xmlns:a16="http://schemas.microsoft.com/office/drawing/2014/main" id="{BB10C675-779A-20CE-ED0E-343D59339671}"/>
              </a:ext>
            </a:extLst>
          </p:cNvPr>
          <p:cNvPicPr>
            <a:picLocks noChangeAspect="1"/>
          </p:cNvPicPr>
          <p:nvPr/>
        </p:nvPicPr>
        <p:blipFill rotWithShape="1">
          <a:blip r:embed="rId2"/>
          <a:srcRect l="-867" t="11559" r="869" b="20192"/>
          <a:stretch/>
        </p:blipFill>
        <p:spPr>
          <a:xfrm>
            <a:off x="7755107" y="1113947"/>
            <a:ext cx="2524819" cy="2524834"/>
          </a:xfrm>
          <a:prstGeom prst="rect">
            <a:avLst/>
          </a:prstGeom>
        </p:spPr>
      </p:pic>
      <p:sp>
        <p:nvSpPr>
          <p:cNvPr id="7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1042" y="17552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7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9792" y="227721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pic>
        <p:nvPicPr>
          <p:cNvPr id="4" name="Picture 3" descr="Map&#10;&#10;Description automatically generated">
            <a:extLst>
              <a:ext uri="{FF2B5EF4-FFF2-40B4-BE49-F238E27FC236}">
                <a16:creationId xmlns:a16="http://schemas.microsoft.com/office/drawing/2014/main" id="{0542D690-793E-9A91-D5B4-FF7B15014CC7}"/>
              </a:ext>
            </a:extLst>
          </p:cNvPr>
          <p:cNvPicPr>
            <a:picLocks noChangeAspect="1"/>
          </p:cNvPicPr>
          <p:nvPr/>
        </p:nvPicPr>
        <p:blipFill>
          <a:blip r:embed="rId3"/>
          <a:stretch>
            <a:fillRect/>
          </a:stretch>
        </p:blipFill>
        <p:spPr>
          <a:xfrm>
            <a:off x="7755107" y="3830034"/>
            <a:ext cx="2751862" cy="2524834"/>
          </a:xfrm>
          <a:prstGeom prst="rect">
            <a:avLst/>
          </a:prstGeom>
        </p:spPr>
      </p:pic>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accent2"/>
                </a:solidFill>
              </a:rPr>
              <a:pPr>
                <a:spcAft>
                  <a:spcPts val="600"/>
                </a:spcAft>
              </a:pPr>
              <a:t>7</a:t>
            </a:fld>
            <a:endParaRPr lang="en-US">
              <a:solidFill>
                <a:schemeClr val="accent2"/>
              </a:solidFill>
            </a:endParaRPr>
          </a:p>
        </p:txBody>
      </p:sp>
      <p:pic>
        <p:nvPicPr>
          <p:cNvPr id="3" name="Picture 2" descr="A picture containing text&#10;&#10;Description automatically generated">
            <a:extLst>
              <a:ext uri="{FF2B5EF4-FFF2-40B4-BE49-F238E27FC236}">
                <a16:creationId xmlns:a16="http://schemas.microsoft.com/office/drawing/2014/main" id="{44EA1FF6-9724-3AE1-5012-61D6CFF0B3C8}"/>
              </a:ext>
            </a:extLst>
          </p:cNvPr>
          <p:cNvPicPr>
            <a:picLocks noChangeAspect="1"/>
          </p:cNvPicPr>
          <p:nvPr/>
        </p:nvPicPr>
        <p:blipFill>
          <a:blip r:embed="rId4"/>
          <a:stretch>
            <a:fillRect/>
          </a:stretch>
        </p:blipFill>
        <p:spPr>
          <a:xfrm>
            <a:off x="838200" y="6019294"/>
            <a:ext cx="2073007" cy="532576"/>
          </a:xfrm>
          <a:prstGeom prst="rect">
            <a:avLst/>
          </a:prstGeom>
        </p:spPr>
      </p:pic>
    </p:spTree>
    <p:extLst>
      <p:ext uri="{BB962C8B-B14F-4D97-AF65-F5344CB8AC3E}">
        <p14:creationId xmlns:p14="http://schemas.microsoft.com/office/powerpoint/2010/main" val="245046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A</a:t>
            </a:r>
            <a:r>
              <a:rPr lang="en-US" sz="4800" b="1" cap="all" spc="400" dirty="0">
                <a:solidFill>
                  <a:schemeClr val="bg1"/>
                </a:solidFill>
                <a:latin typeface="+mn-lt"/>
              </a:rPr>
              <a:t>bram</a:t>
            </a:r>
            <a:r>
              <a:rPr lang="en-US" b="1" cap="all" spc="400" dirty="0">
                <a:solidFill>
                  <a:schemeClr val="bg1"/>
                </a:solidFill>
                <a:latin typeface="+mn-lt"/>
              </a:rPr>
              <a:t> </a:t>
            </a:r>
            <a:r>
              <a:rPr lang="en-US" sz="4800" b="1" cap="all" spc="400" dirty="0">
                <a:solidFill>
                  <a:schemeClr val="bg1"/>
                </a:solidFill>
                <a:latin typeface="+mn-lt"/>
              </a:rPr>
              <a:t>Poljak</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sz="2000" dirty="0">
                <a:solidFill>
                  <a:schemeClr val="bg1"/>
                </a:solidFill>
              </a:rPr>
              <a:t>1900-1963</a:t>
            </a:r>
            <a:endParaRPr lang="en-US" dirty="0"/>
          </a:p>
        </p:txBody>
      </p:sp>
      <p:pic>
        <p:nvPicPr>
          <p:cNvPr id="4" name="Picture 3" descr="A picture containing text&#10;&#10;Description automatically generated">
            <a:extLst>
              <a:ext uri="{FF2B5EF4-FFF2-40B4-BE49-F238E27FC236}">
                <a16:creationId xmlns:a16="http://schemas.microsoft.com/office/drawing/2014/main" id="{148B129E-F996-A8ED-A812-A88A8703D48C}"/>
              </a:ext>
            </a:extLst>
          </p:cNvPr>
          <p:cNvPicPr>
            <a:picLocks noChangeAspect="1"/>
          </p:cNvPicPr>
          <p:nvPr/>
        </p:nvPicPr>
        <p:blipFill>
          <a:blip r:embed="rId2"/>
          <a:stretch>
            <a:fillRect/>
          </a:stretch>
        </p:blipFill>
        <p:spPr>
          <a:xfrm>
            <a:off x="5059496" y="6126480"/>
            <a:ext cx="2073007" cy="532576"/>
          </a:xfrm>
          <a:prstGeom prst="rect">
            <a:avLst/>
          </a:prstGeom>
        </p:spPr>
      </p:pic>
    </p:spTree>
    <p:extLst>
      <p:ext uri="{BB962C8B-B14F-4D97-AF65-F5344CB8AC3E}">
        <p14:creationId xmlns:p14="http://schemas.microsoft.com/office/powerpoint/2010/main" val="222788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7" name="Straight Connector 14">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8" name="Rectangle 16">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803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a:xfrm>
            <a:off x="1500136" y="590062"/>
            <a:ext cx="5141964" cy="2838938"/>
          </a:xfrm>
        </p:spPr>
        <p:txBody>
          <a:bodyPr vert="horz" lIns="91440" tIns="45720" rIns="91440" bIns="45720" rtlCol="0" anchor="b">
            <a:normAutofit/>
          </a:bodyPr>
          <a:lstStyle/>
          <a:p>
            <a:pPr>
              <a:lnSpc>
                <a:spcPct val="90000"/>
              </a:lnSpc>
              <a:spcBef>
                <a:spcPct val="0"/>
              </a:spcBef>
            </a:pPr>
            <a:r>
              <a:rPr lang="en-US" sz="5400" b="1" i="0" kern="1200" cap="all" baseline="0">
                <a:solidFill>
                  <a:schemeClr val="bg1"/>
                </a:solidFill>
                <a:latin typeface="+mj-lt"/>
                <a:ea typeface="+mj-ea"/>
                <a:cs typeface="+mj-cs"/>
              </a:rPr>
              <a:t>Abram Poljak</a:t>
            </a:r>
          </a:p>
        </p:txBody>
      </p:sp>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a:xfrm>
            <a:off x="1500136" y="3505199"/>
            <a:ext cx="5141949" cy="1198120"/>
          </a:xfrm>
        </p:spPr>
        <p:txBody>
          <a:bodyPr vert="horz" lIns="91440" tIns="45720" rIns="91440" bIns="45720" rtlCol="0">
            <a:normAutofit/>
          </a:bodyPr>
          <a:lstStyle/>
          <a:p>
            <a:pPr>
              <a:lnSpc>
                <a:spcPct val="90000"/>
              </a:lnSpc>
            </a:pPr>
            <a:r>
              <a:rPr lang="en-US" sz="2000" kern="1200" dirty="0">
                <a:solidFill>
                  <a:schemeClr val="bg1"/>
                </a:solidFill>
                <a:latin typeface="+mn-lt"/>
                <a:ea typeface="+mn-ea"/>
                <a:cs typeface="+mn-cs"/>
              </a:rPr>
              <a:t>Born 1900 in Ukraine</a:t>
            </a:r>
          </a:p>
          <a:p>
            <a:pPr>
              <a:lnSpc>
                <a:spcPct val="90000"/>
              </a:lnSpc>
            </a:pPr>
            <a:r>
              <a:rPr lang="en-US" sz="2000" kern="1200" dirty="0">
                <a:solidFill>
                  <a:schemeClr val="bg1"/>
                </a:solidFill>
                <a:latin typeface="+mn-lt"/>
                <a:ea typeface="+mn-ea"/>
                <a:cs typeface="+mn-cs"/>
              </a:rPr>
              <a:t>Jewish parents</a:t>
            </a:r>
          </a:p>
          <a:p>
            <a:pPr>
              <a:lnSpc>
                <a:spcPct val="90000"/>
              </a:lnSpc>
            </a:pPr>
            <a:r>
              <a:rPr lang="en-US" sz="2000" kern="1200" dirty="0">
                <a:solidFill>
                  <a:schemeClr val="bg1"/>
                </a:solidFill>
                <a:latin typeface="+mn-lt"/>
                <a:ea typeface="+mn-ea"/>
                <a:cs typeface="+mn-cs"/>
              </a:rPr>
              <a:t>Grandfather Russian rabbi</a:t>
            </a:r>
          </a:p>
        </p:txBody>
      </p:sp>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a:xfrm rot="16200000">
            <a:off x="-759309" y="1570038"/>
            <a:ext cx="3346084" cy="365125"/>
          </a:xfrm>
        </p:spPr>
        <p:txBody>
          <a:bodyPr vert="horz" lIns="91440" tIns="45720" rIns="91440" bIns="45720" rtlCol="0" anchor="ctr">
            <a:normAutofit/>
          </a:bodyPr>
          <a:lstStyle/>
          <a:p>
            <a:pPr>
              <a:spcAft>
                <a:spcPts val="600"/>
              </a:spcAft>
            </a:pPr>
            <a:r>
              <a:rPr lang="en-US" b="1" i="0" kern="1200" cap="all" spc="100" baseline="0">
                <a:solidFill>
                  <a:schemeClr val="bg1"/>
                </a:solidFill>
                <a:latin typeface="+mn-lt"/>
                <a:ea typeface="+mn-ea"/>
                <a:cs typeface="+mn-cs"/>
              </a:rPr>
              <a:t>Pre-War Germany</a:t>
            </a:r>
          </a:p>
        </p:txBody>
      </p:sp>
      <p:pic>
        <p:nvPicPr>
          <p:cNvPr id="8" name="Picture Placeholder 7" descr="A person wearing glasses&#10;&#10;Description automatically generated with low confidence">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l="8277" r="1" b="1"/>
          <a:stretch/>
        </p:blipFill>
        <p:spPr>
          <a:xfrm>
            <a:off x="7480300" y="10"/>
            <a:ext cx="4711700" cy="6857990"/>
          </a:xfrm>
          <a:prstGeom prst="rect">
            <a:avLst/>
          </a:prstGeom>
        </p:spPr>
      </p:pic>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bg1"/>
                </a:solidFill>
              </a:rPr>
              <a:pPr>
                <a:spcAft>
                  <a:spcPts val="600"/>
                </a:spcAft>
              </a:pPr>
              <a:t>9</a:t>
            </a:fld>
            <a:endParaRPr lang="en-US">
              <a:solidFill>
                <a:schemeClr val="bg1"/>
              </a:solidFill>
            </a:endParaRPr>
          </a:p>
        </p:txBody>
      </p:sp>
      <p:sp>
        <p:nvSpPr>
          <p:cNvPr id="2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32" name="Straight Connector 2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50520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10;&#10;Description automatically generated">
            <a:extLst>
              <a:ext uri="{FF2B5EF4-FFF2-40B4-BE49-F238E27FC236}">
                <a16:creationId xmlns:a16="http://schemas.microsoft.com/office/drawing/2014/main" id="{5B514AEA-271B-CFD9-3409-2F04880B9329}"/>
              </a:ext>
            </a:extLst>
          </p:cNvPr>
          <p:cNvPicPr>
            <a:picLocks noChangeAspect="1"/>
          </p:cNvPicPr>
          <p:nvPr/>
        </p:nvPicPr>
        <p:blipFill>
          <a:blip r:embed="rId3"/>
          <a:stretch>
            <a:fillRect/>
          </a:stretch>
        </p:blipFill>
        <p:spPr>
          <a:xfrm>
            <a:off x="715890" y="141211"/>
            <a:ext cx="2073007" cy="532576"/>
          </a:xfrm>
          <a:prstGeom prst="rect">
            <a:avLst/>
          </a:prstGeom>
        </p:spPr>
      </p:pic>
    </p:spTree>
    <p:extLst>
      <p:ext uri="{BB962C8B-B14F-4D97-AF65-F5344CB8AC3E}">
        <p14:creationId xmlns:p14="http://schemas.microsoft.com/office/powerpoint/2010/main" val="3561473475"/>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{9C5074E9-D712-4E40-97CB-2CE28EC633B2}tf89338750_win32</Template>
  <TotalTime>185</TotalTime>
  <Words>1648</Words>
  <Application>Microsoft Office PowerPoint</Application>
  <PresentationFormat>Widescreen</PresentationFormat>
  <Paragraphs>167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Univers</vt:lpstr>
      <vt:lpstr>GradientUnivers</vt:lpstr>
      <vt:lpstr>Messianic Jews in Pre-War Germany –  A Sequel</vt:lpstr>
      <vt:lpstr>A Brief History</vt:lpstr>
      <vt:lpstr>Julius Bamberger</vt:lpstr>
      <vt:lpstr>Caroline of Baden</vt:lpstr>
      <vt:lpstr>Pioneers</vt:lpstr>
      <vt:lpstr>Pioneers</vt:lpstr>
      <vt:lpstr>Pioneers</vt:lpstr>
      <vt:lpstr>Abram Poljak</vt:lpstr>
      <vt:lpstr>Abram Poljak</vt:lpstr>
      <vt:lpstr>Leo Tolstoy</vt:lpstr>
      <vt:lpstr>Salvation </vt:lpstr>
      <vt:lpstr>Career </vt:lpstr>
      <vt:lpstr>Publications </vt:lpstr>
      <vt:lpstr>Party Affiliations </vt:lpstr>
      <vt:lpstr>Palestine </vt:lpstr>
      <vt:lpstr>Important Meetings </vt:lpstr>
      <vt:lpstr>Publications </vt:lpstr>
      <vt:lpstr>Paul Levertoff</vt:lpstr>
      <vt:lpstr>Levertoff’s Mission </vt:lpstr>
      <vt:lpstr>Return to Palestine </vt:lpstr>
      <vt:lpstr>Operation Mercy</vt:lpstr>
      <vt:lpstr>Poljak’s Interpretation of the Shoah - 1</vt:lpstr>
      <vt:lpstr>Poljak’s Interpretation of the Shoah - 2</vt:lpstr>
      <vt:lpstr>Poljak’s Interpretation of the Shoah - 3</vt:lpstr>
      <vt:lpstr>Poljak’s Interpretation of the Shoah - 4</vt:lpstr>
      <vt:lpstr>My Conclusion Regarding this Interpretation</vt:lpstr>
      <vt:lpstr>Poljak’s View of Hitler</vt:lpstr>
      <vt:lpstr>Poljak’s Eschatology</vt:lpstr>
      <vt:lpstr>Conclusion</vt:lpstr>
      <vt:lpstr>Selected Bibliography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Messianic Jews in Pre-War Germany –  A Sequel</dc:title>
  <dc:creator>Christiane Jurik</dc:creator>
  <cp:lastModifiedBy>Christiane Jurik</cp:lastModifiedBy>
  <cp:revision>13</cp:revision>
  <dcterms:created xsi:type="dcterms:W3CDTF">2023-02-15T20:34:29Z</dcterms:created>
  <dcterms:modified xsi:type="dcterms:W3CDTF">2023-02-16T17:59:55Z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