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59" r:id="rId7"/>
    <p:sldId id="263" r:id="rId8"/>
    <p:sldId id="264" r:id="rId9"/>
    <p:sldId id="265" r:id="rId10"/>
    <p:sldId id="269" r:id="rId11"/>
    <p:sldId id="270" r:id="rId12"/>
    <p:sldId id="266" r:id="rId13"/>
    <p:sldId id="267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8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2013-fall-sociology-traditional-i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com/2015/09/the-happy-birthday-saga-when-it-may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2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.umich.edu/10521/comparing_jewish_societie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scalar.usc.edu/hc/iranian-jews-in-los-angeles/the-ys-nazarian-family-foundation-the-younes-and-soraya-nazarian-center-for-israeli-studies-at-ucla" TargetMode="Externa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zniut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evolution.wikispaces.com/Extra+Terrestrial+Theory+%28ETT%29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bioevolution.wikispaces.com/Extra+Terrestrial+Theory+(ETT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hedisappearinggirl.deviantart.com/art/Messianic-Design-14949121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zionistsout.blogspot.com/2007/06/messianic-jew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aysidejournal.com/wp/8-things-sociology-students-are-sick-of-hearing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4.0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zzacotta.net/getalong/pirate_mime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apsocialwork.wikispaces.com/file/links/sociology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orldreligionswiki7.wikispaces.com/NATIJudaism-Riley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thersociologist.com/abou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thersociologist.com/abou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wanboswell.wikispaces.com/Devianc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CF8F-B242-41D4-A9EA-1607C7C7D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321" y="1698372"/>
            <a:ext cx="5518066" cy="2268559"/>
          </a:xfrm>
        </p:spPr>
        <p:txBody>
          <a:bodyPr>
            <a:noAutofit/>
          </a:bodyPr>
          <a:lstStyle/>
          <a:p>
            <a:r>
              <a:rPr lang="en-US" b="1" dirty="0"/>
              <a:t>The Missing Link/Factor in Jewish Evangelism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71F5A-07A1-449E-ADBD-1E34DC0F1D91}"/>
              </a:ext>
            </a:extLst>
          </p:cNvPr>
          <p:cNvSpPr txBox="1"/>
          <p:nvPr/>
        </p:nvSpPr>
        <p:spPr>
          <a:xfrm>
            <a:off x="1152938" y="6188766"/>
            <a:ext cx="595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Dr. Amy Downey – Tzedakah Ministries</a:t>
            </a:r>
          </a:p>
        </p:txBody>
      </p:sp>
    </p:spTree>
    <p:extLst>
      <p:ext uri="{BB962C8B-B14F-4D97-AF65-F5344CB8AC3E}">
        <p14:creationId xmlns:p14="http://schemas.microsoft.com/office/powerpoint/2010/main" val="14943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3428-76EE-4E65-8875-F137705D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Emile Durkheim’s 19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Definition of Jewish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1710-02D3-4124-89A4-BC1C6B931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78" y="2052116"/>
            <a:ext cx="5105856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US" sz="3300" b="1" dirty="0"/>
              <a:t>“a small society, compact and cohesive, with a very keen self-consciousness and sense of unity” – </a:t>
            </a:r>
            <a:r>
              <a:rPr lang="en-US" sz="3300" b="1" i="1" dirty="0"/>
              <a:t>Suicide </a:t>
            </a:r>
            <a:r>
              <a:rPr lang="en-US" sz="3300" b="1" dirty="0"/>
              <a:t>(1897)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EA0F25-B037-4301-86D8-F7513C0C95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5600" y="2052116"/>
            <a:ext cx="3855257" cy="38552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BA9CD-3776-4128-B807-17C43B0792F0}"/>
              </a:ext>
            </a:extLst>
          </p:cNvPr>
          <p:cNvSpPr txBox="1"/>
          <p:nvPr/>
        </p:nvSpPr>
        <p:spPr>
          <a:xfrm>
            <a:off x="6705599" y="5676541"/>
            <a:ext cx="385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ipkitten.blogspot.com/2015/09/the-happy-birthday-saga-when-it-ma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2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402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3428-76EE-4E65-8875-F137705D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Aaron J. Hahn Tapper’s 21</a:t>
            </a:r>
            <a:r>
              <a:rPr lang="en-US" sz="35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Definition of Jewish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1710-02D3-4124-89A4-BC1C6B931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78" y="2052116"/>
            <a:ext cx="5682422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US" sz="2700" b="1" dirty="0"/>
              <a:t>“Are Jews best described as a religion, culture, ethnicity, nation, race, political orientation, or something else? And are Jews the only community that can be understood as an example of all of these categories at the same time?” – </a:t>
            </a:r>
            <a:r>
              <a:rPr lang="en-US" sz="2700" b="1" i="1" dirty="0" err="1"/>
              <a:t>Judaisms</a:t>
            </a:r>
            <a:r>
              <a:rPr lang="en-US" sz="2700" b="1" dirty="0"/>
              <a:t> (2016)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B9C4D-F468-4D31-B6E7-07E54C56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38" y="2052117"/>
            <a:ext cx="3561284" cy="35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3428-76EE-4E65-8875-F137705D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Definition for Sociology (important for Jewish Evangelism)…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1710-02D3-4124-89A4-BC1C6B93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US" sz="2300" dirty="0"/>
              <a:t>[Christian or] Theistic sociology is based on the belief that God created the world and gave instructions regarding the proper order of society based on his purposes. There is a way things ought to be, and it is up to believers to discern that right way based on the revelation of God. [We] are tasked to try and order [our evangelistic outreaches] based on that revelation. Theistic belief systems tend to organize around the traditional family, [community, and the state].                    – Adapted from Freddy Davis (</a:t>
            </a:r>
            <a:r>
              <a:rPr lang="en-US" sz="2300" dirty="0" err="1"/>
              <a:t>MarketFaith</a:t>
            </a:r>
            <a:r>
              <a:rPr lang="en-US" sz="2300" dirty="0"/>
              <a:t> Ministries)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D0C28-1027-4839-888F-00ADA4F03851}"/>
              </a:ext>
            </a:extLst>
          </p:cNvPr>
          <p:cNvSpPr txBox="1"/>
          <p:nvPr/>
        </p:nvSpPr>
        <p:spPr>
          <a:xfrm>
            <a:off x="1126435" y="5883113"/>
            <a:ext cx="944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NOTE: words in brackets have been added by Downey to add emphasis to the Jewish missiological context.</a:t>
            </a:r>
          </a:p>
        </p:txBody>
      </p:sp>
    </p:spTree>
    <p:extLst>
      <p:ext uri="{BB962C8B-B14F-4D97-AF65-F5344CB8AC3E}">
        <p14:creationId xmlns:p14="http://schemas.microsoft.com/office/powerpoint/2010/main" val="14624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D71296-304D-4239-80B9-F25F183459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00" r="500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9A91936-7600-4073-81DC-E30502D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>
            <a:noAutofit/>
          </a:bodyPr>
          <a:lstStyle/>
          <a:p>
            <a:pPr algn="r"/>
            <a:r>
              <a:rPr lang="en-US" sz="3400" b="1" dirty="0"/>
              <a:t>KEY Sociological &amp; Missiological Factors in Jewish Evangelism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5EA51-7856-42F1-AF35-1B27D2569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Family…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Community…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Politics…</a:t>
            </a:r>
          </a:p>
        </p:txBody>
      </p:sp>
    </p:spTree>
    <p:extLst>
      <p:ext uri="{BB962C8B-B14F-4D97-AF65-F5344CB8AC3E}">
        <p14:creationId xmlns:p14="http://schemas.microsoft.com/office/powerpoint/2010/main" val="179480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00">
        <p14:conveyor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200C13-25DC-49D5-9384-A79680ED1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8003" y="371059"/>
            <a:ext cx="3922032" cy="5867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432E3-4FB6-44F9-86B6-07648671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3" y="4871127"/>
            <a:ext cx="10266970" cy="2146530"/>
          </a:xfrm>
        </p:spPr>
        <p:txBody>
          <a:bodyPr>
            <a:normAutofit/>
          </a:bodyPr>
          <a:lstStyle/>
          <a:p>
            <a:r>
              <a:rPr lang="en-US" sz="4000" b="1" dirty="0"/>
              <a:t>Do We Really Understand the Definitions of Jewish Sociology and Society?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E28D8-3E3B-44DD-9888-B21412E44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40029" y="616933"/>
            <a:ext cx="5260467" cy="3503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D4B920-908E-446F-85E7-71D927580519}"/>
              </a:ext>
            </a:extLst>
          </p:cNvPr>
          <p:cNvSpPr txBox="1"/>
          <p:nvPr/>
        </p:nvSpPr>
        <p:spPr>
          <a:xfrm>
            <a:off x="1440029" y="4120404"/>
            <a:ext cx="4046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scalar.usc.edu/hc/iranian-jews-in-los-angeles/the-ys-nazarian-family-foundation-the-younes-and-soraya-nazarian-center-for-israeli-studies-at-ucla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5701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1026-015D-4A2A-8C50-89D7EE3F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Defining Jewish Sociology of Religion for Missiology…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6AC2F-59EE-4824-8FC1-6E9B0A8DF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5148" y="2052116"/>
            <a:ext cx="4072186" cy="399782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Ultra-Orthodox</a:t>
            </a:r>
          </a:p>
          <a:p>
            <a:r>
              <a:rPr lang="en-US" sz="3200" dirty="0"/>
              <a:t>Modern Orthodox</a:t>
            </a:r>
          </a:p>
          <a:p>
            <a:r>
              <a:rPr lang="en-US" sz="3200" dirty="0"/>
              <a:t>Open Orthodox</a:t>
            </a:r>
          </a:p>
          <a:p>
            <a:r>
              <a:rPr lang="en-US" sz="3200" dirty="0"/>
              <a:t>Traditional Orthodox</a:t>
            </a:r>
          </a:p>
          <a:p>
            <a:r>
              <a:rPr lang="en-US" sz="3200" dirty="0" err="1"/>
              <a:t>Conservadox</a:t>
            </a:r>
            <a:endParaRPr lang="en-US" sz="3200" dirty="0"/>
          </a:p>
          <a:p>
            <a:r>
              <a:rPr lang="en-US" sz="3200" dirty="0"/>
              <a:t>Conservative</a:t>
            </a:r>
          </a:p>
          <a:p>
            <a:r>
              <a:rPr lang="en-US" sz="3200" dirty="0" err="1"/>
              <a:t>Bridgers</a:t>
            </a:r>
            <a:r>
              <a:rPr lang="en-US" sz="3200" dirty="0"/>
              <a:t> between Conservative/Reform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8FAD0E-5486-4E93-8004-293D33AD9C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Reform (HUC-Cincinnati)</a:t>
            </a:r>
          </a:p>
          <a:p>
            <a:r>
              <a:rPr lang="en-US" sz="3000" dirty="0"/>
              <a:t>Reform (HUC-NYC)</a:t>
            </a:r>
          </a:p>
          <a:p>
            <a:r>
              <a:rPr lang="en-US" sz="3000" dirty="0"/>
              <a:t>The Reconstructing </a:t>
            </a:r>
          </a:p>
          <a:p>
            <a:r>
              <a:rPr lang="en-US" sz="3000" dirty="0"/>
              <a:t>Humanistic</a:t>
            </a:r>
          </a:p>
          <a:p>
            <a:r>
              <a:rPr lang="en-US" sz="3000" dirty="0"/>
              <a:t>Jewish Renewal Movement</a:t>
            </a:r>
          </a:p>
          <a:p>
            <a:r>
              <a:rPr lang="en-US" sz="3000" dirty="0"/>
              <a:t>Secular/Agnostic/Atheist</a:t>
            </a:r>
          </a:p>
          <a:p>
            <a:r>
              <a:rPr lang="en-US" sz="3000" dirty="0"/>
              <a:t>Messianic/Christian</a:t>
            </a:r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15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1026-015D-4A2A-8C50-89D7EE3F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Defining Jewish Cultural Sociology for Missiology…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6AC2F-59EE-4824-8FC1-6E9B0A8DF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5148" y="2052116"/>
            <a:ext cx="4072186" cy="3997828"/>
          </a:xfrm>
        </p:spPr>
        <p:txBody>
          <a:bodyPr>
            <a:noAutofit/>
          </a:bodyPr>
          <a:lstStyle/>
          <a:p>
            <a:r>
              <a:rPr lang="en-US" sz="2600" dirty="0"/>
              <a:t>Ashkenazi</a:t>
            </a:r>
          </a:p>
          <a:p>
            <a:r>
              <a:rPr lang="en-US" sz="2600" dirty="0"/>
              <a:t>Sephardic</a:t>
            </a:r>
          </a:p>
          <a:p>
            <a:r>
              <a:rPr lang="en-US" sz="2600" dirty="0"/>
              <a:t>Ladino</a:t>
            </a:r>
          </a:p>
          <a:p>
            <a:r>
              <a:rPr lang="en-US" sz="2600" dirty="0"/>
              <a:t>Israeli/Sabra</a:t>
            </a:r>
          </a:p>
          <a:p>
            <a:r>
              <a:rPr lang="en-US" sz="2600" dirty="0"/>
              <a:t>Arabic/Iraqi/Kurdish/ Persian/Yemeni/ Egyptian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8FAD0E-5486-4E93-8004-293D33AD9C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Beta Israel of Ethiopia</a:t>
            </a:r>
          </a:p>
          <a:p>
            <a:r>
              <a:rPr lang="en-US" sz="2600" dirty="0"/>
              <a:t>Asian Communities – India and China</a:t>
            </a:r>
          </a:p>
          <a:p>
            <a:r>
              <a:rPr lang="en-US" sz="2600" dirty="0"/>
              <a:t>… and how do we respond to all the “lost tribes” in Africa?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122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1026-015D-4A2A-8C50-89D7EE3F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Defining Jewish Emotional Sociology for Missiology…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6AC2F-59EE-4824-8FC1-6E9B0A8DF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5148" y="2052116"/>
            <a:ext cx="4072186" cy="3997828"/>
          </a:xfrm>
        </p:spPr>
        <p:txBody>
          <a:bodyPr>
            <a:noAutofit/>
          </a:bodyPr>
          <a:lstStyle/>
          <a:p>
            <a:r>
              <a:rPr lang="en-US" sz="2600" dirty="0"/>
              <a:t>Holocaust Survivor Guilt/Issues</a:t>
            </a:r>
          </a:p>
          <a:p>
            <a:pPr lvl="1"/>
            <a:r>
              <a:rPr lang="en-US" sz="2400" dirty="0"/>
              <a:t>Generational Differences</a:t>
            </a:r>
          </a:p>
          <a:p>
            <a:pPr lvl="1"/>
            <a:r>
              <a:rPr lang="en-US" sz="2400" dirty="0"/>
              <a:t>Israeli vs. United States Perspectives</a:t>
            </a:r>
          </a:p>
          <a:p>
            <a:pPr lvl="1"/>
            <a:r>
              <a:rPr lang="en-US" sz="2400" dirty="0"/>
              <a:t>Family Differences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8FAD0E-5486-4E93-8004-293D33AD9C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Interfaith Marriage “Baggage” – The “Who Is A Jew?” Question</a:t>
            </a:r>
          </a:p>
          <a:p>
            <a:r>
              <a:rPr lang="en-US" sz="2600" dirty="0"/>
              <a:t>Old-School Zionism vs. Social Justice for Millennials</a:t>
            </a:r>
          </a:p>
          <a:p>
            <a:r>
              <a:rPr lang="en-US" sz="2600" dirty="0"/>
              <a:t>The Palestinian Question… Politics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09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3428-76EE-4E65-8875-F137705D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Montgomery’s Sociological Steps for More Effective 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1710-02D3-4124-89A4-BC1C6B931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78" y="2052116"/>
            <a:ext cx="5682422" cy="3997828"/>
          </a:xfrm>
        </p:spPr>
        <p:txBody>
          <a:bodyPr>
            <a:noAutofit/>
          </a:bodyPr>
          <a:lstStyle/>
          <a:p>
            <a:r>
              <a:rPr lang="en-US" sz="2600" b="1" dirty="0"/>
              <a:t>Social structures, roles, status</a:t>
            </a:r>
          </a:p>
          <a:p>
            <a:r>
              <a:rPr lang="en-US" sz="2600" b="1" dirty="0"/>
              <a:t>Socialization</a:t>
            </a:r>
          </a:p>
          <a:p>
            <a:r>
              <a:rPr lang="en-US" sz="2600" b="1" dirty="0"/>
              <a:t>Social relationships</a:t>
            </a:r>
          </a:p>
          <a:p>
            <a:r>
              <a:rPr lang="en-US" sz="2600" b="1" dirty="0"/>
              <a:t>Social movements</a:t>
            </a:r>
          </a:p>
          <a:p>
            <a:r>
              <a:rPr lang="en-US" sz="2600" b="1" dirty="0" err="1"/>
              <a:t>Intersocietal</a:t>
            </a:r>
            <a:r>
              <a:rPr lang="en-US" sz="2600" b="1" dirty="0"/>
              <a:t> Relationships</a:t>
            </a:r>
          </a:p>
          <a:p>
            <a:r>
              <a:rPr lang="en-US" sz="2600" b="1" dirty="0"/>
              <a:t>Self- and Social Identity</a:t>
            </a:r>
          </a:p>
          <a:p>
            <a:r>
              <a:rPr lang="en-US" sz="2600" b="1" dirty="0"/>
              <a:t>Socio-cultural changes</a:t>
            </a:r>
          </a:p>
          <a:p>
            <a:endParaRPr lang="en-US" sz="2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AF9BF-0F0E-4B0C-AB6D-691A6A58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76" y="2231117"/>
            <a:ext cx="3807846" cy="2719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AE0AB0-FE7E-4032-9A45-C7E2A22ED93C}"/>
              </a:ext>
            </a:extLst>
          </p:cNvPr>
          <p:cNvSpPr txBox="1"/>
          <p:nvPr/>
        </p:nvSpPr>
        <p:spPr>
          <a:xfrm>
            <a:off x="6992676" y="5115601"/>
            <a:ext cx="3807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“Can Missiology Incorporate More of the Social Sciences” – </a:t>
            </a:r>
            <a:r>
              <a:rPr lang="en-US" b="1" i="1" dirty="0"/>
              <a:t>Missiology: An International Review </a:t>
            </a:r>
            <a:r>
              <a:rPr lang="en-US" dirty="0"/>
              <a:t>(July 2012)</a:t>
            </a:r>
          </a:p>
        </p:txBody>
      </p:sp>
    </p:spTree>
    <p:extLst>
      <p:ext uri="{BB962C8B-B14F-4D97-AF65-F5344CB8AC3E}">
        <p14:creationId xmlns:p14="http://schemas.microsoft.com/office/powerpoint/2010/main" val="23756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236B-4F95-40A0-A8D6-55456831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2" y="1282451"/>
            <a:ext cx="4871639" cy="1487253"/>
          </a:xfrm>
        </p:spPr>
        <p:txBody>
          <a:bodyPr anchor="t" anchorCtr="0">
            <a:noAutofit/>
          </a:bodyPr>
          <a:lstStyle/>
          <a:p>
            <a:r>
              <a:rPr lang="en-US" sz="3400" b="1" dirty="0"/>
              <a:t>Example: Hasidic Understanding of the Word “Faith”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561517-C12F-4130-B585-563689BDF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2929" y="1513733"/>
            <a:ext cx="4095359" cy="30715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ABA4A-CED5-454B-B54A-21EF22CC5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2769704"/>
            <a:ext cx="4871638" cy="3498574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“… basis for Hasidic cultural beliefs about questioning and authority. [Faith] requires that each Jew practice Orthodox Judaism despite any </a:t>
            </a:r>
            <a:r>
              <a:rPr lang="en-US" sz="2800" b="1" u="sng" dirty="0"/>
              <a:t>individual</a:t>
            </a:r>
            <a:r>
              <a:rPr lang="en-US" sz="2800" b="1" dirty="0"/>
              <a:t> feeling to the contrary.” – Ayala Feder, </a:t>
            </a:r>
            <a:r>
              <a:rPr lang="en-US" sz="2800" b="1" i="1" dirty="0"/>
              <a:t>Mitzvah Girls </a:t>
            </a:r>
            <a:r>
              <a:rPr lang="en-US" sz="2800" b="1" dirty="0"/>
              <a:t>(2009)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0EA18-EC97-47E7-A8F8-B6984E96BE03}"/>
              </a:ext>
            </a:extLst>
          </p:cNvPr>
          <p:cNvSpPr txBox="1"/>
          <p:nvPr/>
        </p:nvSpPr>
        <p:spPr>
          <a:xfrm>
            <a:off x="6841962" y="4701761"/>
            <a:ext cx="4268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Tzniu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77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EF57C6-3C43-4830-8109-97FB0246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Whoa … Missing Link?... Are We About to Go All Evolutionary Here?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7CB6C8-A334-4BAF-99F0-434B1F07BF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1860" y="1885285"/>
            <a:ext cx="9590001" cy="4781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B7D1B0-0F0E-43B6-A943-97701401A336}"/>
              </a:ext>
            </a:extLst>
          </p:cNvPr>
          <p:cNvSpPr txBox="1"/>
          <p:nvPr/>
        </p:nvSpPr>
        <p:spPr>
          <a:xfrm>
            <a:off x="1767634" y="2618295"/>
            <a:ext cx="78401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bioevolution.wikispaces.com/Extra+Terrestrial+Theory+%28ETT%2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17230-70AA-4B38-ADF0-A0DC1E08A3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13" r="11714" b="28346"/>
          <a:stretch/>
        </p:blipFill>
        <p:spPr>
          <a:xfrm>
            <a:off x="6957391" y="3429000"/>
            <a:ext cx="477078" cy="6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32E3-4FB6-44F9-86B6-07648671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15" y="4478956"/>
            <a:ext cx="10266970" cy="2146530"/>
          </a:xfrm>
        </p:spPr>
        <p:txBody>
          <a:bodyPr>
            <a:normAutofit/>
          </a:bodyPr>
          <a:lstStyle/>
          <a:p>
            <a:r>
              <a:rPr lang="en-US" sz="4000" b="1" dirty="0"/>
              <a:t>How Should All of This Information Impact the Sociological Construct of Jewish Evangelism?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DF908-9D9C-4586-8D2A-271544728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1138" y="60493"/>
            <a:ext cx="5235645" cy="404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C3931-6B81-475D-BF33-67B45E748848}"/>
              </a:ext>
            </a:extLst>
          </p:cNvPr>
          <p:cNvSpPr txBox="1"/>
          <p:nvPr/>
        </p:nvSpPr>
        <p:spPr>
          <a:xfrm>
            <a:off x="5631137" y="4175793"/>
            <a:ext cx="52356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hedisappearinggirl.deviantart.com/art/Messianic-Design-14949121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635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D91D-B331-4A1F-8D36-1556D2B5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500060"/>
          </a:xfrm>
        </p:spPr>
        <p:txBody>
          <a:bodyPr>
            <a:normAutofit/>
          </a:bodyPr>
          <a:lstStyle/>
          <a:p>
            <a:r>
              <a:rPr lang="en-US" b="1" dirty="0"/>
              <a:t>Is It Time We Finally Answered Some Sociological Questions About Ourselves?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E7FAD-CDFA-4FD7-A7E8-FD5C89C12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500" b="1" dirty="0"/>
              <a:t>Missiological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AE8C-645A-4E80-B2F4-3B50F25056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6160" indent="0" algn="ctr">
              <a:buNone/>
            </a:pPr>
            <a:r>
              <a:rPr lang="en-US" sz="3800" b="1" dirty="0"/>
              <a:t>WHAT IS OUR OVERARCHING PURPOSE AND CALLING TO THE WORLD?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644B7-7108-407F-BE37-91D84BD0C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500" b="1" dirty="0"/>
              <a:t>Practical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61373-17AC-4F09-A912-6A3841A574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6160" indent="0" algn="ctr">
              <a:buNone/>
            </a:pPr>
            <a:r>
              <a:rPr lang="en-US" sz="3800" b="1" dirty="0"/>
              <a:t>HAVE WE IDENTIFIED OURSELVES TO THE CHRISTIAN WORLD?</a:t>
            </a:r>
          </a:p>
        </p:txBody>
      </p:sp>
    </p:spTree>
    <p:extLst>
      <p:ext uri="{BB962C8B-B14F-4D97-AF65-F5344CB8AC3E}">
        <p14:creationId xmlns:p14="http://schemas.microsoft.com/office/powerpoint/2010/main" val="136682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7442-CC84-4B8B-9AFF-CF7C4F68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808056"/>
            <a:ext cx="8335617" cy="1077229"/>
          </a:xfrm>
        </p:spPr>
        <p:txBody>
          <a:bodyPr>
            <a:noAutofit/>
          </a:bodyPr>
          <a:lstStyle/>
          <a:p>
            <a:r>
              <a:rPr lang="en-US" sz="3200" b="1" dirty="0" err="1"/>
              <a:t>Missiologically</a:t>
            </a:r>
            <a:r>
              <a:rPr lang="en-US" sz="3200" b="1" dirty="0"/>
              <a:t> – What is Our Overarching Purpose and Calling to the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01880-4905-4F06-874A-C0D9DD1B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Are we seeking Jewish people to become Messianic Jews?</a:t>
            </a:r>
          </a:p>
          <a:p>
            <a:r>
              <a:rPr lang="en-US" sz="3200" b="1" dirty="0"/>
              <a:t>Are we seeking Jewish people to become believers in Jesus the Jewish Messiah?</a:t>
            </a:r>
          </a:p>
          <a:p>
            <a:r>
              <a:rPr lang="en-US" sz="3200" b="1" dirty="0"/>
              <a:t>What is our symbol to the world?</a:t>
            </a:r>
          </a:p>
        </p:txBody>
      </p:sp>
    </p:spTree>
    <p:extLst>
      <p:ext uri="{BB962C8B-B14F-4D97-AF65-F5344CB8AC3E}">
        <p14:creationId xmlns:p14="http://schemas.microsoft.com/office/powerpoint/2010/main" val="18834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FDCA099-AB4C-4A6C-B696-6C2564C487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961" r="1996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8658DA-160F-4827-A524-A4E7D7D5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1" y="1282452"/>
            <a:ext cx="4629734" cy="1900473"/>
          </a:xfrm>
        </p:spPr>
        <p:txBody>
          <a:bodyPr anchor="t" anchorCtr="0">
            <a:noAutofit/>
          </a:bodyPr>
          <a:lstStyle/>
          <a:p>
            <a:r>
              <a:rPr lang="en-US" sz="2800" dirty="0"/>
              <a:t>Definition of Symbol by Newton B. Fowler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4C25F-62D1-4416-883E-C8FC5B8A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1" y="2186609"/>
            <a:ext cx="4629733" cy="4094921"/>
          </a:xfrm>
        </p:spPr>
        <p:txBody>
          <a:bodyPr>
            <a:noAutofit/>
          </a:bodyPr>
          <a:lstStyle/>
          <a:p>
            <a:r>
              <a:rPr lang="en-US" sz="2600" dirty="0"/>
              <a:t>“Shared symbols and meanings are essential for a cohesion of any society, political or religious… A shared symbol which provides self-consciousness for a people needs to be general enough to allow for a variety of specific interpretations.”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83DA-EFBB-4880-A7AE-FBF41F4BDFDC}"/>
              </a:ext>
            </a:extLst>
          </p:cNvPr>
          <p:cNvSpPr txBox="1"/>
          <p:nvPr/>
        </p:nvSpPr>
        <p:spPr>
          <a:xfrm>
            <a:off x="6747062" y="6861229"/>
            <a:ext cx="4629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zionistsout.blogspot.com/2007/06/messianic-jew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952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7442-CC84-4B8B-9AFF-CF7C4F68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808056"/>
            <a:ext cx="8335617" cy="1077229"/>
          </a:xfrm>
        </p:spPr>
        <p:txBody>
          <a:bodyPr>
            <a:noAutofit/>
          </a:bodyPr>
          <a:lstStyle/>
          <a:p>
            <a:r>
              <a:rPr lang="en-US" b="1" dirty="0"/>
              <a:t>Practically – Have We Truly Identified Ourselves to the </a:t>
            </a:r>
            <a:r>
              <a:rPr lang="en-US" b="1" u="sng" dirty="0"/>
              <a:t>Christian</a:t>
            </a:r>
            <a:r>
              <a:rPr lang="en-US" b="1" dirty="0"/>
              <a:t>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01880-4905-4F06-874A-C0D9DD1B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Question #1 – Does YOUR Jewish Evangelism world consider yourselves to be </a:t>
            </a:r>
            <a:r>
              <a:rPr lang="en-US" sz="3200" b="1" u="sng" dirty="0"/>
              <a:t>a part</a:t>
            </a:r>
            <a:r>
              <a:rPr lang="en-US" sz="3200" b="1" dirty="0"/>
              <a:t> or </a:t>
            </a:r>
            <a:r>
              <a:rPr lang="en-US" sz="3200" b="1" u="sng" dirty="0"/>
              <a:t>apart</a:t>
            </a:r>
            <a:r>
              <a:rPr lang="en-US" sz="3200" b="1" dirty="0"/>
              <a:t> from the Christian world? Corporately, Individually, Congregationally?</a:t>
            </a:r>
          </a:p>
        </p:txBody>
      </p:sp>
    </p:spTree>
    <p:extLst>
      <p:ext uri="{BB962C8B-B14F-4D97-AF65-F5344CB8AC3E}">
        <p14:creationId xmlns:p14="http://schemas.microsoft.com/office/powerpoint/2010/main" val="21462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7442-CC84-4B8B-9AFF-CF7C4F68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808056"/>
            <a:ext cx="8335617" cy="1077229"/>
          </a:xfrm>
        </p:spPr>
        <p:txBody>
          <a:bodyPr>
            <a:noAutofit/>
          </a:bodyPr>
          <a:lstStyle/>
          <a:p>
            <a:r>
              <a:rPr lang="en-US" b="1" dirty="0"/>
              <a:t>Practically – Have We Truly Identified Ourselves to the </a:t>
            </a:r>
            <a:r>
              <a:rPr lang="en-US" b="1" u="sng" dirty="0"/>
              <a:t>Christian</a:t>
            </a:r>
            <a:r>
              <a:rPr lang="en-US" b="1" dirty="0"/>
              <a:t>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01880-4905-4F06-874A-C0D9DD1B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Question #2 – How does your answer to Question #1 impact your interaction with the Christian World? Are you John Donne or Daniel Defoe in your interaction with the Christian community?</a:t>
            </a:r>
          </a:p>
        </p:txBody>
      </p:sp>
    </p:spTree>
    <p:extLst>
      <p:ext uri="{BB962C8B-B14F-4D97-AF65-F5344CB8AC3E}">
        <p14:creationId xmlns:p14="http://schemas.microsoft.com/office/powerpoint/2010/main" val="6630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7442-CC84-4B8B-9AFF-CF7C4F68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808056"/>
            <a:ext cx="8335617" cy="1077229"/>
          </a:xfrm>
        </p:spPr>
        <p:txBody>
          <a:bodyPr>
            <a:noAutofit/>
          </a:bodyPr>
          <a:lstStyle/>
          <a:p>
            <a:r>
              <a:rPr lang="en-US" b="1" dirty="0"/>
              <a:t>Practically – Have We Truly Identified Ourselves to the </a:t>
            </a:r>
            <a:r>
              <a:rPr lang="en-US" b="1" u="sng" dirty="0"/>
              <a:t>Christian</a:t>
            </a:r>
            <a:r>
              <a:rPr lang="en-US" b="1" dirty="0"/>
              <a:t>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01880-4905-4F06-874A-C0D9DD1B2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Question #3 – Can the world of Jewish Evangelism reach the Jewish world without Christian communities and churches? If so, how? If so, where? If so, when? If so, with what?</a:t>
            </a:r>
          </a:p>
        </p:txBody>
      </p:sp>
    </p:spTree>
    <p:extLst>
      <p:ext uri="{BB962C8B-B14F-4D97-AF65-F5344CB8AC3E}">
        <p14:creationId xmlns:p14="http://schemas.microsoft.com/office/powerpoint/2010/main" val="20229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C0B925D-760E-4740-A73C-A50AD674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8824677" cy="1078955"/>
          </a:xfrm>
        </p:spPr>
        <p:txBody>
          <a:bodyPr>
            <a:noAutofit/>
          </a:bodyPr>
          <a:lstStyle/>
          <a:p>
            <a:r>
              <a:rPr lang="en-US" sz="3500" b="1" dirty="0"/>
              <a:t>Conclusion … We Must Begin to Truly Grapple with These Sociological Q/A’s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F45F549-D02A-4FCF-AF7B-FA0FDEA02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7794" y="2361406"/>
            <a:ext cx="4711700" cy="41148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22A1C-3089-4BC1-B2F1-0F60CC27F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3" y="2525754"/>
            <a:ext cx="4341577" cy="395045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b="1" dirty="0"/>
              <a:t>The Christian World is asking these questions of us as we are sending conflicting messages…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b="1" dirty="0"/>
              <a:t>The Jewish World is asking these questions as we are failing to ID ourselves….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4F77E-80E5-462A-AB8B-CE6E961598D8}"/>
              </a:ext>
            </a:extLst>
          </p:cNvPr>
          <p:cNvSpPr txBox="1"/>
          <p:nvPr/>
        </p:nvSpPr>
        <p:spPr>
          <a:xfrm>
            <a:off x="6477794" y="6476206"/>
            <a:ext cx="4711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aysidejournal.com/wp/8-things-sociology-students-are-sick-of-hear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4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266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3428-76EE-4E65-8875-F137705D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Theological Definition for Sociology (important for Jewish Evangelism)…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1710-02D3-4124-89A4-BC1C6B931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85285"/>
            <a:ext cx="7796540" cy="3997828"/>
          </a:xfrm>
        </p:spPr>
        <p:txBody>
          <a:bodyPr>
            <a:noAutofit/>
          </a:bodyPr>
          <a:lstStyle/>
          <a:p>
            <a:pPr marL="6160" indent="0">
              <a:buNone/>
            </a:pPr>
            <a:r>
              <a:rPr lang="en-US" sz="2300" dirty="0"/>
              <a:t>[Christian or] Theistic sociology is based on the belief that God created the world and gave instructions regarding the proper order of society based on his purposes. There is a way things ought to be, and it is up to believers to discern that right way based on the revelation of God. [We] are tasked to try and order [our evangelistic outreaches] based on that revelation. Theistic belief systems tend to organize around the traditional family, [community, and the state].                    – Adapted from Freddy Davis (</a:t>
            </a:r>
            <a:r>
              <a:rPr lang="en-US" sz="2300" dirty="0" err="1"/>
              <a:t>MarketFaith</a:t>
            </a:r>
            <a:r>
              <a:rPr lang="en-US" sz="2300" dirty="0"/>
              <a:t> Ministries)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D0C28-1027-4839-888F-00ADA4F03851}"/>
              </a:ext>
            </a:extLst>
          </p:cNvPr>
          <p:cNvSpPr txBox="1"/>
          <p:nvPr/>
        </p:nvSpPr>
        <p:spPr>
          <a:xfrm>
            <a:off x="1126435" y="5883113"/>
            <a:ext cx="944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NOTE: words in brackets have been added by Downey to add emphasis to the Jewish missiological context.</a:t>
            </a:r>
          </a:p>
        </p:txBody>
      </p:sp>
    </p:spTree>
    <p:extLst>
      <p:ext uri="{BB962C8B-B14F-4D97-AF65-F5344CB8AC3E}">
        <p14:creationId xmlns:p14="http://schemas.microsoft.com/office/powerpoint/2010/main" val="4742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1A5CD5-49BF-4973-BEB1-0DAB74C8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“Imaginary” Answers from LCJE Members &amp; Participants…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FEEB9-6BE6-4B86-9A07-02E9C0F4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2052116"/>
            <a:ext cx="9032887" cy="3997828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00"/>
                </a:solidFill>
              </a:rPr>
              <a:t>Greater cooperation among the local churches and Jewish evangelism organizations/congregations</a:t>
            </a:r>
          </a:p>
          <a:p>
            <a:r>
              <a:rPr lang="en-US" sz="3200" b="1" dirty="0">
                <a:solidFill>
                  <a:srgbClr val="99CCFF"/>
                </a:solidFill>
              </a:rPr>
              <a:t>Greater independence and self-reliance for organizations/congregations from traditional churches</a:t>
            </a:r>
          </a:p>
        </p:txBody>
      </p:sp>
    </p:spTree>
    <p:extLst>
      <p:ext uri="{BB962C8B-B14F-4D97-AF65-F5344CB8AC3E}">
        <p14:creationId xmlns:p14="http://schemas.microsoft.com/office/powerpoint/2010/main" val="6210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1A5CD5-49BF-4973-BEB1-0DAB74C8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“Imaginary” Answers from LCJE Members &amp; Participants…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FEEB9-6BE6-4B86-9A07-02E9C0F4F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2052116"/>
            <a:ext cx="9032887" cy="3997828"/>
          </a:xfrm>
        </p:spPr>
        <p:txBody>
          <a:bodyPr>
            <a:normAutofit fontScale="92500" lnSpcReduction="20000"/>
          </a:bodyPr>
          <a:lstStyle/>
          <a:p>
            <a:r>
              <a:rPr lang="en-US" sz="3700" b="1" dirty="0">
                <a:solidFill>
                  <a:srgbClr val="FFFF00"/>
                </a:solidFill>
              </a:rPr>
              <a:t>Cautionary word for those who advocate greater “Talmudic-observance” as it does not make us relevant to Jewish society</a:t>
            </a:r>
          </a:p>
          <a:p>
            <a:r>
              <a:rPr lang="en-US" sz="3200" b="1" dirty="0">
                <a:solidFill>
                  <a:srgbClr val="99CCFF"/>
                </a:solidFill>
              </a:rPr>
              <a:t>Return to a greater reliance on “Talmudic-observance” as it will create a kinship with those within Jewish society</a:t>
            </a:r>
          </a:p>
        </p:txBody>
      </p:sp>
    </p:spTree>
    <p:extLst>
      <p:ext uri="{BB962C8B-B14F-4D97-AF65-F5344CB8AC3E}">
        <p14:creationId xmlns:p14="http://schemas.microsoft.com/office/powerpoint/2010/main" val="31648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1A5CD5-49BF-4973-BEB1-0DAB74C8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“Imaginary” Answers from LCJE Members &amp; Participants…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FEEB9-6BE6-4B86-9A07-02E9C0F4F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5374" y="2052115"/>
            <a:ext cx="3891960" cy="4579479"/>
          </a:xfrm>
        </p:spPr>
        <p:txBody>
          <a:bodyPr>
            <a:normAutofit fontScale="92500"/>
          </a:bodyPr>
          <a:lstStyle/>
          <a:p>
            <a:pPr marL="6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Have Rob </a:t>
            </a:r>
            <a:r>
              <a:rPr lang="en-US" sz="3200" b="1" dirty="0" err="1">
                <a:solidFill>
                  <a:srgbClr val="FFFF00"/>
                </a:solidFill>
              </a:rPr>
              <a:t>Styler</a:t>
            </a:r>
            <a:r>
              <a:rPr lang="en-US" sz="3200" b="1" dirty="0">
                <a:solidFill>
                  <a:srgbClr val="FFFF00"/>
                </a:solidFill>
              </a:rPr>
              <a:t> take his Second Adam presentations to the street in the form of “Mime-Guerilla-Style Jewish Evangelism” outreaches</a:t>
            </a:r>
            <a:endParaRPr lang="en-US" sz="3200" b="1" dirty="0">
              <a:solidFill>
                <a:srgbClr val="99CC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CE1B7-2943-4291-94C4-016806AE6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8877" y="1887522"/>
            <a:ext cx="3162715" cy="47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D00A-902D-4F2E-9134-26CB22A6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0" y="1282452"/>
            <a:ext cx="4257282" cy="1900473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Downey’s Answer/ Opinion … Which I Really Like (and so does my mom!)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834B899-7874-4BB0-A0E6-5FB87E34CB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15" b="201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68D7-3D90-4882-9829-09BE3659F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3182927"/>
            <a:ext cx="4257282" cy="328413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The one course never covered in seminary or missiology courses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The one issue that genetics or experience can never compensate for adequately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38BF8-EE68-437F-BD0C-E3DF96A5E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74859" y="858079"/>
            <a:ext cx="144356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958D8B-57DF-4217-BF4E-8BF0AB57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What is Sociology  in this Context?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2B99AE-7B18-4AEE-92AB-A7AF4864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4888" y="1143000"/>
            <a:ext cx="6376643" cy="4572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6662B8-7036-457B-9485-CB37A8C8F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simply the “study of human communities”? (Oxford Biblical Studies Online)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88B95-8752-4D3A-A8FD-56C77C1016EC}"/>
              </a:ext>
            </a:extLst>
          </p:cNvPr>
          <p:cNvSpPr txBox="1"/>
          <p:nvPr/>
        </p:nvSpPr>
        <p:spPr>
          <a:xfrm>
            <a:off x="4814888" y="5715000"/>
            <a:ext cx="5446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othersociologist.com/abou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19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2B99AE-7B18-4AEE-92AB-A7AF4864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4888" y="1143000"/>
            <a:ext cx="6376643" cy="4572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6662B8-7036-457B-9485-CB37A8C8F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143" y="1259115"/>
            <a:ext cx="3145745" cy="2386397"/>
          </a:xfrm>
        </p:spPr>
        <p:txBody>
          <a:bodyPr>
            <a:noAutofit/>
          </a:bodyPr>
          <a:lstStyle/>
          <a:p>
            <a:pPr fontAlgn="t"/>
            <a:r>
              <a:rPr lang="en-US" sz="2450" b="1" dirty="0"/>
              <a:t>Is it just simply “the systematic study of the development, structure, interaction, &amp; collective behavior of organized groups of human beings” (Webster’s Dictionary)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88B95-8752-4D3A-A8FD-56C77C1016EC}"/>
              </a:ext>
            </a:extLst>
          </p:cNvPr>
          <p:cNvSpPr txBox="1"/>
          <p:nvPr/>
        </p:nvSpPr>
        <p:spPr>
          <a:xfrm>
            <a:off x="4814888" y="5715699"/>
            <a:ext cx="54467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thersociologist.com/abou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183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9A46E9-F219-4615-AF8C-3440C36C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6033" y="139470"/>
            <a:ext cx="628869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432E3-4FB6-44F9-86B6-07648671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33" y="4871127"/>
            <a:ext cx="10266970" cy="214653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Or Is Sociology in a Missiological Context More? And if so … what could it could teach us in the Jewish Evangelism world?</a:t>
            </a:r>
          </a:p>
        </p:txBody>
      </p:sp>
    </p:spTree>
    <p:extLst>
      <p:ext uri="{BB962C8B-B14F-4D97-AF65-F5344CB8AC3E}">
        <p14:creationId xmlns:p14="http://schemas.microsoft.com/office/powerpoint/2010/main" val="13836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31325</TotalTime>
  <Words>1300</Words>
  <Application>Microsoft Office PowerPoint</Application>
  <PresentationFormat>Widescreen</PresentationFormat>
  <Paragraphs>106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MS Shell Dlg 2</vt:lpstr>
      <vt:lpstr>Wingdings</vt:lpstr>
      <vt:lpstr>Wingdings 3</vt:lpstr>
      <vt:lpstr>Madison</vt:lpstr>
      <vt:lpstr>The Missing Link/Factor in Jewish Evangelism</vt:lpstr>
      <vt:lpstr>Whoa … Missing Link?... Are We About to Go All Evolutionary Here?</vt:lpstr>
      <vt:lpstr>“Imaginary” Answers from LCJE Members &amp; Participants…</vt:lpstr>
      <vt:lpstr>“Imaginary” Answers from LCJE Members &amp; Participants…</vt:lpstr>
      <vt:lpstr>“Imaginary” Answers from LCJE Members &amp; Participants…</vt:lpstr>
      <vt:lpstr>Downey’s Answer/ Opinion … Which I Really Like (and so does my mom!)</vt:lpstr>
      <vt:lpstr>What is Sociology  in this Context?</vt:lpstr>
      <vt:lpstr>PowerPoint Presentation</vt:lpstr>
      <vt:lpstr>Or Is Sociology in a Missiological Context More? And if so … what could it could teach us in the Jewish Evangelism world?</vt:lpstr>
      <vt:lpstr>Emile Durkheim’s 19th Century Definition of Jewish Society</vt:lpstr>
      <vt:lpstr>Aaron J. Hahn Tapper’s 21st Century Definition of Jewish Society</vt:lpstr>
      <vt:lpstr>Theological Definition for Sociology (important for Jewish Evangelism)…</vt:lpstr>
      <vt:lpstr>KEY Sociological &amp; Missiological Factors in Jewish Evangelism </vt:lpstr>
      <vt:lpstr>Do We Really Understand the Definitions of Jewish Sociology and Society? </vt:lpstr>
      <vt:lpstr>Defining Jewish Sociology of Religion for Missiology…</vt:lpstr>
      <vt:lpstr>Defining Jewish Cultural Sociology for Missiology…</vt:lpstr>
      <vt:lpstr>Defining Jewish Emotional Sociology for Missiology…</vt:lpstr>
      <vt:lpstr>Montgomery’s Sociological Steps for More Effective Missions</vt:lpstr>
      <vt:lpstr>Example: Hasidic Understanding of the Word “Faith”</vt:lpstr>
      <vt:lpstr>How Should All of This Information Impact the Sociological Construct of Jewish Evangelism?</vt:lpstr>
      <vt:lpstr>Is It Time We Finally Answered Some Sociological Questions About Ourselves?</vt:lpstr>
      <vt:lpstr>Missiologically – What is Our Overarching Purpose and Calling to the World?</vt:lpstr>
      <vt:lpstr>Definition of Symbol by Newton B. Fowler</vt:lpstr>
      <vt:lpstr>Practically – Have We Truly Identified Ourselves to the Christian World?</vt:lpstr>
      <vt:lpstr>Practically – Have We Truly Identified Ourselves to the Christian World?</vt:lpstr>
      <vt:lpstr>Practically – Have We Truly Identified Ourselves to the Christian World?</vt:lpstr>
      <vt:lpstr>Conclusion … We Must Begin to Truly Grapple with These Sociological Q/A’s</vt:lpstr>
      <vt:lpstr>Theological Definition for Sociology (important for Jewish Evangelism)…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Missing Link/ Factor in Jewish Evangelism</dc:title>
  <dc:creator>Amy Downey</dc:creator>
  <cp:lastModifiedBy>Amy Downey</cp:lastModifiedBy>
  <cp:revision>52</cp:revision>
  <dcterms:created xsi:type="dcterms:W3CDTF">2018-01-24T01:37:42Z</dcterms:created>
  <dcterms:modified xsi:type="dcterms:W3CDTF">2018-03-21T02:42:56Z</dcterms:modified>
</cp:coreProperties>
</file>