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9" r:id="rId4"/>
    <p:sldId id="274" r:id="rId5"/>
    <p:sldId id="278" r:id="rId6"/>
    <p:sldId id="258" r:id="rId7"/>
    <p:sldId id="272" r:id="rId8"/>
    <p:sldId id="261" r:id="rId9"/>
    <p:sldId id="270" r:id="rId10"/>
    <p:sldId id="273" r:id="rId11"/>
    <p:sldId id="260" r:id="rId12"/>
    <p:sldId id="263" r:id="rId13"/>
    <p:sldId id="259" r:id="rId14"/>
    <p:sldId id="262" r:id="rId15"/>
    <p:sldId id="275" r:id="rId16"/>
    <p:sldId id="264" r:id="rId17"/>
    <p:sldId id="271" r:id="rId18"/>
    <p:sldId id="276" r:id="rId19"/>
    <p:sldId id="277" r:id="rId20"/>
    <p:sldId id="267" r:id="rId21"/>
    <p:sldId id="265" r:id="rId22"/>
    <p:sldId id="266" r:id="rId23"/>
    <p:sldId id="26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88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4/15/15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4/15/15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www.israeltoday.co.il/NewsItem/tabid/178/nid/25907/Default.aspx" TargetMode="External"/><Relationship Id="rId5" Type="http://schemas.openxmlformats.org/officeDocument/2006/relationships/hyperlink" Target="http://www.breakingisraelnews.com/28765/leading-evangelical-movement-calls-on-christian-zionists-to-repent-for-supporting-israel-biblical-zionism/%23mEFvCavxwl1f1KRz.9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6227"/>
            <a:ext cx="7543800" cy="3902032"/>
          </a:xfrm>
        </p:spPr>
        <p:txBody>
          <a:bodyPr/>
          <a:lstStyle/>
          <a:p>
            <a:pPr algn="ctr"/>
            <a:r>
              <a:rPr lang="en-US" dirty="0" smtClean="0"/>
              <a:t>&amp;</a:t>
            </a:r>
            <a:br>
              <a:rPr lang="en-US" dirty="0" smtClean="0"/>
            </a:br>
            <a:r>
              <a:rPr lang="en-US" sz="4000" dirty="0" smtClean="0"/>
              <a:t>  </a:t>
            </a:r>
            <a:br>
              <a:rPr lang="en-US" sz="4000" dirty="0" smtClean="0"/>
            </a:br>
            <a:r>
              <a:rPr lang="en-US" sz="4000" dirty="0" smtClean="0"/>
              <a:t>Bonding in the Midst of Controversy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3" y="4636810"/>
            <a:ext cx="6461760" cy="1066800"/>
          </a:xfrm>
        </p:spPr>
        <p:txBody>
          <a:bodyPr/>
          <a:lstStyle/>
          <a:p>
            <a:pPr algn="ctr"/>
            <a:r>
              <a:rPr lang="en-US" dirty="0" smtClean="0"/>
              <a:t>Curated by </a:t>
            </a:r>
            <a:r>
              <a:rPr lang="en-US" dirty="0"/>
              <a:t>Susan Perlman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Lausanne_Logo_3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69" y="1669544"/>
            <a:ext cx="2222518" cy="1118667"/>
          </a:xfrm>
          <a:prstGeom prst="rect">
            <a:avLst/>
          </a:prstGeom>
        </p:spPr>
      </p:pic>
      <p:pic>
        <p:nvPicPr>
          <p:cNvPr id="5" name="Picture 4" descr="Screen Shot 2015-04-13 at 2.58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/>
          <a:stretch/>
        </p:blipFill>
        <p:spPr>
          <a:xfrm>
            <a:off x="4936887" y="2146947"/>
            <a:ext cx="2032000" cy="487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0486" y="3077587"/>
            <a:ext cx="8460313" cy="2623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Manila 1989</a:t>
            </a:r>
            <a:endParaRPr lang="en-US" dirty="0"/>
          </a:p>
        </p:txBody>
      </p:sp>
      <p:pic>
        <p:nvPicPr>
          <p:cNvPr id="5" name="Content Placeholder 4" descr="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>
          <a:xfrm>
            <a:off x="457200" y="1600200"/>
            <a:ext cx="7620000" cy="48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Manila 1989</a:t>
            </a:r>
            <a:endParaRPr lang="en-US" dirty="0"/>
          </a:p>
        </p:txBody>
      </p:sp>
      <p:pic>
        <p:nvPicPr>
          <p:cNvPr id="4" name="Content Placeholder 3" descr="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 b="2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446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Doug </a:t>
            </a:r>
            <a:r>
              <a:rPr lang="en-US" dirty="0" err="1" smtClean="0"/>
              <a:t>Birdsall</a:t>
            </a:r>
            <a:endParaRPr lang="en-US" dirty="0"/>
          </a:p>
        </p:txBody>
      </p:sp>
      <p:pic>
        <p:nvPicPr>
          <p:cNvPr id="4" name="Content Placeholder 3" descr="new-american-bible-society-president-doug-birdsall-and-state-of-the-bib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1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120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Content Placeholder 2" descr="LCJE Newmarket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2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99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Forums – </a:t>
            </a:r>
            <a:r>
              <a:rPr lang="en-US" dirty="0" err="1" smtClean="0"/>
              <a:t>Pattaya</a:t>
            </a:r>
            <a:r>
              <a:rPr lang="en-US" dirty="0" smtClean="0"/>
              <a:t> 2004</a:t>
            </a:r>
            <a:endParaRPr lang="en-US" dirty="0"/>
          </a:p>
        </p:txBody>
      </p:sp>
      <p:pic>
        <p:nvPicPr>
          <p:cNvPr id="4" name="Content Placeholder 3" descr="2004forum_IG22_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>
          <a:xfrm>
            <a:off x="252842" y="1982888"/>
            <a:ext cx="3997556" cy="3302725"/>
          </a:xfrm>
        </p:spPr>
      </p:pic>
      <p:pic>
        <p:nvPicPr>
          <p:cNvPr id="5" name="Picture 4" descr="day0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98" y="1982888"/>
            <a:ext cx="3826802" cy="33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 Balaton - 2007</a:t>
            </a:r>
            <a:endParaRPr lang="en-US" dirty="0"/>
          </a:p>
        </p:txBody>
      </p:sp>
      <p:pic>
        <p:nvPicPr>
          <p:cNvPr id="4" name="Content Placeholder 3" descr="1243196009_83b87f59d9_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15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847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Senior Associates</a:t>
            </a:r>
            <a:endParaRPr lang="en-US" dirty="0"/>
          </a:p>
        </p:txBody>
      </p:sp>
      <p:pic>
        <p:nvPicPr>
          <p:cNvPr id="4" name="Content Placeholder 3" descr="2004forum_IG22_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pic>
        <p:nvPicPr>
          <p:cNvPr id="5" name="Picture 4" descr="Screen Shot 2015-04-13 at 10.54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16" y="1417638"/>
            <a:ext cx="5287660" cy="53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Senior Associates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13 at 10.5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76" y="1417638"/>
            <a:ext cx="52311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LCWE – Cape Town, South Africa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uropean Conference 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348"/>
            <a:ext cx="7620000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Dan </a:t>
            </a:r>
            <a:r>
              <a:rPr lang="en-US" dirty="0" err="1" smtClean="0"/>
              <a:t>Sered</a:t>
            </a:r>
            <a:r>
              <a:rPr lang="en-US" dirty="0" smtClean="0"/>
              <a:t> &amp; </a:t>
            </a:r>
            <a:r>
              <a:rPr lang="en-US" dirty="0" err="1" smtClean="0"/>
              <a:t>Shadia</a:t>
            </a:r>
            <a:r>
              <a:rPr lang="en-US" dirty="0" smtClean="0"/>
              <a:t> </a:t>
            </a:r>
            <a:r>
              <a:rPr lang="en-US" dirty="0" err="1" smtClean="0"/>
              <a:t>Qubti</a:t>
            </a:r>
            <a:endParaRPr lang="en-US" dirty="0"/>
          </a:p>
        </p:txBody>
      </p:sp>
      <p:pic>
        <p:nvPicPr>
          <p:cNvPr id="4" name="Content Placeholder 3" descr="Screen Shot 2015-04-14 at 8.32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r="5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710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Lausanne 1974</a:t>
            </a:r>
            <a:endParaRPr lang="en-US" dirty="0"/>
          </a:p>
        </p:txBody>
      </p:sp>
      <p:pic>
        <p:nvPicPr>
          <p:cNvPr id="6" name="Content Placeholder 5" descr="0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02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Michael 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aniel21-prayer-michael-o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44" y="1584544"/>
            <a:ext cx="4816255" cy="48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0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Lausanne Global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4-13 at 9.4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34" y="1301928"/>
            <a:ext cx="5541396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Israel Today – Haas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13 at 3.4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0" y="1575236"/>
            <a:ext cx="3519925" cy="4965275"/>
          </a:xfrm>
          <a:prstGeom prst="rect">
            <a:avLst/>
          </a:prstGeom>
        </p:spPr>
      </p:pic>
      <p:pic>
        <p:nvPicPr>
          <p:cNvPr id="9" name="Picture 8" descr="Screen Shot 2015-04-13 at 3.44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7"/>
          <a:stretch/>
        </p:blipFill>
        <p:spPr>
          <a:xfrm>
            <a:off x="4557275" y="3772982"/>
            <a:ext cx="3519925" cy="276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2039" y="1915170"/>
            <a:ext cx="317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hlinkClick r:id="rId4"/>
              </a:rPr>
              <a:t>Israel Today </a:t>
            </a:r>
            <a:r>
              <a:rPr lang="en-US" dirty="0" smtClean="0">
                <a:hlinkClick r:id="rId4"/>
              </a:rPr>
              <a:t>Article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>
                <a:hlinkClick r:id="rId5"/>
              </a:rPr>
              <a:t>Breaking Israel News </a:t>
            </a:r>
            <a:r>
              <a:rPr lang="en-US" dirty="0" smtClean="0">
                <a:hlinkClick r:id="rId5"/>
              </a:rPr>
              <a:t>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2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1. Those of us in LCJE need to be clear in our understanding of the nature of the Lausanne Movement.</a:t>
            </a:r>
          </a:p>
        </p:txBody>
      </p:sp>
    </p:spTree>
    <p:extLst>
      <p:ext uri="{BB962C8B-B14F-4D97-AF65-F5344CB8AC3E}">
        <p14:creationId xmlns:p14="http://schemas.microsoft.com/office/powerpoint/2010/main" val="290886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2. Having history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974561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400" dirty="0" smtClean="0"/>
              <a:t>3. Taking a proper course of action is paramount.</a:t>
            </a:r>
          </a:p>
          <a:p>
            <a:pPr lvl="1"/>
            <a:r>
              <a:rPr lang="en-US" sz="2800" dirty="0" smtClean="0"/>
              <a:t>A. Public attacks need a public response.</a:t>
            </a:r>
          </a:p>
          <a:p>
            <a:pPr lvl="1"/>
            <a:r>
              <a:rPr lang="en-US" sz="2800" dirty="0" smtClean="0"/>
              <a:t>B. We need to reach out to those who are in a position to respond.</a:t>
            </a:r>
          </a:p>
          <a:p>
            <a:pPr lvl="1"/>
            <a:r>
              <a:rPr lang="en-US" sz="2800" dirty="0" smtClean="0"/>
              <a:t>C. We need to pull together the best strategic advice possible in such situations</a:t>
            </a:r>
          </a:p>
        </p:txBody>
      </p:sp>
    </p:spTree>
    <p:extLst>
      <p:ext uri="{BB962C8B-B14F-4D97-AF65-F5344CB8AC3E}">
        <p14:creationId xmlns:p14="http://schemas.microsoft.com/office/powerpoint/2010/main" val="42451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4400" dirty="0" smtClean="0"/>
              <a:t>4. Reflecting on the future, how we can help avoid such situations?</a:t>
            </a:r>
          </a:p>
        </p:txBody>
      </p:sp>
    </p:spTree>
    <p:extLst>
      <p:ext uri="{BB962C8B-B14F-4D97-AF65-F5344CB8AC3E}">
        <p14:creationId xmlns:p14="http://schemas.microsoft.com/office/powerpoint/2010/main" val="614951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4400" dirty="0" smtClean="0"/>
              <a:t>5. We need to be encouraged the the Lausanne Movement does believe that the issue of Israeli and Palestinian reconciliation is important.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1495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6227"/>
            <a:ext cx="7543800" cy="390203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  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Picture 3" descr="Lausanne_Logo_30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" y="1669544"/>
            <a:ext cx="3331527" cy="1676868"/>
          </a:xfrm>
          <a:prstGeom prst="rect">
            <a:avLst/>
          </a:prstGeom>
        </p:spPr>
      </p:pic>
      <p:pic>
        <p:nvPicPr>
          <p:cNvPr id="5" name="Picture 4" descr="Screen Shot 2015-04-13 at 2.58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/>
          <a:stretch/>
        </p:blipFill>
        <p:spPr>
          <a:xfrm>
            <a:off x="3828604" y="3707160"/>
            <a:ext cx="4255928" cy="1021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802" y="5440065"/>
            <a:ext cx="8040798" cy="5834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Lausanne 1974</a:t>
            </a:r>
            <a:endParaRPr lang="en-US" dirty="0"/>
          </a:p>
        </p:txBody>
      </p:sp>
      <p:pic>
        <p:nvPicPr>
          <p:cNvPr id="4" name="Content Placeholder 3" descr="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3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810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8793"/>
            <a:ext cx="7620000" cy="3996090"/>
          </a:xfrm>
        </p:spPr>
        <p:txBody>
          <a:bodyPr/>
          <a:lstStyle/>
          <a:p>
            <a:pPr algn="ctr"/>
            <a:r>
              <a:rPr lang="en-US" sz="4800" dirty="0" smtClean="0"/>
              <a:t>“World evangelization requires the whole Church taking the whole message to the whole world.”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2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Pattaya</a:t>
            </a:r>
            <a:r>
              <a:rPr lang="en-US" dirty="0" smtClean="0"/>
              <a:t>, Thailand</a:t>
            </a:r>
            <a:endParaRPr lang="en-US" dirty="0"/>
          </a:p>
        </p:txBody>
      </p:sp>
      <p:pic>
        <p:nvPicPr>
          <p:cNvPr id="4" name="Content Placeholder 3" descr="1621_08_mantra-pura-resort-and-sp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349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COWE – </a:t>
            </a:r>
            <a:r>
              <a:rPr lang="en-US" dirty="0" err="1" smtClean="0"/>
              <a:t>Pattaya</a:t>
            </a:r>
            <a:r>
              <a:rPr lang="en-US" dirty="0" smtClean="0"/>
              <a:t> 1980</a:t>
            </a:r>
            <a:endParaRPr lang="en-US" dirty="0"/>
          </a:p>
        </p:txBody>
      </p:sp>
      <p:pic>
        <p:nvPicPr>
          <p:cNvPr id="4" name="Content Placeholder 3" descr="LCJE vintage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6" b="5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94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David Harley</a:t>
            </a:r>
            <a:endParaRPr lang="en-US" dirty="0"/>
          </a:p>
        </p:txBody>
      </p:sp>
      <p:pic>
        <p:nvPicPr>
          <p:cNvPr id="4" name="Content Placeholder 3" descr="LCJE Easneye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b="3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592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LCJE in Progress</a:t>
            </a:r>
            <a:endParaRPr lang="en-US" dirty="0"/>
          </a:p>
        </p:txBody>
      </p:sp>
      <p:pic>
        <p:nvPicPr>
          <p:cNvPr id="4" name="Content Placeholder 3" descr="LCJE Easneye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b="3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268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Manila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77" y="1600200"/>
            <a:ext cx="2977471" cy="4800600"/>
          </a:xfrm>
          <a:prstGeom prst="rect">
            <a:avLst/>
          </a:prstGeom>
        </p:spPr>
      </p:pic>
      <p:pic>
        <p:nvPicPr>
          <p:cNvPr id="5" name="Picture 4" descr="005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36" y="1600200"/>
            <a:ext cx="32202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319</TotalTime>
  <Words>217</Words>
  <Application>Microsoft Macintosh PowerPoint</Application>
  <PresentationFormat>On-screen Show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&amp;    Bonding in the Midst of Controversy</vt:lpstr>
      <vt:lpstr>Lausanne 1974</vt:lpstr>
      <vt:lpstr>Lausanne 1974</vt:lpstr>
      <vt:lpstr>“World evangelization requires the whole Church taking the whole message to the whole world.”</vt:lpstr>
      <vt:lpstr>Pattaya, Thailand</vt:lpstr>
      <vt:lpstr>COWE – Pattaya 1980</vt:lpstr>
      <vt:lpstr>David Harley</vt:lpstr>
      <vt:lpstr>LCJE in Progress</vt:lpstr>
      <vt:lpstr>Manila 1989</vt:lpstr>
      <vt:lpstr>Manila 1989</vt:lpstr>
      <vt:lpstr>Manila 1989</vt:lpstr>
      <vt:lpstr>Doug Birdsall</vt:lpstr>
      <vt:lpstr>PowerPoint Presentation</vt:lpstr>
      <vt:lpstr>Forums – Pattaya 2004</vt:lpstr>
      <vt:lpstr>Lake Balaton - 2007</vt:lpstr>
      <vt:lpstr>Senior Associates</vt:lpstr>
      <vt:lpstr>Senior Associates</vt:lpstr>
      <vt:lpstr>LCWE – Cape Town, South Africa</vt:lpstr>
      <vt:lpstr>Dan Sered &amp; Shadia Qubti</vt:lpstr>
      <vt:lpstr>Michael Oh</vt:lpstr>
      <vt:lpstr>Lausanne Global Analysis</vt:lpstr>
      <vt:lpstr>Israel Today – Haas Response</vt:lpstr>
      <vt:lpstr>Lessons Learned</vt:lpstr>
      <vt:lpstr>Lessons Learned</vt:lpstr>
      <vt:lpstr>Lessons Learned</vt:lpstr>
      <vt:lpstr>Lessons Learned</vt:lpstr>
      <vt:lpstr>Lessons Learned</vt:lpstr>
      <vt:lpstr>    </vt:lpstr>
    </vt:vector>
  </TitlesOfParts>
  <Company>Jews for Jesus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Through the Ages: The Lausanne Consultation on Jewish Evangelism</dc:title>
  <dc:creator>Arielle Rothbard</dc:creator>
  <cp:lastModifiedBy>Susan Perlman</cp:lastModifiedBy>
  <cp:revision>25</cp:revision>
  <dcterms:created xsi:type="dcterms:W3CDTF">2015-04-13T16:20:26Z</dcterms:created>
  <dcterms:modified xsi:type="dcterms:W3CDTF">2015-04-15T20:46:09Z</dcterms:modified>
</cp:coreProperties>
</file>